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8F6C7-C5ED-4F0D-AE28-06056E7F79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8716CF-E17A-4911-B064-0C230889DB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34440-3D4F-4B99-ADD9-59DA321B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2AB08-5EE2-45B5-AC94-8C8DBF389B75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AEDFC-5328-4C1C-BE0A-B65E9E947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D335A-EB9D-4B72-A840-FEE5C728E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B20F-82B5-40A1-9BF7-B52EB8EED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806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4FCE0-8CFA-4C1E-8F47-4E0EA1094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52FF89-3346-449A-B0E1-9CB55BE48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DD083-6B61-4C96-8DD9-FB3AFDC0E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2AB08-5EE2-45B5-AC94-8C8DBF389B75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98D8C-B302-4865-B9EF-2EA930010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83F86-72E4-4AD7-81EB-471315B71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B20F-82B5-40A1-9BF7-B52EB8EED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069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90F40F-E1C0-4461-A447-B955C2224C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DF38-B0B8-47AF-9C5C-D4AF49EF89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CD685-C573-42F8-80CE-55438A350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2AB08-5EE2-45B5-AC94-8C8DBF389B75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0CE71-5A2C-47D6-AF2B-825A03327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94E64-E6B9-48DC-9753-5D9A5BF4E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B20F-82B5-40A1-9BF7-B52EB8EED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65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C95DF-6D5B-402C-B3EF-EA9F5886F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84092-D4BB-425F-9499-C9A6703FD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C9B53-A399-44A7-9B2E-53D8A2E26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2AB08-5EE2-45B5-AC94-8C8DBF389B75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7AAA0-7311-4E13-845B-B7879FBA3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99DC0-3BA8-4A0C-B1D5-440A2F179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B20F-82B5-40A1-9BF7-B52EB8EED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973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67246-4A4E-4E2B-BF21-B13786090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7741E-6225-4E39-85EA-EAC0FC2EB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D43B9-732B-4F71-A5F5-E8BD00DF9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2AB08-5EE2-45B5-AC94-8C8DBF389B75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B2393-B17C-4219-915E-1856A373C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404A2-F988-4EF7-A076-B119F6A5B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B20F-82B5-40A1-9BF7-B52EB8EED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36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653B8-3C77-4783-B76E-B7A5644D5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AB6C2-1D7D-492C-A4FD-ED211278FF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06BD5E-F2BB-4F2D-8A54-74770D422F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70AEE-7DAF-47FD-A12B-35E29D95A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2AB08-5EE2-45B5-AC94-8C8DBF389B75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446DC2-A66D-47F0-B3AC-1977DE773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3A9C7-E117-474F-B439-2BD4C0F62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B20F-82B5-40A1-9BF7-B52EB8EED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7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E9EA-205E-47AE-9ADB-1FEBFA0DC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827FA-4C36-4F90-AFCD-E4A9A2A6E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7FF208-4D64-461E-9E3E-A14CF59E0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AB7ED7-9AF8-4787-BFF5-7113455A8F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139645-28CC-425F-8D59-31091F18FB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E04CA3-2D3E-4DFB-BAEE-01F7FB83F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2AB08-5EE2-45B5-AC94-8C8DBF389B75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6C6F3A-E590-4B4C-8C23-A51303B50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92E438-EEDD-4478-B299-13B8A9E2A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B20F-82B5-40A1-9BF7-B52EB8EED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294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01960-6C67-42F5-8FB3-6BF4D7DB5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901F29-9BBA-4141-B73F-7ADAFC34F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2AB08-5EE2-45B5-AC94-8C8DBF389B75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02A304-E255-4115-8658-404349ED5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3D8665-8A4A-4F04-87C0-66D65116A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B20F-82B5-40A1-9BF7-B52EB8EED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521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32051F-8F2A-4494-8013-3066105FD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2AB08-5EE2-45B5-AC94-8C8DBF389B75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6A5E00-4440-42F0-A1F6-811A926F4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0C8B4-332A-42FC-8541-553EB759E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B20F-82B5-40A1-9BF7-B52EB8EED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36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FA4DD-97E2-4B6C-9686-5E624C451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2AB85-8847-4822-9B8D-CE6BC0BBD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3CD45-5708-4BA0-B66F-55A72A100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2E8DC-AC2A-4F1F-9D5A-D67466A5D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2AB08-5EE2-45B5-AC94-8C8DBF389B75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4F49A7-2B86-4E09-98AE-7AB84102F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E3977-E8CE-416B-9A48-9D5854B96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B20F-82B5-40A1-9BF7-B52EB8EED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949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D9DEE-6A75-4311-B731-318A23EF1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B7C3FC-5793-42B6-89F7-E108D019BB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E312D4-AAED-4D06-937E-41165B371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F59A18-3017-47D9-B706-407540089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2AB08-5EE2-45B5-AC94-8C8DBF389B75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D28DA0-C553-4032-BE8C-1C1E40CC5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8A37A7-BE1F-4EBE-AD4D-072D282DC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B20F-82B5-40A1-9BF7-B52EB8EED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58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03F789-DE84-4B63-86D7-2AE6768A2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B8D76-EDC2-4557-BF8D-E10DD3316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DEB1D-F107-4632-8855-F444B74661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2AB08-5EE2-45B5-AC94-8C8DBF389B75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4E6CE-D04B-4D2E-932A-88B9095A9E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574FC-7252-4BDF-94BB-E1E3649914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8B20F-82B5-40A1-9BF7-B52EB8EED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695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5AE0F-43EB-440E-B154-F914374D7A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5628" y="172452"/>
            <a:ext cx="9144000" cy="928379"/>
          </a:xfrm>
        </p:spPr>
        <p:txBody>
          <a:bodyPr/>
          <a:lstStyle/>
          <a:p>
            <a:r>
              <a:rPr lang="en-US" b="1" dirty="0">
                <a:highlight>
                  <a:srgbClr val="FFFF00"/>
                </a:highlight>
                <a:latin typeface="Palatino Linotype" panose="02040502050505030304" pitchFamily="18" charset="0"/>
              </a:rPr>
              <a:t>XG Boosting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E8C5C-EF59-4C77-A89A-7FEFA8040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100831"/>
            <a:ext cx="12192000" cy="5757169"/>
          </a:xfrm>
        </p:spPr>
        <p:txBody>
          <a:bodyPr/>
          <a:lstStyle/>
          <a:p>
            <a:pPr algn="l"/>
            <a:r>
              <a:rPr lang="en-US" b="1" dirty="0" err="1">
                <a:latin typeface="Palatino Linotype" panose="02040502050505030304" pitchFamily="18" charset="0"/>
              </a:rPr>
              <a:t>Xetreme</a:t>
            </a:r>
            <a:r>
              <a:rPr lang="en-US" b="1" dirty="0">
                <a:latin typeface="Palatino Linotype" panose="02040502050505030304" pitchFamily="18" charset="0"/>
              </a:rPr>
              <a:t> Gradient boosting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Palatino Linotype" panose="02040502050505030304" pitchFamily="18" charset="0"/>
              </a:rPr>
              <a:t>It will regularization for avoiding overfitting.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Palatino Linotype" panose="02040502050505030304" pitchFamily="18" charset="0"/>
              </a:rPr>
              <a:t>Efficient handling of missing data.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Palatino Linotype" panose="02040502050505030304" pitchFamily="18" charset="0"/>
              </a:rPr>
              <a:t>Parallelized tree building.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Palatino Linotype" panose="02040502050505030304" pitchFamily="18" charset="0"/>
              </a:rPr>
              <a:t>Tree pruning using depth first approach.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Palatino Linotype" panose="02040502050505030304" pitchFamily="18" charset="0"/>
              </a:rPr>
              <a:t>Cross validation capability.</a:t>
            </a:r>
          </a:p>
          <a:p>
            <a:pPr algn="l"/>
            <a:endParaRPr lang="en-US" sz="1800" dirty="0">
              <a:latin typeface="Palatino Linotype" panose="02040502050505030304" pitchFamily="18" charset="0"/>
            </a:endParaRPr>
          </a:p>
          <a:p>
            <a:pPr algn="l"/>
            <a:r>
              <a:rPr lang="en-US" sz="1800" dirty="0">
                <a:latin typeface="Palatino Linotype" panose="02040502050505030304" pitchFamily="18" charset="0"/>
              </a:rPr>
              <a:t>Let assume we have to predict how many people like gaming, so for that we have data input as Age, Sex, Occupation and output as Yes or No.</a:t>
            </a:r>
          </a:p>
          <a:p>
            <a:pPr algn="l"/>
            <a:endParaRPr lang="en-US" sz="1800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7823205-2C7E-46F1-845A-3E3144437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817713"/>
              </p:ext>
            </p:extLst>
          </p:nvPr>
        </p:nvGraphicFramePr>
        <p:xfrm>
          <a:off x="4891595" y="4240588"/>
          <a:ext cx="4785064" cy="2312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78">
                  <a:extLst>
                    <a:ext uri="{9D8B030D-6E8A-4147-A177-3AD203B41FA5}">
                      <a16:colId xmlns:a16="http://schemas.microsoft.com/office/drawing/2014/main" val="3156902558"/>
                    </a:ext>
                  </a:extLst>
                </a:gridCol>
                <a:gridCol w="1210962">
                  <a:extLst>
                    <a:ext uri="{9D8B030D-6E8A-4147-A177-3AD203B41FA5}">
                      <a16:colId xmlns:a16="http://schemas.microsoft.com/office/drawing/2014/main" val="1624938097"/>
                    </a:ext>
                  </a:extLst>
                </a:gridCol>
                <a:gridCol w="1210962">
                  <a:extLst>
                    <a:ext uri="{9D8B030D-6E8A-4147-A177-3AD203B41FA5}">
                      <a16:colId xmlns:a16="http://schemas.microsoft.com/office/drawing/2014/main" val="364419209"/>
                    </a:ext>
                  </a:extLst>
                </a:gridCol>
                <a:gridCol w="1210962">
                  <a:extLst>
                    <a:ext uri="{9D8B030D-6E8A-4147-A177-3AD203B41FA5}">
                      <a16:colId xmlns:a16="http://schemas.microsoft.com/office/drawing/2014/main" val="3276987532"/>
                    </a:ext>
                  </a:extLst>
                </a:gridCol>
              </a:tblGrid>
              <a:tr h="3303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Sex</a:t>
                      </a:r>
                    </a:p>
                  </a:txBody>
                  <a:tcPr marL="81465" marR="81465" marT="40732" marB="40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Age</a:t>
                      </a:r>
                    </a:p>
                  </a:txBody>
                  <a:tcPr marL="81465" marR="81465" marT="40732" marB="40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Occupation</a:t>
                      </a:r>
                    </a:p>
                  </a:txBody>
                  <a:tcPr marL="81465" marR="81465" marT="40732" marB="40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Output</a:t>
                      </a:r>
                    </a:p>
                  </a:txBody>
                  <a:tcPr marL="81465" marR="81465" marT="40732" marB="40732"/>
                </a:tc>
                <a:extLst>
                  <a:ext uri="{0D108BD9-81ED-4DB2-BD59-A6C34878D82A}">
                    <a16:rowId xmlns:a16="http://schemas.microsoft.com/office/drawing/2014/main" val="3439548887"/>
                  </a:ext>
                </a:extLst>
              </a:tr>
              <a:tr h="3303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Male</a:t>
                      </a:r>
                    </a:p>
                  </a:txBody>
                  <a:tcPr marL="81465" marR="81465" marT="40732" marB="40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14</a:t>
                      </a:r>
                    </a:p>
                  </a:txBody>
                  <a:tcPr marL="81465" marR="81465" marT="40732" marB="40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Studying</a:t>
                      </a:r>
                    </a:p>
                  </a:txBody>
                  <a:tcPr marL="81465" marR="81465" marT="40732" marB="40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Yes</a:t>
                      </a:r>
                    </a:p>
                  </a:txBody>
                  <a:tcPr marL="81465" marR="81465" marT="40732" marB="40732"/>
                </a:tc>
                <a:extLst>
                  <a:ext uri="{0D108BD9-81ED-4DB2-BD59-A6C34878D82A}">
                    <a16:rowId xmlns:a16="http://schemas.microsoft.com/office/drawing/2014/main" val="3319465328"/>
                  </a:ext>
                </a:extLst>
              </a:tr>
              <a:tr h="3303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Female</a:t>
                      </a:r>
                    </a:p>
                  </a:txBody>
                  <a:tcPr marL="81465" marR="81465" marT="40732" marB="40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 marL="81465" marR="81465" marT="40732" marB="40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Job</a:t>
                      </a:r>
                    </a:p>
                  </a:txBody>
                  <a:tcPr marL="81465" marR="81465" marT="40732" marB="40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No</a:t>
                      </a:r>
                    </a:p>
                  </a:txBody>
                  <a:tcPr marL="81465" marR="81465" marT="40732" marB="40732"/>
                </a:tc>
                <a:extLst>
                  <a:ext uri="{0D108BD9-81ED-4DB2-BD59-A6C34878D82A}">
                    <a16:rowId xmlns:a16="http://schemas.microsoft.com/office/drawing/2014/main" val="488647569"/>
                  </a:ext>
                </a:extLst>
              </a:tr>
              <a:tr h="3303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Male</a:t>
                      </a:r>
                    </a:p>
                  </a:txBody>
                  <a:tcPr marL="81465" marR="81465" marT="40732" marB="40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28</a:t>
                      </a:r>
                    </a:p>
                  </a:txBody>
                  <a:tcPr marL="81465" marR="81465" marT="40732" marB="40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Job</a:t>
                      </a:r>
                    </a:p>
                  </a:txBody>
                  <a:tcPr marL="81465" marR="81465" marT="40732" marB="40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Yes</a:t>
                      </a:r>
                    </a:p>
                  </a:txBody>
                  <a:tcPr marL="81465" marR="81465" marT="40732" marB="40732"/>
                </a:tc>
                <a:extLst>
                  <a:ext uri="{0D108BD9-81ED-4DB2-BD59-A6C34878D82A}">
                    <a16:rowId xmlns:a16="http://schemas.microsoft.com/office/drawing/2014/main" val="442959173"/>
                  </a:ext>
                </a:extLst>
              </a:tr>
              <a:tr h="3303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Female</a:t>
                      </a:r>
                    </a:p>
                  </a:txBody>
                  <a:tcPr marL="81465" marR="81465" marT="40732" marB="40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15</a:t>
                      </a:r>
                    </a:p>
                  </a:txBody>
                  <a:tcPr marL="81465" marR="81465" marT="40732" marB="40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Studying</a:t>
                      </a:r>
                    </a:p>
                  </a:txBody>
                  <a:tcPr marL="81465" marR="81465" marT="40732" marB="40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No</a:t>
                      </a:r>
                    </a:p>
                  </a:txBody>
                  <a:tcPr marL="81465" marR="81465" marT="40732" marB="40732"/>
                </a:tc>
                <a:extLst>
                  <a:ext uri="{0D108BD9-81ED-4DB2-BD59-A6C34878D82A}">
                    <a16:rowId xmlns:a16="http://schemas.microsoft.com/office/drawing/2014/main" val="4195280443"/>
                  </a:ext>
                </a:extLst>
              </a:tr>
              <a:tr h="3303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Male</a:t>
                      </a:r>
                    </a:p>
                  </a:txBody>
                  <a:tcPr marL="81465" marR="81465" marT="40732" marB="40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35</a:t>
                      </a:r>
                    </a:p>
                  </a:txBody>
                  <a:tcPr marL="81465" marR="81465" marT="40732" marB="40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Job</a:t>
                      </a:r>
                    </a:p>
                  </a:txBody>
                  <a:tcPr marL="81465" marR="81465" marT="40732" marB="40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yes</a:t>
                      </a:r>
                    </a:p>
                  </a:txBody>
                  <a:tcPr marL="81465" marR="81465" marT="40732" marB="40732"/>
                </a:tc>
                <a:extLst>
                  <a:ext uri="{0D108BD9-81ED-4DB2-BD59-A6C34878D82A}">
                    <a16:rowId xmlns:a16="http://schemas.microsoft.com/office/drawing/2014/main" val="3187897942"/>
                  </a:ext>
                </a:extLst>
              </a:tr>
              <a:tr h="3303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Male</a:t>
                      </a:r>
                    </a:p>
                  </a:txBody>
                  <a:tcPr marL="81465" marR="81465" marT="40732" marB="40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43</a:t>
                      </a:r>
                    </a:p>
                  </a:txBody>
                  <a:tcPr marL="81465" marR="81465" marT="40732" marB="40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Job</a:t>
                      </a:r>
                    </a:p>
                  </a:txBody>
                  <a:tcPr marL="81465" marR="81465" marT="40732" marB="40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No</a:t>
                      </a:r>
                    </a:p>
                  </a:txBody>
                  <a:tcPr marL="81465" marR="81465" marT="40732" marB="40732"/>
                </a:tc>
                <a:extLst>
                  <a:ext uri="{0D108BD9-81ED-4DB2-BD59-A6C34878D82A}">
                    <a16:rowId xmlns:a16="http://schemas.microsoft.com/office/drawing/2014/main" val="61637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0481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F0F08-A8FE-42D9-A961-90FD13FCB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342900" indent="-342900"/>
            <a:r>
              <a:rPr lang="en-US" sz="1800" dirty="0">
                <a:latin typeface="Palatino Linotype" panose="02040502050505030304" pitchFamily="18" charset="0"/>
              </a:rPr>
              <a:t>XG boost also tells you how important of each feature is, for example 2nd feature is most important and 3rd feature is  least important </a:t>
            </a:r>
          </a:p>
          <a:p>
            <a:pPr marL="342900" indent="-342900"/>
            <a:r>
              <a:rPr lang="en-US" sz="1800" dirty="0">
                <a:latin typeface="Palatino Linotype" panose="02040502050505030304" pitchFamily="18" charset="0"/>
              </a:rPr>
              <a:t>Age is most important / Occupation is least important.</a:t>
            </a:r>
          </a:p>
          <a:p>
            <a:pPr marL="342900" indent="-342900"/>
            <a:r>
              <a:rPr lang="en-US" sz="1800" dirty="0">
                <a:latin typeface="Palatino Linotype" panose="02040502050505030304" pitchFamily="18" charset="0"/>
              </a:rPr>
              <a:t>XG boost contains one score in each leaf value.</a:t>
            </a:r>
          </a:p>
          <a:p>
            <a:pPr marL="342900" indent="-342900"/>
            <a:r>
              <a:rPr lang="en-US" sz="1800" dirty="0">
                <a:latin typeface="Palatino Linotype" panose="02040502050505030304" pitchFamily="18" charset="0"/>
              </a:rPr>
              <a:t>Recall A function that maps the attribute to the score.</a:t>
            </a:r>
          </a:p>
          <a:p>
            <a:pPr marL="342900" indent="-342900"/>
            <a:endParaRPr lang="en-US" sz="1800" dirty="0">
              <a:latin typeface="Palatino Linotype" panose="02040502050505030304" pitchFamily="18" charset="0"/>
            </a:endParaRPr>
          </a:p>
          <a:p>
            <a:pPr marL="342900" indent="-342900"/>
            <a:endParaRPr lang="en-US" sz="1800" dirty="0">
              <a:latin typeface="Palatino Linotype" panose="02040502050505030304" pitchFamily="18" charset="0"/>
            </a:endParaRPr>
          </a:p>
          <a:p>
            <a:pPr marL="342900" indent="-342900"/>
            <a:endParaRPr lang="en-US" sz="1800" dirty="0">
              <a:latin typeface="Palatino Linotype" panose="02040502050505030304" pitchFamily="18" charset="0"/>
            </a:endParaRPr>
          </a:p>
          <a:p>
            <a:pPr marL="342900" indent="-342900"/>
            <a:endParaRPr lang="en-US" sz="1800" dirty="0">
              <a:latin typeface="Palatino Linotype" panose="02040502050505030304" pitchFamily="18" charset="0"/>
            </a:endParaRPr>
          </a:p>
          <a:p>
            <a:pPr marL="342900" indent="-342900"/>
            <a:endParaRPr lang="en-US" sz="1800" dirty="0">
              <a:latin typeface="Palatino Linotype" panose="02040502050505030304" pitchFamily="18" charset="0"/>
            </a:endParaRPr>
          </a:p>
          <a:p>
            <a:pPr marL="342900" indent="-342900"/>
            <a:endParaRPr lang="en-US" sz="1800" dirty="0">
              <a:latin typeface="Palatino Linotype" panose="02040502050505030304" pitchFamily="18" charset="0"/>
            </a:endParaRPr>
          </a:p>
          <a:p>
            <a:pPr marL="342900" indent="-342900"/>
            <a:endParaRPr lang="en-US" sz="1800" dirty="0">
              <a:latin typeface="Palatino Linotype" panose="02040502050505030304" pitchFamily="18" charset="0"/>
            </a:endParaRPr>
          </a:p>
          <a:p>
            <a:pPr marL="342900" indent="-342900"/>
            <a:endParaRPr lang="en-US" sz="18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Palatino Linotype" panose="02040502050505030304" pitchFamily="18" charset="0"/>
              </a:rPr>
              <a:t>Optimizing training loss encourages predictive model.</a:t>
            </a:r>
          </a:p>
          <a:p>
            <a:pPr marL="0" indent="0">
              <a:buNone/>
            </a:pPr>
            <a:r>
              <a:rPr lang="en-US" sz="1800" dirty="0">
                <a:latin typeface="Palatino Linotype" panose="02040502050505030304" pitchFamily="18" charset="0"/>
              </a:rPr>
              <a:t>Optimizing regularization encourages simple models.</a:t>
            </a:r>
          </a:p>
          <a:p>
            <a:pPr marL="0" indent="0">
              <a:buNone/>
            </a:pPr>
            <a:endParaRPr lang="en-US" sz="18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1800" dirty="0">
              <a:latin typeface="Palatino Linotype" panose="0204050205050503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1A9717-5634-449E-9A3D-642935E59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08" y="1944211"/>
            <a:ext cx="4907759" cy="23951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5C1C77-C1BC-4CCE-B2D0-0BAE288D1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3584" y="1748901"/>
            <a:ext cx="5068506" cy="25904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473114-C27A-4A63-B77F-8626B6DFFE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6099" y="5504155"/>
            <a:ext cx="5962187" cy="126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184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81A4B-9788-4530-8724-B2F0AD097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Palatino Linotype" panose="02040502050505030304" pitchFamily="18" charset="0"/>
              </a:rPr>
              <a:t>Formula</a:t>
            </a:r>
          </a:p>
          <a:p>
            <a:pPr marL="0" indent="0">
              <a:buNone/>
            </a:pPr>
            <a:endParaRPr lang="en-US" sz="18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18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18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18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18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18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18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Palatino Linotype" panose="02040502050505030304" pitchFamily="18" charset="0"/>
              </a:rPr>
              <a:t>We define tree by a vector of scores in leaf’s and a leaf Indexing mapping function that maps an instance to leaf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608538-E2C8-49F5-A22E-06FE5B528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924" y="0"/>
            <a:ext cx="5257800" cy="11008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2350A0-D390-4A4E-9083-AF10D3B0B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2073" y="0"/>
            <a:ext cx="1933575" cy="3019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83322C-13A6-4D0F-9C7D-A23A9FD6B5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3924" y="3618390"/>
            <a:ext cx="573405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660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1D00EF4-46A4-4212-BC95-EFE3F8A4CC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610" y="78235"/>
            <a:ext cx="6798121" cy="45292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08A285-7920-4B19-8816-7BB637B19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317" y="3729591"/>
            <a:ext cx="5968407" cy="305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165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74F3C-E922-47BF-A138-33F1735D7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sz="1800" dirty="0">
                <a:latin typeface="Palatino Linotype" panose="02040502050505030304" pitchFamily="18" charset="0"/>
              </a:rPr>
              <a:t>Start from constant prediction add a new function each time.</a:t>
            </a:r>
          </a:p>
          <a:p>
            <a:r>
              <a:rPr lang="en-US" sz="1800" dirty="0">
                <a:latin typeface="Palatino Linotype" panose="02040502050505030304" pitchFamily="18" charset="0"/>
              </a:rPr>
              <a:t>For each node enumerate overall features.</a:t>
            </a:r>
          </a:p>
          <a:p>
            <a:r>
              <a:rPr lang="en-US" sz="1800" dirty="0">
                <a:latin typeface="Palatino Linotype" panose="02040502050505030304" pitchFamily="18" charset="0"/>
              </a:rPr>
              <a:t>It will take the best split solution along all the features.</a:t>
            </a:r>
          </a:p>
          <a:p>
            <a:r>
              <a:rPr lang="en-US" sz="1800" dirty="0">
                <a:latin typeface="Palatino Linotype" panose="02040502050505030304" pitchFamily="18" charset="0"/>
              </a:rPr>
              <a:t>Node Splitting by objective functions.</a:t>
            </a:r>
          </a:p>
          <a:p>
            <a:r>
              <a:rPr lang="en-US" sz="1800" dirty="0">
                <a:latin typeface="Palatino Linotype" panose="02040502050505030304" pitchFamily="18" charset="0"/>
              </a:rPr>
              <a:t>At last of each calculate weighted then it will summation of all the calculated weight and find the best splits as mentioned in slide 4.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0D555AF-408C-4364-AF50-6C395F61554B}"/>
              </a:ext>
            </a:extLst>
          </p:cNvPr>
          <p:cNvSpPr/>
          <p:nvPr/>
        </p:nvSpPr>
        <p:spPr>
          <a:xfrm>
            <a:off x="1890943" y="4145872"/>
            <a:ext cx="7981026" cy="180216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>
                <a:latin typeface="Palatino Linotype" panose="0204050205050503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25399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249</Words>
  <Application>Microsoft Office PowerPoint</Application>
  <PresentationFormat>Widescreen</PresentationFormat>
  <Paragraphs>66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Palatino Linotype</vt:lpstr>
      <vt:lpstr>Office Theme</vt:lpstr>
      <vt:lpstr>XG Boosting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XG Boosting</dc:title>
  <dc:creator>Bagirathan B</dc:creator>
  <cp:lastModifiedBy>Bagirathan B</cp:lastModifiedBy>
  <cp:revision>11</cp:revision>
  <dcterms:created xsi:type="dcterms:W3CDTF">2025-02-01T08:10:46Z</dcterms:created>
  <dcterms:modified xsi:type="dcterms:W3CDTF">2025-02-01T09:42:57Z</dcterms:modified>
</cp:coreProperties>
</file>