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78" r:id="rId8"/>
    <p:sldId id="259" r:id="rId9"/>
    <p:sldId id="260" r:id="rId10"/>
    <p:sldId id="267" r:id="rId11"/>
    <p:sldId id="280" r:id="rId12"/>
    <p:sldId id="281" r:id="rId13"/>
    <p:sldId id="282" r:id="rId14"/>
    <p:sldId id="277"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718" autoAdjust="0"/>
  </p:normalViewPr>
  <p:slideViewPr>
    <p:cSldViewPr snapToGrid="0">
      <p:cViewPr varScale="1">
        <p:scale>
          <a:sx n="96" d="100"/>
          <a:sy n="96" d="100"/>
        </p:scale>
        <p:origin x="86" y="20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dgm:spPr/>
      <dgm:t>
        <a:bodyPr/>
        <a:lstStyle/>
        <a:p>
          <a:pPr marL="0" algn="ctr" rtl="0">
            <a:buNone/>
          </a:pPr>
          <a:r>
            <a:rPr lang="en-US" sz="2000" dirty="0">
              <a:latin typeface="+mn-lt"/>
            </a:rPr>
            <a:t>Ease of Deployment and Scaling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B1AFA1AF-0FF8-45B3-A6D0-0E255A2F637D}">
      <dgm:prSet phldr="0"/>
      <dgm:spPr/>
      <dgm:t>
        <a:bodyPr/>
        <a:lstStyle/>
        <a:p>
          <a:pPr marL="0" algn="ctr">
            <a:buNone/>
          </a:pPr>
          <a:r>
            <a:rPr lang="en-US" sz="2000" dirty="0">
              <a:latin typeface="+mn-lt"/>
            </a:rPr>
            <a:t>Multi-Language Support</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E9682B4F-0217-4B50-923E-C104AA24290F}">
      <dgm:prSet phldr="0"/>
      <dgm:spPr/>
      <dgm:t>
        <a:bodyPr/>
        <a:lstStyle/>
        <a:p>
          <a:pPr marL="0" algn="ctr">
            <a:buNone/>
          </a:pPr>
          <a:r>
            <a:rPr lang="en-US" sz="2000" dirty="0">
              <a:latin typeface="+mn-lt"/>
            </a:rPr>
            <a:t>Integration with cloud services</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A2322D3A-7AC2-4C5C-9D7E-EAB2313D47D4}">
      <dgm:prSet phldr="0"/>
      <dgm:spPr/>
      <dgm:t>
        <a:bodyPr/>
        <a:lstStyle/>
        <a:p>
          <a:pPr marL="0" algn="ctr"/>
          <a:r>
            <a:rPr lang="en-US" sz="2000" dirty="0">
              <a:latin typeface="+mn-lt"/>
            </a:rPr>
            <a:t>Monitoring and Analytics</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dgm:spPr/>
      <dgm:t>
        <a:bodyPr/>
        <a:lstStyle/>
        <a:p>
          <a:pPr marL="0" algn="ctr">
            <a:buNone/>
          </a:pPr>
          <a:r>
            <a:rPr lang="en-US" sz="2000" dirty="0">
              <a:latin typeface="+mn-lt"/>
            </a:rPr>
            <a:t>Security Features</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899" custLinFactNeighborY="8811"/>
      <dgm:spPr>
        <a:prstGeom prst="leftRightArrow">
          <a:avLst/>
        </a:prstGeom>
        <a:solidFill>
          <a:schemeClr val="accent1">
            <a:lumMod val="60000"/>
            <a:lumOff val="4000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36" custLinFactNeighborY="-41"/>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prstGeom prst="ellipse">
          <a:avLst/>
        </a:prstGeom>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781B6FA0-0F00-0D41-8C2E-EA6A255C6967}" type="presOf" srcId="{0DD8915E-DC14-41D6-9BB5-F49E1C265163}" destId="{A34AE8AA-FDF7-FA40-BADC-6B62C2B1DE88}" srcOrd="0" destOrd="0" presId="urn:microsoft.com/office/officeart/2005/8/layout/hList7"/>
    <dgm:cxn modelId="{956B0EA6-B0CC-A04C-AAC4-2F46E14A46D0}" type="presOf" srcId="{E9682B4F-0217-4B50-923E-C104AA24290F}" destId="{434ABADC-97F5-A547-823D-7594A86D79D3}" srcOrd="0" destOrd="0"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179FAFCF-F878-464E-A8A6-1185EFA0E380}" srcId="{0DD8915E-DC14-41D6-9BB5-F49E1C265163}" destId="{A2322D3A-7AC2-4C5C-9D7E-EAB2313D47D4}" srcOrd="4" destOrd="0" parTransId="{4A8C15D4-B36F-4764-B4FF-F2AF790D3E17}" sibTransId="{84DE1C3A-3FC7-4DB3-88ED-33F65A71557A}"/>
    <dgm:cxn modelId="{F1B56DD8-8FEA-344A-B6E7-D10401E3F2E3}" type="presOf" srcId="{B8632E42-D7EB-4C31-877E-6F1B2801851A}" destId="{9BFD88E3-0F90-7143-8807-6B030CF54283}" srcOrd="0" destOrd="0"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687"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0">
            <a:lnSpc>
              <a:spcPct val="90000"/>
            </a:lnSpc>
            <a:spcBef>
              <a:spcPct val="0"/>
            </a:spcBef>
            <a:spcAft>
              <a:spcPct val="35000"/>
            </a:spcAft>
            <a:buNone/>
          </a:pPr>
          <a:r>
            <a:rPr lang="en-US" sz="2300" kern="1200" dirty="0">
              <a:latin typeface="+mn-lt"/>
            </a:rPr>
            <a:t>Ease of Deployment and Scaling</a:t>
          </a:r>
        </a:p>
      </dsp:txBody>
      <dsp:txXfrm>
        <a:off x="687" y="1556384"/>
        <a:ext cx="1910270" cy="1556384"/>
      </dsp:txXfrm>
    </dsp:sp>
    <dsp:sp modelId="{A126BA88-D0F9-AF4A-A7BA-0638E32B45F8}">
      <dsp:nvSpPr>
        <dsp:cNvPr id="0" name=""/>
        <dsp:cNvSpPr/>
      </dsp:nvSpPr>
      <dsp:spPr>
        <a:xfrm>
          <a:off x="546306"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65114"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mn-lt"/>
            </a:rPr>
            <a:t>Multi-Language Support</a:t>
          </a:r>
        </a:p>
      </dsp:txBody>
      <dsp:txXfrm>
        <a:off x="1965114" y="1556384"/>
        <a:ext cx="1910270" cy="1556384"/>
      </dsp:txXfrm>
    </dsp:sp>
    <dsp:sp modelId="{EFEB790C-BD5C-F54D-9993-F81422A8AD8E}">
      <dsp:nvSpPr>
        <dsp:cNvPr id="0" name=""/>
        <dsp:cNvSpPr/>
      </dsp:nvSpPr>
      <dsp:spPr>
        <a:xfrm>
          <a:off x="2513885"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38634"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mn-lt"/>
            </a:rPr>
            <a:t>Integration with cloud services</a:t>
          </a:r>
        </a:p>
      </dsp:txBody>
      <dsp:txXfrm>
        <a:off x="3938634" y="1556384"/>
        <a:ext cx="1910270" cy="1556384"/>
      </dsp:txXfrm>
    </dsp:sp>
    <dsp:sp modelId="{CC076D56-4BB0-7246-9039-788AB439DAF0}">
      <dsp:nvSpPr>
        <dsp:cNvPr id="0" name=""/>
        <dsp:cNvSpPr/>
      </dsp:nvSpPr>
      <dsp:spPr>
        <a:xfrm>
          <a:off x="4481464"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902737"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mn-lt"/>
            </a:rPr>
            <a:t>Security Features</a:t>
          </a:r>
        </a:p>
      </dsp:txBody>
      <dsp:txXfrm>
        <a:off x="5902737" y="1556384"/>
        <a:ext cx="1910270" cy="1556384"/>
      </dsp:txXfrm>
    </dsp:sp>
    <dsp:sp modelId="{FDF2BC93-305C-D94B-A6C2-ED9CE7F40C2F}">
      <dsp:nvSpPr>
        <dsp:cNvPr id="0" name=""/>
        <dsp:cNvSpPr/>
      </dsp:nvSpPr>
      <dsp:spPr>
        <a:xfrm>
          <a:off x="6449043"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870316"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mn-lt"/>
            </a:rPr>
            <a:t>Monitoring and Analytics</a:t>
          </a:r>
        </a:p>
      </dsp:txBody>
      <dsp:txXfrm>
        <a:off x="7870316" y="1556384"/>
        <a:ext cx="1910270" cy="1556384"/>
      </dsp:txXfrm>
    </dsp:sp>
    <dsp:sp modelId="{916140F0-4F43-9F45-8310-FCCA12DDE514}">
      <dsp:nvSpPr>
        <dsp:cNvPr id="0" name=""/>
        <dsp:cNvSpPr/>
      </dsp:nvSpPr>
      <dsp:spPr>
        <a:xfrm>
          <a:off x="8416622"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562098" y="3164194"/>
          <a:ext cx="8998140" cy="583644"/>
        </a:xfrm>
        <a:prstGeom prst="leftRightArrow">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10/4/2023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046494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47413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46394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296969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dirty="0"/>
              <a:t>E-commerce Application on IBM Cloud Foundry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E414-A95B-3730-5DBC-A2AA65DE55FF}"/>
              </a:ext>
            </a:extLst>
          </p:cNvPr>
          <p:cNvSpPr>
            <a:spLocks noGrp="1"/>
          </p:cNvSpPr>
          <p:nvPr>
            <p:ph type="title"/>
          </p:nvPr>
        </p:nvSpPr>
        <p:spPr/>
        <p:txBody>
          <a:bodyPr/>
          <a:lstStyle/>
          <a:p>
            <a:r>
              <a:rPr lang="en-IN" dirty="0"/>
              <a:t>Dataset and functionalities</a:t>
            </a:r>
          </a:p>
        </p:txBody>
      </p:sp>
      <p:sp>
        <p:nvSpPr>
          <p:cNvPr id="3" name="Text Placeholder 2">
            <a:extLst>
              <a:ext uri="{FF2B5EF4-FFF2-40B4-BE49-F238E27FC236}">
                <a16:creationId xmlns:a16="http://schemas.microsoft.com/office/drawing/2014/main" id="{D4EDE4DF-1979-DA2E-CD8E-5940E1A83B00}"/>
              </a:ext>
            </a:extLst>
          </p:cNvPr>
          <p:cNvSpPr>
            <a:spLocks noGrp="1"/>
          </p:cNvSpPr>
          <p:nvPr>
            <p:ph type="body" sz="quarter" idx="14"/>
          </p:nvPr>
        </p:nvSpPr>
        <p:spPr/>
        <p:txBody>
          <a:bodyPr/>
          <a:lstStyle/>
          <a:p>
            <a:r>
              <a:rPr lang="en-IN" b="1" dirty="0"/>
              <a:t>User Interactions</a:t>
            </a:r>
          </a:p>
        </p:txBody>
      </p:sp>
      <p:sp>
        <p:nvSpPr>
          <p:cNvPr id="4" name="Content Placeholder 3">
            <a:extLst>
              <a:ext uri="{FF2B5EF4-FFF2-40B4-BE49-F238E27FC236}">
                <a16:creationId xmlns:a16="http://schemas.microsoft.com/office/drawing/2014/main" id="{277CBBA5-F0E7-81CE-3955-824CFA47DA62}"/>
              </a:ext>
            </a:extLst>
          </p:cNvPr>
          <p:cNvSpPr>
            <a:spLocks noGrp="1"/>
          </p:cNvSpPr>
          <p:nvPr>
            <p:ph idx="1"/>
          </p:nvPr>
        </p:nvSpPr>
        <p:spPr>
          <a:xfrm>
            <a:off x="1167575" y="2526318"/>
            <a:ext cx="2824344" cy="3580284"/>
          </a:xfrm>
        </p:spPr>
        <p:txBody>
          <a:bodyPr>
            <a:normAutofit/>
          </a:bodyPr>
          <a:lstStyle/>
          <a:p>
            <a:r>
              <a:rPr lang="en-US" dirty="0"/>
              <a:t>- Browsing History   </a:t>
            </a:r>
          </a:p>
          <a:p>
            <a:r>
              <a:rPr lang="en-US" dirty="0"/>
              <a:t>- Cart Additions   </a:t>
            </a:r>
          </a:p>
          <a:p>
            <a:r>
              <a:rPr lang="en-US" dirty="0"/>
              <a:t>- Wishlist Items   </a:t>
            </a:r>
          </a:p>
          <a:p>
            <a:r>
              <a:rPr lang="en-US" dirty="0"/>
              <a:t>- Search Queries   </a:t>
            </a:r>
          </a:p>
          <a:p>
            <a:r>
              <a:rPr lang="en-US" dirty="0"/>
              <a:t>- Page Views</a:t>
            </a:r>
            <a:endParaRPr lang="en-IN" dirty="0"/>
          </a:p>
        </p:txBody>
      </p:sp>
      <p:sp>
        <p:nvSpPr>
          <p:cNvPr id="5" name="Text Placeholder 4">
            <a:extLst>
              <a:ext uri="{FF2B5EF4-FFF2-40B4-BE49-F238E27FC236}">
                <a16:creationId xmlns:a16="http://schemas.microsoft.com/office/drawing/2014/main" id="{CE634E69-1496-5AEE-9381-F2DBB95CE4A7}"/>
              </a:ext>
            </a:extLst>
          </p:cNvPr>
          <p:cNvSpPr>
            <a:spLocks noGrp="1"/>
          </p:cNvSpPr>
          <p:nvPr>
            <p:ph type="body" sz="quarter" idx="15"/>
          </p:nvPr>
        </p:nvSpPr>
        <p:spPr>
          <a:xfrm>
            <a:off x="4163426" y="2018580"/>
            <a:ext cx="3865147" cy="468933"/>
          </a:xfrm>
        </p:spPr>
        <p:txBody>
          <a:bodyPr/>
          <a:lstStyle/>
          <a:p>
            <a:r>
              <a:rPr lang="en-IN" b="1" dirty="0"/>
              <a:t>Inventory Management</a:t>
            </a:r>
          </a:p>
        </p:txBody>
      </p:sp>
      <p:sp>
        <p:nvSpPr>
          <p:cNvPr id="6" name="Content Placeholder 5">
            <a:extLst>
              <a:ext uri="{FF2B5EF4-FFF2-40B4-BE49-F238E27FC236}">
                <a16:creationId xmlns:a16="http://schemas.microsoft.com/office/drawing/2014/main" id="{9826BB80-7051-9A95-0732-C4DE0E3D9084}"/>
              </a:ext>
            </a:extLst>
          </p:cNvPr>
          <p:cNvSpPr>
            <a:spLocks noGrp="1"/>
          </p:cNvSpPr>
          <p:nvPr>
            <p:ph idx="10"/>
          </p:nvPr>
        </p:nvSpPr>
        <p:spPr>
          <a:xfrm>
            <a:off x="4163426" y="2578597"/>
            <a:ext cx="3818466" cy="1371777"/>
          </a:xfrm>
        </p:spPr>
        <p:txBody>
          <a:bodyPr/>
          <a:lstStyle/>
          <a:p>
            <a:r>
              <a:rPr lang="en-US" dirty="0"/>
              <a:t>- Stock Levels   </a:t>
            </a:r>
          </a:p>
          <a:p>
            <a:r>
              <a:rPr lang="en-US" dirty="0"/>
              <a:t>- Reorder Points   </a:t>
            </a:r>
          </a:p>
          <a:p>
            <a:r>
              <a:rPr lang="en-US" dirty="0"/>
              <a:t>- Supplier Information</a:t>
            </a:r>
            <a:endParaRPr lang="en-IN" dirty="0"/>
          </a:p>
        </p:txBody>
      </p:sp>
      <p:sp>
        <p:nvSpPr>
          <p:cNvPr id="7" name="Text Placeholder 6">
            <a:extLst>
              <a:ext uri="{FF2B5EF4-FFF2-40B4-BE49-F238E27FC236}">
                <a16:creationId xmlns:a16="http://schemas.microsoft.com/office/drawing/2014/main" id="{EFF0049A-0EFE-DB61-DE97-010944FC6F8F}"/>
              </a:ext>
            </a:extLst>
          </p:cNvPr>
          <p:cNvSpPr>
            <a:spLocks noGrp="1"/>
          </p:cNvSpPr>
          <p:nvPr>
            <p:ph type="body" sz="quarter" idx="16"/>
          </p:nvPr>
        </p:nvSpPr>
        <p:spPr/>
        <p:txBody>
          <a:bodyPr/>
          <a:lstStyle/>
          <a:p>
            <a:r>
              <a:rPr lang="en-IN" b="1" dirty="0"/>
              <a:t>Feedback/reviews</a:t>
            </a:r>
          </a:p>
        </p:txBody>
      </p:sp>
      <p:sp>
        <p:nvSpPr>
          <p:cNvPr id="8" name="Content Placeholder 7">
            <a:extLst>
              <a:ext uri="{FF2B5EF4-FFF2-40B4-BE49-F238E27FC236}">
                <a16:creationId xmlns:a16="http://schemas.microsoft.com/office/drawing/2014/main" id="{5D3BEAFF-84AB-6091-75AC-8139ADD39543}"/>
              </a:ext>
            </a:extLst>
          </p:cNvPr>
          <p:cNvSpPr>
            <a:spLocks noGrp="1"/>
          </p:cNvSpPr>
          <p:nvPr>
            <p:ph idx="13"/>
          </p:nvPr>
        </p:nvSpPr>
        <p:spPr>
          <a:xfrm>
            <a:off x="8200082" y="2526319"/>
            <a:ext cx="3173279" cy="3580284"/>
          </a:xfrm>
        </p:spPr>
        <p:txBody>
          <a:bodyPr/>
          <a:lstStyle/>
          <a:p>
            <a:r>
              <a:rPr lang="en-US" dirty="0"/>
              <a:t>- Customer Reviews    </a:t>
            </a:r>
          </a:p>
          <a:p>
            <a:r>
              <a:rPr lang="en-US" dirty="0"/>
              <a:t>- Ratings and Sentiments</a:t>
            </a:r>
            <a:endParaRPr lang="en-IN" dirty="0"/>
          </a:p>
        </p:txBody>
      </p:sp>
      <p:sp>
        <p:nvSpPr>
          <p:cNvPr id="9" name="Date Placeholder 8">
            <a:extLst>
              <a:ext uri="{FF2B5EF4-FFF2-40B4-BE49-F238E27FC236}">
                <a16:creationId xmlns:a16="http://schemas.microsoft.com/office/drawing/2014/main" id="{097B8157-8591-E25C-5122-5D2ABA9BC430}"/>
              </a:ext>
            </a:extLst>
          </p:cNvPr>
          <p:cNvSpPr>
            <a:spLocks noGrp="1"/>
          </p:cNvSpPr>
          <p:nvPr>
            <p:ph type="dt" sz="half" idx="2"/>
          </p:nvPr>
        </p:nvSpPr>
        <p:spPr/>
        <p:txBody>
          <a:bodyPr/>
          <a:lstStyle/>
          <a:p>
            <a:r>
              <a:rPr lang="en-US"/>
              <a:t>9/8/20XX</a:t>
            </a:r>
            <a:endParaRPr lang="en-US" dirty="0"/>
          </a:p>
        </p:txBody>
      </p:sp>
      <p:sp>
        <p:nvSpPr>
          <p:cNvPr id="10" name="Footer Placeholder 9">
            <a:extLst>
              <a:ext uri="{FF2B5EF4-FFF2-40B4-BE49-F238E27FC236}">
                <a16:creationId xmlns:a16="http://schemas.microsoft.com/office/drawing/2014/main" id="{1DFCD4AA-3C33-5D84-ADA6-AF8255155AD2}"/>
              </a:ext>
            </a:extLst>
          </p:cNvPr>
          <p:cNvSpPr>
            <a:spLocks noGrp="1"/>
          </p:cNvSpPr>
          <p:nvPr>
            <p:ph type="ftr" sz="quarter" idx="3"/>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4948DF24-CC20-5BC2-7B66-8C81D1F9D257}"/>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12" name="Text Placeholder 4">
            <a:extLst>
              <a:ext uri="{FF2B5EF4-FFF2-40B4-BE49-F238E27FC236}">
                <a16:creationId xmlns:a16="http://schemas.microsoft.com/office/drawing/2014/main" id="{0D468AA2-0E64-6090-ACDD-884046649EFF}"/>
              </a:ext>
            </a:extLst>
          </p:cNvPr>
          <p:cNvSpPr txBox="1">
            <a:spLocks/>
          </p:cNvSpPr>
          <p:nvPr/>
        </p:nvSpPr>
        <p:spPr>
          <a:xfrm>
            <a:off x="4163425" y="3952123"/>
            <a:ext cx="3865147" cy="46893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Recommendation</a:t>
            </a:r>
          </a:p>
        </p:txBody>
      </p:sp>
      <p:sp>
        <p:nvSpPr>
          <p:cNvPr id="13" name="Content Placeholder 5">
            <a:extLst>
              <a:ext uri="{FF2B5EF4-FFF2-40B4-BE49-F238E27FC236}">
                <a16:creationId xmlns:a16="http://schemas.microsoft.com/office/drawing/2014/main" id="{97E9127D-CBCA-2F63-680D-E15D9F57614E}"/>
              </a:ext>
            </a:extLst>
          </p:cNvPr>
          <p:cNvSpPr txBox="1">
            <a:spLocks/>
          </p:cNvSpPr>
          <p:nvPr/>
        </p:nvSpPr>
        <p:spPr>
          <a:xfrm>
            <a:off x="4163426" y="4702814"/>
            <a:ext cx="3818466" cy="13717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Recommended Products   </a:t>
            </a:r>
          </a:p>
          <a:p>
            <a:r>
              <a:rPr lang="en-US" dirty="0"/>
              <a:t>- User Ratings</a:t>
            </a:r>
            <a:endParaRPr lang="en-IN" dirty="0"/>
          </a:p>
        </p:txBody>
      </p:sp>
      <p:sp>
        <p:nvSpPr>
          <p:cNvPr id="15" name="Text Placeholder 4">
            <a:extLst>
              <a:ext uri="{FF2B5EF4-FFF2-40B4-BE49-F238E27FC236}">
                <a16:creationId xmlns:a16="http://schemas.microsoft.com/office/drawing/2014/main" id="{A7C292BB-E87E-733F-8C56-4AE92FF376F8}"/>
              </a:ext>
            </a:extLst>
          </p:cNvPr>
          <p:cNvSpPr txBox="1">
            <a:spLocks/>
          </p:cNvSpPr>
          <p:nvPr/>
        </p:nvSpPr>
        <p:spPr>
          <a:xfrm>
            <a:off x="8200078" y="3952123"/>
            <a:ext cx="3865147" cy="46893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Authentication/security</a:t>
            </a:r>
          </a:p>
        </p:txBody>
      </p:sp>
      <p:sp>
        <p:nvSpPr>
          <p:cNvPr id="16" name="Content Placeholder 5">
            <a:extLst>
              <a:ext uri="{FF2B5EF4-FFF2-40B4-BE49-F238E27FC236}">
                <a16:creationId xmlns:a16="http://schemas.microsoft.com/office/drawing/2014/main" id="{5524E759-F005-EF2F-FEE7-A542F3C85D09}"/>
              </a:ext>
            </a:extLst>
          </p:cNvPr>
          <p:cNvSpPr txBox="1">
            <a:spLocks/>
          </p:cNvSpPr>
          <p:nvPr/>
        </p:nvSpPr>
        <p:spPr>
          <a:xfrm>
            <a:off x="8200078" y="4734825"/>
            <a:ext cx="3818466" cy="13717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User Authentication Logs   </a:t>
            </a:r>
          </a:p>
          <a:p>
            <a:r>
              <a:rPr lang="en-US" dirty="0"/>
              <a:t>- Access Logs   </a:t>
            </a:r>
          </a:p>
          <a:p>
            <a:r>
              <a:rPr lang="en-US" dirty="0"/>
              <a:t>- Security Incidents</a:t>
            </a:r>
            <a:endParaRPr lang="en-IN" dirty="0"/>
          </a:p>
        </p:txBody>
      </p:sp>
    </p:spTree>
    <p:extLst>
      <p:ext uri="{BB962C8B-B14F-4D97-AF65-F5344CB8AC3E}">
        <p14:creationId xmlns:p14="http://schemas.microsoft.com/office/powerpoint/2010/main" val="1594565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28B0E6F-20B5-B58A-313C-BDABC1445BC6}"/>
              </a:ext>
            </a:extLst>
          </p:cNvPr>
          <p:cNvSpPr>
            <a:spLocks noGrp="1"/>
          </p:cNvSpPr>
          <p:nvPr>
            <p:ph type="title"/>
          </p:nvPr>
        </p:nvSpPr>
        <p:spPr>
          <a:xfrm>
            <a:off x="1167492" y="136526"/>
            <a:ext cx="9779183" cy="1570038"/>
          </a:xfrm>
        </p:spPr>
        <p:txBody>
          <a:bodyPr/>
          <a:lstStyle/>
          <a:p>
            <a:r>
              <a:rPr lang="en-US" dirty="0"/>
              <a:t>Benefits of using IBM Cloud Foundry</a:t>
            </a:r>
          </a:p>
        </p:txBody>
      </p:sp>
      <p:graphicFrame>
        <p:nvGraphicFramePr>
          <p:cNvPr id="8" name="Content Placeholder 3" descr="Timeline Placeholder ">
            <a:extLst>
              <a:ext uri="{FF2B5EF4-FFF2-40B4-BE49-F238E27FC236}">
                <a16:creationId xmlns:a16="http://schemas.microsoft.com/office/drawing/2014/main" id="{6778CD57-DD28-732E-E3E5-FF29E5956D6A}"/>
              </a:ext>
            </a:extLst>
          </p:cNvPr>
          <p:cNvGraphicFramePr>
            <a:graphicFrameLocks noGrp="1" noChangeAspect="1"/>
          </p:cNvGraphicFramePr>
          <p:nvPr>
            <p:ph idx="1"/>
            <p:extLst>
              <p:ext uri="{D42A27DB-BD31-4B8C-83A1-F6EECF244321}">
                <p14:modId xmlns:p14="http://schemas.microsoft.com/office/powerpoint/2010/main" val="3174992935"/>
              </p:ext>
            </p:extLst>
          </p:nvPr>
        </p:nvGraphicFramePr>
        <p:xfrm>
          <a:off x="1166813" y="2087563"/>
          <a:ext cx="9780587" cy="3890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7082BD69-6675-0D85-D7DF-0F421E42A5C0}"/>
              </a:ext>
            </a:extLst>
          </p:cNvPr>
          <p:cNvSpPr txBox="1"/>
          <p:nvPr/>
        </p:nvSpPr>
        <p:spPr>
          <a:xfrm>
            <a:off x="1933081" y="2628921"/>
            <a:ext cx="350196" cy="646331"/>
          </a:xfrm>
          <a:prstGeom prst="rect">
            <a:avLst/>
          </a:prstGeom>
          <a:noFill/>
        </p:spPr>
        <p:txBody>
          <a:bodyPr wrap="square" rtlCol="0">
            <a:spAutoFit/>
          </a:bodyPr>
          <a:lstStyle/>
          <a:p>
            <a:pPr algn="ctr"/>
            <a:r>
              <a:rPr lang="en-US" sz="3600" b="1" dirty="0">
                <a:solidFill>
                  <a:schemeClr val="bg1"/>
                </a:solidFill>
                <a:latin typeface="+mj-lt"/>
              </a:rPr>
              <a:t>1</a:t>
            </a:r>
          </a:p>
        </p:txBody>
      </p:sp>
      <p:sp>
        <p:nvSpPr>
          <p:cNvPr id="16" name="TextBox 15">
            <a:extLst>
              <a:ext uri="{FF2B5EF4-FFF2-40B4-BE49-F238E27FC236}">
                <a16:creationId xmlns:a16="http://schemas.microsoft.com/office/drawing/2014/main" id="{93E5C38B-C6FE-F156-7566-26186A2E54E1}"/>
              </a:ext>
            </a:extLst>
          </p:cNvPr>
          <p:cNvSpPr txBox="1"/>
          <p:nvPr/>
        </p:nvSpPr>
        <p:spPr>
          <a:xfrm>
            <a:off x="3901654" y="2628921"/>
            <a:ext cx="350196" cy="646331"/>
          </a:xfrm>
          <a:prstGeom prst="rect">
            <a:avLst/>
          </a:prstGeom>
          <a:noFill/>
        </p:spPr>
        <p:txBody>
          <a:bodyPr wrap="square" rtlCol="0">
            <a:spAutoFit/>
          </a:bodyPr>
          <a:lstStyle/>
          <a:p>
            <a:pPr algn="ctr"/>
            <a:r>
              <a:rPr lang="en-US" sz="3600" b="1" dirty="0">
                <a:solidFill>
                  <a:schemeClr val="bg1"/>
                </a:solidFill>
                <a:latin typeface="+mj-lt"/>
              </a:rPr>
              <a:t>2</a:t>
            </a:r>
          </a:p>
        </p:txBody>
      </p:sp>
      <p:sp>
        <p:nvSpPr>
          <p:cNvPr id="17" name="TextBox 16">
            <a:extLst>
              <a:ext uri="{FF2B5EF4-FFF2-40B4-BE49-F238E27FC236}">
                <a16:creationId xmlns:a16="http://schemas.microsoft.com/office/drawing/2014/main" id="{2822EF88-B068-E11C-D5FC-B4D02F1051C9}"/>
              </a:ext>
            </a:extLst>
          </p:cNvPr>
          <p:cNvSpPr txBox="1"/>
          <p:nvPr/>
        </p:nvSpPr>
        <p:spPr>
          <a:xfrm>
            <a:off x="5877774" y="2628921"/>
            <a:ext cx="350196" cy="646331"/>
          </a:xfrm>
          <a:prstGeom prst="rect">
            <a:avLst/>
          </a:prstGeom>
          <a:noFill/>
        </p:spPr>
        <p:txBody>
          <a:bodyPr wrap="square" rtlCol="0">
            <a:spAutoFit/>
          </a:bodyPr>
          <a:lstStyle/>
          <a:p>
            <a:pPr algn="ctr"/>
            <a:r>
              <a:rPr lang="en-US" sz="3600" b="1" dirty="0">
                <a:solidFill>
                  <a:schemeClr val="bg1"/>
                </a:solidFill>
                <a:latin typeface="+mj-lt"/>
              </a:rPr>
              <a:t>3</a:t>
            </a:r>
          </a:p>
        </p:txBody>
      </p:sp>
      <p:sp>
        <p:nvSpPr>
          <p:cNvPr id="18" name="TextBox 17">
            <a:extLst>
              <a:ext uri="{FF2B5EF4-FFF2-40B4-BE49-F238E27FC236}">
                <a16:creationId xmlns:a16="http://schemas.microsoft.com/office/drawing/2014/main" id="{A12A0979-0F48-C5F5-31E8-EB11AEC257ED}"/>
              </a:ext>
            </a:extLst>
          </p:cNvPr>
          <p:cNvSpPr txBox="1"/>
          <p:nvPr/>
        </p:nvSpPr>
        <p:spPr>
          <a:xfrm>
            <a:off x="7844750" y="2628921"/>
            <a:ext cx="350196" cy="646331"/>
          </a:xfrm>
          <a:prstGeom prst="rect">
            <a:avLst/>
          </a:prstGeom>
          <a:noFill/>
        </p:spPr>
        <p:txBody>
          <a:bodyPr wrap="square" rtlCol="0">
            <a:spAutoFit/>
          </a:bodyPr>
          <a:lstStyle/>
          <a:p>
            <a:pPr algn="ctr"/>
            <a:r>
              <a:rPr lang="en-US" sz="3600" b="1" dirty="0">
                <a:solidFill>
                  <a:schemeClr val="bg1"/>
                </a:solidFill>
                <a:latin typeface="+mj-lt"/>
              </a:rPr>
              <a:t>4</a:t>
            </a:r>
          </a:p>
        </p:txBody>
      </p:sp>
      <p:sp>
        <p:nvSpPr>
          <p:cNvPr id="19" name="TextBox 18">
            <a:extLst>
              <a:ext uri="{FF2B5EF4-FFF2-40B4-BE49-F238E27FC236}">
                <a16:creationId xmlns:a16="http://schemas.microsoft.com/office/drawing/2014/main" id="{501ABAF5-1FA6-1214-DB20-F0B21DE4A9FE}"/>
              </a:ext>
            </a:extLst>
          </p:cNvPr>
          <p:cNvSpPr txBox="1"/>
          <p:nvPr/>
        </p:nvSpPr>
        <p:spPr>
          <a:xfrm>
            <a:off x="9807953" y="2628921"/>
            <a:ext cx="350196" cy="646331"/>
          </a:xfrm>
          <a:prstGeom prst="rect">
            <a:avLst/>
          </a:prstGeom>
          <a:noFill/>
        </p:spPr>
        <p:txBody>
          <a:bodyPr wrap="square" rtlCol="0">
            <a:spAutoFit/>
          </a:bodyPr>
          <a:lstStyle/>
          <a:p>
            <a:pPr algn="ctr"/>
            <a:r>
              <a:rPr lang="en-US" sz="3600" b="1" dirty="0">
                <a:solidFill>
                  <a:schemeClr val="bg1"/>
                </a:solidFill>
                <a:latin typeface="+mj-lt"/>
              </a:rPr>
              <a:t>5</a:t>
            </a:r>
          </a:p>
        </p:txBody>
      </p:sp>
      <p:sp>
        <p:nvSpPr>
          <p:cNvPr id="2" name="Date Placeholder 1">
            <a:extLst>
              <a:ext uri="{FF2B5EF4-FFF2-40B4-BE49-F238E27FC236}">
                <a16:creationId xmlns:a16="http://schemas.microsoft.com/office/drawing/2014/main" id="{536224CD-20F4-F564-E8D3-804ED7780F05}"/>
              </a:ext>
            </a:extLst>
          </p:cNvPr>
          <p:cNvSpPr>
            <a:spLocks noGrp="1"/>
          </p:cNvSpPr>
          <p:nvPr>
            <p:ph type="dt" sz="half" idx="2"/>
          </p:nvPr>
        </p:nvSpPr>
        <p:spPr>
          <a:xfrm>
            <a:off x="381000" y="6356350"/>
            <a:ext cx="1701018" cy="365125"/>
          </a:xfrm>
        </p:spPr>
        <p:txBody>
          <a:bodyPr/>
          <a:lstStyle/>
          <a:p>
            <a:r>
              <a:rPr lang="en-US" dirty="0"/>
              <a:t>9/8/20XX</a:t>
            </a:r>
          </a:p>
        </p:txBody>
      </p:sp>
      <p:sp>
        <p:nvSpPr>
          <p:cNvPr id="4" name="Footer Placeholder 3">
            <a:extLst>
              <a:ext uri="{FF2B5EF4-FFF2-40B4-BE49-F238E27FC236}">
                <a16:creationId xmlns:a16="http://schemas.microsoft.com/office/drawing/2014/main" id="{1072698A-7129-077F-E4DA-FC02A1C91E76}"/>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EDF8A4B-3729-1D8D-7B99-74BDAD48CA3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68954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Team members</a:t>
            </a:r>
          </a:p>
          <a:p>
            <a:r>
              <a:rPr lang="en-US" dirty="0"/>
              <a:t>Problem Definition</a:t>
            </a:r>
          </a:p>
          <a:p>
            <a:r>
              <a:rPr lang="en-US" dirty="0"/>
              <a:t>Design Thinking</a:t>
            </a:r>
          </a:p>
          <a:p>
            <a:r>
              <a:rPr lang="en-US" dirty="0"/>
              <a:t>Summary</a:t>
            </a:r>
          </a:p>
          <a:p>
            <a:endParaRPr lang="en-US" dirty="0"/>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dirty="0"/>
              <a:t>In the fast-paced world of e-commerce, staying ahead of the curve is crucial for businesses seeking to thrive. To address the ever-evolving needs and challenges faced by retailers, we embarked on a journey to develop an innovative e-commerce application hosted on IBM Cloud Foundry. This project combines problem definition and design thinking to create a solution that not only solves current issues but anticipates future trends in the retail industry.</a:t>
            </a:r>
          </a:p>
        </p:txBody>
      </p:sp>
      <p:sp>
        <p:nvSpPr>
          <p:cNvPr id="4" name="Date Placeholder 3">
            <a:extLst>
              <a:ext uri="{FF2B5EF4-FFF2-40B4-BE49-F238E27FC236}">
                <a16:creationId xmlns:a16="http://schemas.microsoft.com/office/drawing/2014/main" id="{F3E5C536-0FAD-D8F4-70CE-5C310D2F976A}"/>
              </a:ext>
            </a:extLst>
          </p:cNvPr>
          <p:cNvSpPr>
            <a:spLocks noGrp="1"/>
          </p:cNvSpPr>
          <p:nvPr>
            <p:ph type="dt" sz="half" idx="10"/>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CE48-61C4-AA44-EF33-969D0DB5C47C}"/>
              </a:ext>
            </a:extLst>
          </p:cNvPr>
          <p:cNvSpPr>
            <a:spLocks noGrp="1"/>
          </p:cNvSpPr>
          <p:nvPr>
            <p:ph type="title"/>
          </p:nvPr>
        </p:nvSpPr>
        <p:spPr/>
        <p:txBody>
          <a:bodyPr/>
          <a:lstStyle/>
          <a:p>
            <a:r>
              <a:rPr lang="en-IN" dirty="0"/>
              <a:t>Meet out team</a:t>
            </a:r>
          </a:p>
        </p:txBody>
      </p:sp>
      <p:sp>
        <p:nvSpPr>
          <p:cNvPr id="4" name="Text Placeholder 3">
            <a:extLst>
              <a:ext uri="{FF2B5EF4-FFF2-40B4-BE49-F238E27FC236}">
                <a16:creationId xmlns:a16="http://schemas.microsoft.com/office/drawing/2014/main" id="{05C77EB8-92DF-442F-5C68-A15079A7E7FE}"/>
              </a:ext>
            </a:extLst>
          </p:cNvPr>
          <p:cNvSpPr>
            <a:spLocks noGrp="1"/>
          </p:cNvSpPr>
          <p:nvPr>
            <p:ph type="body" sz="quarter" idx="17"/>
          </p:nvPr>
        </p:nvSpPr>
        <p:spPr>
          <a:xfrm>
            <a:off x="1070483" y="3403050"/>
            <a:ext cx="2281237" cy="546304"/>
          </a:xfrm>
        </p:spPr>
        <p:txBody>
          <a:bodyPr/>
          <a:lstStyle/>
          <a:p>
            <a:r>
              <a:rPr lang="en-IN" dirty="0" err="1"/>
              <a:t>Shanmukhaa</a:t>
            </a:r>
            <a:r>
              <a:rPr lang="en-IN" dirty="0"/>
              <a:t> M S</a:t>
            </a:r>
          </a:p>
        </p:txBody>
      </p:sp>
      <p:sp>
        <p:nvSpPr>
          <p:cNvPr id="5" name="Text Placeholder 4">
            <a:extLst>
              <a:ext uri="{FF2B5EF4-FFF2-40B4-BE49-F238E27FC236}">
                <a16:creationId xmlns:a16="http://schemas.microsoft.com/office/drawing/2014/main" id="{73F0FC3F-2B30-1440-907E-0CCFE73B6EFE}"/>
              </a:ext>
            </a:extLst>
          </p:cNvPr>
          <p:cNvSpPr>
            <a:spLocks noGrp="1"/>
          </p:cNvSpPr>
          <p:nvPr>
            <p:ph type="body" sz="quarter" idx="18"/>
          </p:nvPr>
        </p:nvSpPr>
        <p:spPr>
          <a:xfrm>
            <a:off x="1070484" y="4026411"/>
            <a:ext cx="2281237" cy="621189"/>
          </a:xfrm>
        </p:spPr>
        <p:txBody>
          <a:bodyPr/>
          <a:lstStyle/>
          <a:p>
            <a:r>
              <a:rPr lang="en-IN" dirty="0" err="1"/>
              <a:t>B.Tech</a:t>
            </a:r>
            <a:r>
              <a:rPr lang="en-IN" dirty="0"/>
              <a:t> IT, III Year MIT</a:t>
            </a:r>
          </a:p>
        </p:txBody>
      </p:sp>
      <p:sp>
        <p:nvSpPr>
          <p:cNvPr id="7" name="Text Placeholder 6">
            <a:extLst>
              <a:ext uri="{FF2B5EF4-FFF2-40B4-BE49-F238E27FC236}">
                <a16:creationId xmlns:a16="http://schemas.microsoft.com/office/drawing/2014/main" id="{69E278E6-2C7D-782E-C0F1-E5636F8B2644}"/>
              </a:ext>
            </a:extLst>
          </p:cNvPr>
          <p:cNvSpPr>
            <a:spLocks noGrp="1"/>
          </p:cNvSpPr>
          <p:nvPr>
            <p:ph type="body" sz="quarter" idx="19"/>
          </p:nvPr>
        </p:nvSpPr>
        <p:spPr>
          <a:xfrm>
            <a:off x="3931193" y="3403050"/>
            <a:ext cx="2281237" cy="546304"/>
          </a:xfrm>
        </p:spPr>
        <p:txBody>
          <a:bodyPr/>
          <a:lstStyle/>
          <a:p>
            <a:r>
              <a:rPr lang="en-IN" dirty="0" err="1"/>
              <a:t>Selvarasu</a:t>
            </a:r>
            <a:r>
              <a:rPr lang="en-IN" dirty="0"/>
              <a:t> K</a:t>
            </a:r>
          </a:p>
        </p:txBody>
      </p:sp>
      <p:sp>
        <p:nvSpPr>
          <p:cNvPr id="8" name="Text Placeholder 7">
            <a:extLst>
              <a:ext uri="{FF2B5EF4-FFF2-40B4-BE49-F238E27FC236}">
                <a16:creationId xmlns:a16="http://schemas.microsoft.com/office/drawing/2014/main" id="{433B6612-A753-B5AF-1DC1-A9B5D1D85182}"/>
              </a:ext>
            </a:extLst>
          </p:cNvPr>
          <p:cNvSpPr>
            <a:spLocks noGrp="1"/>
          </p:cNvSpPr>
          <p:nvPr>
            <p:ph type="body" sz="quarter" idx="20"/>
          </p:nvPr>
        </p:nvSpPr>
        <p:spPr>
          <a:xfrm>
            <a:off x="3931194" y="4009902"/>
            <a:ext cx="2281237" cy="621189"/>
          </a:xfrm>
        </p:spPr>
        <p:txBody>
          <a:bodyPr/>
          <a:lstStyle/>
          <a:p>
            <a:r>
              <a:rPr lang="en-IN" dirty="0" err="1"/>
              <a:t>B.Tech</a:t>
            </a:r>
            <a:r>
              <a:rPr lang="en-IN" dirty="0"/>
              <a:t> IT, III Year MIT</a:t>
            </a:r>
          </a:p>
          <a:p>
            <a:r>
              <a:rPr lang="en-IN" dirty="0"/>
              <a:t>.</a:t>
            </a:r>
          </a:p>
        </p:txBody>
      </p:sp>
      <p:sp>
        <p:nvSpPr>
          <p:cNvPr id="10" name="Text Placeholder 9">
            <a:extLst>
              <a:ext uri="{FF2B5EF4-FFF2-40B4-BE49-F238E27FC236}">
                <a16:creationId xmlns:a16="http://schemas.microsoft.com/office/drawing/2014/main" id="{B0F8FF6C-03A4-FE74-4049-119B8627C3FE}"/>
              </a:ext>
            </a:extLst>
          </p:cNvPr>
          <p:cNvSpPr>
            <a:spLocks noGrp="1"/>
          </p:cNvSpPr>
          <p:nvPr>
            <p:ph type="body" sz="quarter" idx="21"/>
          </p:nvPr>
        </p:nvSpPr>
        <p:spPr>
          <a:xfrm>
            <a:off x="2056205" y="4714798"/>
            <a:ext cx="2281237" cy="546304"/>
          </a:xfrm>
        </p:spPr>
        <p:txBody>
          <a:bodyPr/>
          <a:lstStyle/>
          <a:p>
            <a:r>
              <a:rPr lang="en-IN" dirty="0"/>
              <a:t>Senthil Nathan M</a:t>
            </a:r>
          </a:p>
        </p:txBody>
      </p:sp>
      <p:sp>
        <p:nvSpPr>
          <p:cNvPr id="11" name="Text Placeholder 10">
            <a:extLst>
              <a:ext uri="{FF2B5EF4-FFF2-40B4-BE49-F238E27FC236}">
                <a16:creationId xmlns:a16="http://schemas.microsoft.com/office/drawing/2014/main" id="{D20B0068-ACD8-D098-1429-26DA37D8782E}"/>
              </a:ext>
            </a:extLst>
          </p:cNvPr>
          <p:cNvSpPr>
            <a:spLocks noGrp="1"/>
          </p:cNvSpPr>
          <p:nvPr>
            <p:ph type="body" sz="quarter" idx="22"/>
          </p:nvPr>
        </p:nvSpPr>
        <p:spPr>
          <a:xfrm>
            <a:off x="2056205" y="5313930"/>
            <a:ext cx="2281237" cy="571477"/>
          </a:xfrm>
        </p:spPr>
        <p:txBody>
          <a:bodyPr/>
          <a:lstStyle/>
          <a:p>
            <a:r>
              <a:rPr lang="en-IN" dirty="0" err="1"/>
              <a:t>B.Tech</a:t>
            </a:r>
            <a:r>
              <a:rPr lang="en-IN" dirty="0"/>
              <a:t> IT, III Year MIT</a:t>
            </a:r>
          </a:p>
          <a:p>
            <a:endParaRPr lang="en-IN" dirty="0"/>
          </a:p>
        </p:txBody>
      </p:sp>
      <p:sp>
        <p:nvSpPr>
          <p:cNvPr id="13" name="Text Placeholder 12">
            <a:extLst>
              <a:ext uri="{FF2B5EF4-FFF2-40B4-BE49-F238E27FC236}">
                <a16:creationId xmlns:a16="http://schemas.microsoft.com/office/drawing/2014/main" id="{B1760FAB-9ED8-1741-4E1B-6DDFB373FF24}"/>
              </a:ext>
            </a:extLst>
          </p:cNvPr>
          <p:cNvSpPr>
            <a:spLocks noGrp="1"/>
          </p:cNvSpPr>
          <p:nvPr>
            <p:ph type="body" sz="quarter" idx="23"/>
          </p:nvPr>
        </p:nvSpPr>
        <p:spPr>
          <a:xfrm>
            <a:off x="6791903" y="3403050"/>
            <a:ext cx="2281237" cy="546304"/>
          </a:xfrm>
        </p:spPr>
        <p:txBody>
          <a:bodyPr/>
          <a:lstStyle/>
          <a:p>
            <a:r>
              <a:rPr lang="en-IN" dirty="0" err="1"/>
              <a:t>Alagesan</a:t>
            </a:r>
            <a:r>
              <a:rPr lang="en-IN" dirty="0"/>
              <a:t> P</a:t>
            </a:r>
          </a:p>
        </p:txBody>
      </p:sp>
      <p:sp>
        <p:nvSpPr>
          <p:cNvPr id="14" name="Text Placeholder 13">
            <a:extLst>
              <a:ext uri="{FF2B5EF4-FFF2-40B4-BE49-F238E27FC236}">
                <a16:creationId xmlns:a16="http://schemas.microsoft.com/office/drawing/2014/main" id="{78A013FC-A447-8138-FA33-DABBFC4D4DA1}"/>
              </a:ext>
            </a:extLst>
          </p:cNvPr>
          <p:cNvSpPr>
            <a:spLocks noGrp="1"/>
          </p:cNvSpPr>
          <p:nvPr>
            <p:ph type="body" sz="quarter" idx="24"/>
          </p:nvPr>
        </p:nvSpPr>
        <p:spPr>
          <a:xfrm>
            <a:off x="6791904" y="4000670"/>
            <a:ext cx="2281237" cy="571477"/>
          </a:xfrm>
        </p:spPr>
        <p:txBody>
          <a:bodyPr/>
          <a:lstStyle/>
          <a:p>
            <a:r>
              <a:rPr lang="en-IN" dirty="0" err="1"/>
              <a:t>B.Tech</a:t>
            </a:r>
            <a:r>
              <a:rPr lang="en-IN" dirty="0"/>
              <a:t> IT, III Year MIT</a:t>
            </a:r>
          </a:p>
          <a:p>
            <a:endParaRPr lang="en-IN" dirty="0"/>
          </a:p>
        </p:txBody>
      </p:sp>
      <p:sp>
        <p:nvSpPr>
          <p:cNvPr id="15" name="Date Placeholder 14">
            <a:extLst>
              <a:ext uri="{FF2B5EF4-FFF2-40B4-BE49-F238E27FC236}">
                <a16:creationId xmlns:a16="http://schemas.microsoft.com/office/drawing/2014/main" id="{F05F8153-BF81-29E5-A308-830F5D7F0217}"/>
              </a:ext>
            </a:extLst>
          </p:cNvPr>
          <p:cNvSpPr>
            <a:spLocks noGrp="1"/>
          </p:cNvSpPr>
          <p:nvPr>
            <p:ph type="dt" sz="half" idx="10"/>
          </p:nvPr>
        </p:nvSpPr>
        <p:spPr/>
        <p:txBody>
          <a:bodyPr/>
          <a:lstStyle/>
          <a:p>
            <a:r>
              <a:rPr lang="en-US"/>
              <a:t>9/8/20XX</a:t>
            </a:r>
            <a:endParaRPr lang="en-US" dirty="0"/>
          </a:p>
        </p:txBody>
      </p:sp>
      <p:sp>
        <p:nvSpPr>
          <p:cNvPr id="16" name="Footer Placeholder 15">
            <a:extLst>
              <a:ext uri="{FF2B5EF4-FFF2-40B4-BE49-F238E27FC236}">
                <a16:creationId xmlns:a16="http://schemas.microsoft.com/office/drawing/2014/main" id="{B73DD1DB-0098-8A3D-A5FD-68BFD4F48BDD}"/>
              </a:ext>
            </a:extLst>
          </p:cNvPr>
          <p:cNvSpPr>
            <a:spLocks noGrp="1"/>
          </p:cNvSpPr>
          <p:nvPr>
            <p:ph type="ftr" sz="quarter" idx="11"/>
          </p:nvPr>
        </p:nvSpPr>
        <p:spPr/>
        <p:txBody>
          <a:bodyPr/>
          <a:lstStyle/>
          <a:p>
            <a:r>
              <a:rPr lang="en-US"/>
              <a:t>PRESENTATION TITLE</a:t>
            </a:r>
            <a:endParaRPr lang="en-US" dirty="0"/>
          </a:p>
        </p:txBody>
      </p:sp>
      <p:sp>
        <p:nvSpPr>
          <p:cNvPr id="17" name="Slide Number Placeholder 16">
            <a:extLst>
              <a:ext uri="{FF2B5EF4-FFF2-40B4-BE49-F238E27FC236}">
                <a16:creationId xmlns:a16="http://schemas.microsoft.com/office/drawing/2014/main" id="{95C2B764-A4D6-E96F-600A-C33D81871EDA}"/>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
        <p:nvSpPr>
          <p:cNvPr id="18" name="Text Placeholder 9">
            <a:extLst>
              <a:ext uri="{FF2B5EF4-FFF2-40B4-BE49-F238E27FC236}">
                <a16:creationId xmlns:a16="http://schemas.microsoft.com/office/drawing/2014/main" id="{3C8C0F79-711A-6208-F91F-E2DB8CF49651}"/>
              </a:ext>
            </a:extLst>
          </p:cNvPr>
          <p:cNvSpPr txBox="1">
            <a:spLocks/>
          </p:cNvSpPr>
          <p:nvPr/>
        </p:nvSpPr>
        <p:spPr>
          <a:xfrm>
            <a:off x="5071811" y="4711650"/>
            <a:ext cx="2281237" cy="546304"/>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err="1"/>
              <a:t>Santhoshkumar</a:t>
            </a:r>
            <a:r>
              <a:rPr lang="en-IN" dirty="0"/>
              <a:t> L</a:t>
            </a:r>
          </a:p>
        </p:txBody>
      </p:sp>
      <p:sp>
        <p:nvSpPr>
          <p:cNvPr id="19" name="Text Placeholder 10">
            <a:extLst>
              <a:ext uri="{FF2B5EF4-FFF2-40B4-BE49-F238E27FC236}">
                <a16:creationId xmlns:a16="http://schemas.microsoft.com/office/drawing/2014/main" id="{8452C9B7-6285-CE59-2CE7-C00BA4CA9065}"/>
              </a:ext>
            </a:extLst>
          </p:cNvPr>
          <p:cNvSpPr txBox="1">
            <a:spLocks/>
          </p:cNvSpPr>
          <p:nvPr/>
        </p:nvSpPr>
        <p:spPr>
          <a:xfrm>
            <a:off x="5071811" y="5313929"/>
            <a:ext cx="2281237" cy="571477"/>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err="1"/>
              <a:t>B.Tech</a:t>
            </a:r>
            <a:r>
              <a:rPr lang="en-IN" dirty="0"/>
              <a:t> IT, III Year MIT</a:t>
            </a:r>
          </a:p>
          <a:p>
            <a:endParaRPr lang="en-IN" dirty="0"/>
          </a:p>
        </p:txBody>
      </p:sp>
    </p:spTree>
    <p:extLst>
      <p:ext uri="{BB962C8B-B14F-4D97-AF65-F5344CB8AC3E}">
        <p14:creationId xmlns:p14="http://schemas.microsoft.com/office/powerpoint/2010/main" val="3788626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Problem Definition</a:t>
            </a:r>
          </a:p>
        </p:txBody>
      </p:sp>
      <p:sp>
        <p:nvSpPr>
          <p:cNvPr id="3" name="Content Placeholder 14">
            <a:extLst>
              <a:ext uri="{FF2B5EF4-FFF2-40B4-BE49-F238E27FC236}">
                <a16:creationId xmlns:a16="http://schemas.microsoft.com/office/drawing/2014/main" id="{3587DFB1-05B7-9804-8340-134301385AB7}"/>
              </a:ext>
            </a:extLst>
          </p:cNvPr>
          <p:cNvSpPr txBox="1">
            <a:spLocks/>
          </p:cNvSpPr>
          <p:nvPr/>
        </p:nvSpPr>
        <p:spPr>
          <a:xfrm>
            <a:off x="1167492" y="2989380"/>
            <a:ext cx="9779183" cy="1733696"/>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z="2200" dirty="0"/>
              <a:t>The retail landscape has witnessed significant transformations in recent years. Customer expectations have soared, and the demand for personalized, seamless, and convenient shopping experiences has become paramount. However, many retailers still grapple with several challenges:</a:t>
            </a:r>
            <a:endParaRPr lang="en-IN" sz="2200" dirty="0"/>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136526"/>
            <a:ext cx="9779183" cy="1421930"/>
          </a:xfrm>
        </p:spPr>
        <p:txBody>
          <a:bodyPr/>
          <a:lstStyle/>
          <a:p>
            <a:r>
              <a:rPr lang="en-US" dirty="0"/>
              <a:t>Areas of focus</a:t>
            </a:r>
          </a:p>
        </p:txBody>
      </p:sp>
      <p:graphicFrame>
        <p:nvGraphicFramePr>
          <p:cNvPr id="9" name="Table 4">
            <a:extLst>
              <a:ext uri="{FF2B5EF4-FFF2-40B4-BE49-F238E27FC236}">
                <a16:creationId xmlns:a16="http://schemas.microsoft.com/office/drawing/2014/main" id="{3BED260D-999D-AEB9-1368-E94DEC80A52D}"/>
              </a:ext>
            </a:extLst>
          </p:cNvPr>
          <p:cNvGraphicFramePr>
            <a:graphicFrameLocks noGrp="1"/>
          </p:cNvGraphicFramePr>
          <p:nvPr>
            <p:ph idx="1"/>
            <p:extLst>
              <p:ext uri="{D42A27DB-BD31-4B8C-83A1-F6EECF244321}">
                <p14:modId xmlns:p14="http://schemas.microsoft.com/office/powerpoint/2010/main" val="838194642"/>
              </p:ext>
            </p:extLst>
          </p:nvPr>
        </p:nvGraphicFramePr>
        <p:xfrm>
          <a:off x="1167492" y="1706564"/>
          <a:ext cx="9779184" cy="4780548"/>
        </p:xfrm>
        <a:graphic>
          <a:graphicData uri="http://schemas.openxmlformats.org/drawingml/2006/table">
            <a:tbl>
              <a:tblPr firstRow="1" bandRow="1">
                <a:tableStyleId>{69012ECD-51FC-41F1-AA8D-1B2483CD663E}</a:tableStyleId>
              </a:tblPr>
              <a:tblGrid>
                <a:gridCol w="2569621">
                  <a:extLst>
                    <a:ext uri="{9D8B030D-6E8A-4147-A177-3AD203B41FA5}">
                      <a16:colId xmlns:a16="http://schemas.microsoft.com/office/drawing/2014/main" val="1689330750"/>
                    </a:ext>
                  </a:extLst>
                </a:gridCol>
                <a:gridCol w="7209563">
                  <a:extLst>
                    <a:ext uri="{9D8B030D-6E8A-4147-A177-3AD203B41FA5}">
                      <a16:colId xmlns:a16="http://schemas.microsoft.com/office/drawing/2014/main" val="3170712741"/>
                    </a:ext>
                  </a:extLst>
                </a:gridCol>
              </a:tblGrid>
              <a:tr h="774964">
                <a:tc>
                  <a:txBody>
                    <a:bodyPr/>
                    <a:lstStyle/>
                    <a:p>
                      <a:pPr algn="ctr"/>
                      <a:r>
                        <a:rPr lang="en-US" sz="1400" b="1" dirty="0">
                          <a:solidFill>
                            <a:schemeClr val="tx2">
                              <a:lumMod val="75000"/>
                            </a:schemeClr>
                          </a:solidFill>
                        </a:rPr>
                        <a:t>Scalability</a:t>
                      </a:r>
                      <a:endParaRPr lang="en-US" sz="1400" b="1" dirty="0">
                        <a:solidFill>
                          <a:schemeClr val="tx2">
                            <a:lumMod val="75000"/>
                          </a:schemeClr>
                        </a:solidFill>
                        <a:latin typeface="+mn-lt"/>
                      </a:endParaRPr>
                    </a:p>
                  </a:txBody>
                  <a:tcPr anchor="ctr">
                    <a:solidFill>
                      <a:schemeClr val="accent2"/>
                    </a:solidFill>
                  </a:tcPr>
                </a:tc>
                <a:tc>
                  <a:txBody>
                    <a:bodyPr/>
                    <a:lstStyle/>
                    <a:p>
                      <a:pPr algn="ctr"/>
                      <a:r>
                        <a:rPr lang="en-US" sz="1400" b="0" dirty="0">
                          <a:solidFill>
                            <a:schemeClr val="tx2">
                              <a:lumMod val="75000"/>
                            </a:schemeClr>
                          </a:solidFill>
                          <a:latin typeface="+mn-lt"/>
                        </a:rPr>
                        <a:t>Handling a surge in online traffic during peak seasons without compromising performance.</a:t>
                      </a:r>
                    </a:p>
                  </a:txBody>
                  <a:tcPr anchor="ctr">
                    <a:solidFill>
                      <a:schemeClr val="accent2"/>
                    </a:solidFill>
                  </a:tcPr>
                </a:tc>
                <a:extLst>
                  <a:ext uri="{0D108BD9-81ED-4DB2-BD59-A6C34878D82A}">
                    <a16:rowId xmlns:a16="http://schemas.microsoft.com/office/drawing/2014/main" val="1760208656"/>
                  </a:ext>
                </a:extLst>
              </a:tr>
              <a:tr h="905728">
                <a:tc>
                  <a:txBody>
                    <a:bodyPr/>
                    <a:lstStyle/>
                    <a:p>
                      <a:pPr algn="ctr"/>
                      <a:r>
                        <a:rPr lang="en-US" sz="1400" b="1" dirty="0">
                          <a:solidFill>
                            <a:schemeClr val="tx2">
                              <a:lumMod val="75000"/>
                            </a:schemeClr>
                          </a:solidFill>
                        </a:rPr>
                        <a:t>Personalization</a:t>
                      </a:r>
                      <a:endParaRPr lang="en-US" sz="1400" b="1"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latin typeface="+mn-lt"/>
                        </a:rPr>
                        <a:t>Delivering tailored shopping experiences to individual customers, enhancing customer loyalty.</a:t>
                      </a:r>
                    </a:p>
                  </a:txBody>
                  <a:tcPr anchor="ctr"/>
                </a:tc>
                <a:extLst>
                  <a:ext uri="{0D108BD9-81ED-4DB2-BD59-A6C34878D82A}">
                    <a16:rowId xmlns:a16="http://schemas.microsoft.com/office/drawing/2014/main" val="3634243071"/>
                  </a:ext>
                </a:extLst>
              </a:tr>
              <a:tr h="774964">
                <a:tc>
                  <a:txBody>
                    <a:bodyPr/>
                    <a:lstStyle/>
                    <a:p>
                      <a:pPr algn="ctr"/>
                      <a:r>
                        <a:rPr lang="en-US" sz="1400" b="1" dirty="0">
                          <a:solidFill>
                            <a:schemeClr val="tx2">
                              <a:lumMod val="75000"/>
                            </a:schemeClr>
                          </a:solidFill>
                          <a:latin typeface="+mn-lt"/>
                        </a:rPr>
                        <a:t>Inventory Management</a:t>
                      </a:r>
                    </a:p>
                  </a:txBody>
                  <a:tcPr anchor="ctr"/>
                </a:tc>
                <a:tc>
                  <a:txBody>
                    <a:bodyPr/>
                    <a:lstStyle/>
                    <a:p>
                      <a:pPr algn="ctr"/>
                      <a:r>
                        <a:rPr lang="en-US" sz="1400" dirty="0">
                          <a:solidFill>
                            <a:schemeClr val="tx2">
                              <a:lumMod val="75000"/>
                            </a:schemeClr>
                          </a:solidFill>
                          <a:latin typeface="+mn-lt"/>
                        </a:rPr>
                        <a:t>Optimizing inventory to minimize overstocking or understocking issues.</a:t>
                      </a:r>
                    </a:p>
                  </a:txBody>
                  <a:tcPr anchor="ctr"/>
                </a:tc>
                <a:extLst>
                  <a:ext uri="{0D108BD9-81ED-4DB2-BD59-A6C34878D82A}">
                    <a16:rowId xmlns:a16="http://schemas.microsoft.com/office/drawing/2014/main" val="415808797"/>
                  </a:ext>
                </a:extLst>
              </a:tr>
              <a:tr h="774964">
                <a:tc>
                  <a:txBody>
                    <a:bodyPr/>
                    <a:lstStyle/>
                    <a:p>
                      <a:pPr algn="ctr"/>
                      <a:r>
                        <a:rPr lang="en-US" sz="1400" b="1" dirty="0">
                          <a:solidFill>
                            <a:schemeClr val="tx2">
                              <a:lumMod val="75000"/>
                            </a:schemeClr>
                          </a:solidFill>
                        </a:rPr>
                        <a:t>Data Security</a:t>
                      </a:r>
                      <a:endParaRPr lang="en-US" sz="1400" b="1"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latin typeface="+mn-lt"/>
                        </a:rPr>
                        <a:t>Safeguarding customer data and financial transactions from cyber threats.</a:t>
                      </a:r>
                    </a:p>
                  </a:txBody>
                  <a:tcPr anchor="ctr"/>
                </a:tc>
                <a:extLst>
                  <a:ext uri="{0D108BD9-81ED-4DB2-BD59-A6C34878D82A}">
                    <a16:rowId xmlns:a16="http://schemas.microsoft.com/office/drawing/2014/main" val="380950325"/>
                  </a:ext>
                </a:extLst>
              </a:tr>
              <a:tr h="774964">
                <a:tc>
                  <a:txBody>
                    <a:bodyPr/>
                    <a:lstStyle/>
                    <a:p>
                      <a:pPr algn="ctr"/>
                      <a:r>
                        <a:rPr lang="en-US" sz="1400" b="1" dirty="0">
                          <a:solidFill>
                            <a:schemeClr val="tx2">
                              <a:lumMod val="75000"/>
                            </a:schemeClr>
                          </a:solidFill>
                          <a:latin typeface="+mn-lt"/>
                        </a:rPr>
                        <a:t>User Experience</a:t>
                      </a:r>
                    </a:p>
                  </a:txBody>
                  <a:tcPr anchor="ctr"/>
                </a:tc>
                <a:tc>
                  <a:txBody>
                    <a:bodyPr/>
                    <a:lstStyle/>
                    <a:p>
                      <a:pPr algn="ctr"/>
                      <a:r>
                        <a:rPr lang="en-US" sz="1400" dirty="0">
                          <a:solidFill>
                            <a:schemeClr val="tx2">
                              <a:lumMod val="75000"/>
                            </a:schemeClr>
                          </a:solidFill>
                          <a:latin typeface="+mn-lt"/>
                        </a:rPr>
                        <a:t>Ensuring a user-friendly interface and seamless navigation.</a:t>
                      </a:r>
                    </a:p>
                  </a:txBody>
                  <a:tcPr anchor="ctr"/>
                </a:tc>
                <a:extLst>
                  <a:ext uri="{0D108BD9-81ED-4DB2-BD59-A6C34878D82A}">
                    <a16:rowId xmlns:a16="http://schemas.microsoft.com/office/drawing/2014/main" val="2590839208"/>
                  </a:ext>
                </a:extLst>
              </a:tr>
              <a:tr h="774964">
                <a:tc>
                  <a:txBody>
                    <a:bodyPr/>
                    <a:lstStyle/>
                    <a:p>
                      <a:pPr algn="ctr"/>
                      <a:r>
                        <a:rPr lang="en-US" sz="1400" b="1" dirty="0">
                          <a:solidFill>
                            <a:schemeClr val="tx2">
                              <a:lumMod val="75000"/>
                            </a:schemeClr>
                          </a:solidFill>
                          <a:latin typeface="+mn-lt"/>
                        </a:rPr>
                        <a:t>Market Insights</a:t>
                      </a:r>
                    </a:p>
                  </a:txBody>
                  <a:tcPr anchor="ctr"/>
                </a:tc>
                <a:tc>
                  <a:txBody>
                    <a:bodyPr/>
                    <a:lstStyle/>
                    <a:p>
                      <a:pPr algn="ctr"/>
                      <a:r>
                        <a:rPr lang="en-US" sz="1400" dirty="0">
                          <a:solidFill>
                            <a:schemeClr val="tx2">
                              <a:lumMod val="75000"/>
                            </a:schemeClr>
                          </a:solidFill>
                          <a:latin typeface="+mn-lt"/>
                        </a:rPr>
                        <a:t>Leveraging data analytics to gain actionable insights into customer behavior and market trends.</a:t>
                      </a:r>
                    </a:p>
                  </a:txBody>
                  <a:tcPr anchor="ctr"/>
                </a:tc>
                <a:extLst>
                  <a:ext uri="{0D108BD9-81ED-4DB2-BD59-A6C34878D82A}">
                    <a16:rowId xmlns:a16="http://schemas.microsoft.com/office/drawing/2014/main" val="3299055229"/>
                  </a:ext>
                </a:extLst>
              </a:tr>
            </a:tbl>
          </a:graphicData>
        </a:graphic>
      </p:graphicFrame>
      <p:sp>
        <p:nvSpPr>
          <p:cNvPr id="3" name="Date Placeholder 2">
            <a:extLst>
              <a:ext uri="{FF2B5EF4-FFF2-40B4-BE49-F238E27FC236}">
                <a16:creationId xmlns:a16="http://schemas.microsoft.com/office/drawing/2014/main" id="{8ECFCDDE-6A56-4692-0105-62C4DBACEC3F}"/>
              </a:ext>
            </a:extLst>
          </p:cNvPr>
          <p:cNvSpPr>
            <a:spLocks noGrp="1"/>
          </p:cNvSpPr>
          <p:nvPr>
            <p:ph type="dt" sz="half" idx="2"/>
          </p:nvPr>
        </p:nvSpPr>
        <p:spPr>
          <a:xfrm>
            <a:off x="381000" y="6356350"/>
            <a:ext cx="1701018" cy="365125"/>
          </a:xfrm>
        </p:spPr>
        <p:txBody>
          <a:bodyPr/>
          <a:lstStyle/>
          <a:p>
            <a:r>
              <a:rPr lang="en-US" dirty="0"/>
              <a:t>9/8/20XX</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lstStyle/>
          <a:p>
            <a:r>
              <a:rPr lang="en-US" dirty="0"/>
              <a:t>Design Thinking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Our project takes a holistic approach to address these challenges by applying design thinking principles. This methodology involves empathizing with the end-users, defining the problem, ideating creative solutions, prototyping, and iterative testing. Here's how we've incorporated design thinking:</a:t>
            </a:r>
          </a:p>
        </p:txBody>
      </p:sp>
      <p:sp>
        <p:nvSpPr>
          <p:cNvPr id="4" name="Date Placeholder 3">
            <a:extLst>
              <a:ext uri="{FF2B5EF4-FFF2-40B4-BE49-F238E27FC236}">
                <a16:creationId xmlns:a16="http://schemas.microsoft.com/office/drawing/2014/main" id="{A981DE21-B6AC-8B47-0035-1F497AF40195}"/>
              </a:ext>
            </a:extLst>
          </p:cNvPr>
          <p:cNvSpPr>
            <a:spLocks noGrp="1"/>
          </p:cNvSpPr>
          <p:nvPr>
            <p:ph type="dt" sz="half" idx="10"/>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4">
            <a:extLst>
              <a:ext uri="{FF2B5EF4-FFF2-40B4-BE49-F238E27FC236}">
                <a16:creationId xmlns:a16="http://schemas.microsoft.com/office/drawing/2014/main" id="{3BED260D-999D-AEB9-1368-E94DEC80A52D}"/>
              </a:ext>
            </a:extLst>
          </p:cNvPr>
          <p:cNvGraphicFramePr>
            <a:graphicFrameLocks noGrp="1"/>
          </p:cNvGraphicFramePr>
          <p:nvPr>
            <p:ph idx="1"/>
            <p:extLst>
              <p:ext uri="{D42A27DB-BD31-4B8C-83A1-F6EECF244321}">
                <p14:modId xmlns:p14="http://schemas.microsoft.com/office/powerpoint/2010/main" val="3287575829"/>
              </p:ext>
            </p:extLst>
          </p:nvPr>
        </p:nvGraphicFramePr>
        <p:xfrm>
          <a:off x="1143638" y="975044"/>
          <a:ext cx="9779184" cy="4780548"/>
        </p:xfrm>
        <a:graphic>
          <a:graphicData uri="http://schemas.openxmlformats.org/drawingml/2006/table">
            <a:tbl>
              <a:tblPr firstRow="1" bandRow="1">
                <a:tableStyleId>{69012ECD-51FC-41F1-AA8D-1B2483CD663E}</a:tableStyleId>
              </a:tblPr>
              <a:tblGrid>
                <a:gridCol w="2569621">
                  <a:extLst>
                    <a:ext uri="{9D8B030D-6E8A-4147-A177-3AD203B41FA5}">
                      <a16:colId xmlns:a16="http://schemas.microsoft.com/office/drawing/2014/main" val="1689330750"/>
                    </a:ext>
                  </a:extLst>
                </a:gridCol>
                <a:gridCol w="7209563">
                  <a:extLst>
                    <a:ext uri="{9D8B030D-6E8A-4147-A177-3AD203B41FA5}">
                      <a16:colId xmlns:a16="http://schemas.microsoft.com/office/drawing/2014/main" val="3170712741"/>
                    </a:ext>
                  </a:extLst>
                </a:gridCol>
              </a:tblGrid>
              <a:tr h="774964">
                <a:tc>
                  <a:txBody>
                    <a:bodyPr/>
                    <a:lstStyle/>
                    <a:p>
                      <a:pPr algn="ctr"/>
                      <a:r>
                        <a:rPr lang="en-US" sz="1400" b="1" dirty="0">
                          <a:solidFill>
                            <a:schemeClr val="tx2">
                              <a:lumMod val="75000"/>
                            </a:schemeClr>
                          </a:solidFill>
                        </a:rPr>
                        <a:t>Empathy</a:t>
                      </a:r>
                      <a:endParaRPr lang="en-US" sz="1400" b="1" dirty="0">
                        <a:solidFill>
                          <a:schemeClr val="tx2">
                            <a:lumMod val="75000"/>
                          </a:schemeClr>
                        </a:solidFill>
                        <a:latin typeface="+mn-lt"/>
                      </a:endParaRPr>
                    </a:p>
                  </a:txBody>
                  <a:tcPr anchor="ctr">
                    <a:solidFill>
                      <a:schemeClr val="accent2"/>
                    </a:solidFill>
                  </a:tcPr>
                </a:tc>
                <a:tc>
                  <a:txBody>
                    <a:bodyPr/>
                    <a:lstStyle/>
                    <a:p>
                      <a:pPr algn="ctr"/>
                      <a:r>
                        <a:rPr lang="en-US" sz="1400" b="0" dirty="0">
                          <a:solidFill>
                            <a:schemeClr val="tx2">
                              <a:lumMod val="75000"/>
                            </a:schemeClr>
                          </a:solidFill>
                          <a:latin typeface="+mn-lt"/>
                        </a:rPr>
                        <a:t>Conduct user research to understand the pain points of shoppers and retailers, gaining valuable insights into their needs and preferences..</a:t>
                      </a:r>
                    </a:p>
                  </a:txBody>
                  <a:tcPr anchor="ctr">
                    <a:solidFill>
                      <a:schemeClr val="accent2"/>
                    </a:solidFill>
                  </a:tcPr>
                </a:tc>
                <a:extLst>
                  <a:ext uri="{0D108BD9-81ED-4DB2-BD59-A6C34878D82A}">
                    <a16:rowId xmlns:a16="http://schemas.microsoft.com/office/drawing/2014/main" val="1760208656"/>
                  </a:ext>
                </a:extLst>
              </a:tr>
              <a:tr h="905728">
                <a:tc>
                  <a:txBody>
                    <a:bodyPr/>
                    <a:lstStyle/>
                    <a:p>
                      <a:pPr algn="ctr"/>
                      <a:r>
                        <a:rPr lang="en-US" sz="1400" b="1" dirty="0">
                          <a:solidFill>
                            <a:schemeClr val="tx2">
                              <a:lumMod val="75000"/>
                            </a:schemeClr>
                          </a:solidFill>
                        </a:rPr>
                        <a:t>Problem Definition</a:t>
                      </a:r>
                      <a:endParaRPr lang="en-US" sz="1400" b="1"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latin typeface="+mn-lt"/>
                        </a:rPr>
                        <a:t>To clearly define the problems faced by retailers, prioritizing them based on their impact on the industry.</a:t>
                      </a:r>
                    </a:p>
                  </a:txBody>
                  <a:tcPr anchor="ctr"/>
                </a:tc>
                <a:extLst>
                  <a:ext uri="{0D108BD9-81ED-4DB2-BD59-A6C34878D82A}">
                    <a16:rowId xmlns:a16="http://schemas.microsoft.com/office/drawing/2014/main" val="3634243071"/>
                  </a:ext>
                </a:extLst>
              </a:tr>
              <a:tr h="774964">
                <a:tc>
                  <a:txBody>
                    <a:bodyPr/>
                    <a:lstStyle/>
                    <a:p>
                      <a:pPr algn="ctr"/>
                      <a:r>
                        <a:rPr lang="en-US" sz="1400" b="1" dirty="0">
                          <a:solidFill>
                            <a:schemeClr val="tx2">
                              <a:lumMod val="75000"/>
                            </a:schemeClr>
                          </a:solidFill>
                          <a:latin typeface="+mn-lt"/>
                        </a:rPr>
                        <a:t>Ideation</a:t>
                      </a:r>
                    </a:p>
                  </a:txBody>
                  <a:tcPr anchor="ctr"/>
                </a:tc>
                <a:tc>
                  <a:txBody>
                    <a:bodyPr/>
                    <a:lstStyle/>
                    <a:p>
                      <a:pPr algn="ctr"/>
                      <a:r>
                        <a:rPr lang="en-US" sz="1400" dirty="0">
                          <a:solidFill>
                            <a:schemeClr val="tx2">
                              <a:lumMod val="75000"/>
                            </a:schemeClr>
                          </a:solidFill>
                          <a:latin typeface="+mn-lt"/>
                        </a:rPr>
                        <a:t>Generate a multitude of innovative ideas to tackle these problems, ensuring that our solutions align with the ever-changing retail landscape.</a:t>
                      </a:r>
                    </a:p>
                  </a:txBody>
                  <a:tcPr anchor="ctr"/>
                </a:tc>
                <a:extLst>
                  <a:ext uri="{0D108BD9-81ED-4DB2-BD59-A6C34878D82A}">
                    <a16:rowId xmlns:a16="http://schemas.microsoft.com/office/drawing/2014/main" val="415808797"/>
                  </a:ext>
                </a:extLst>
              </a:tr>
              <a:tr h="774964">
                <a:tc>
                  <a:txBody>
                    <a:bodyPr/>
                    <a:lstStyle/>
                    <a:p>
                      <a:pPr algn="ctr"/>
                      <a:r>
                        <a:rPr lang="en-US" sz="1400" b="1" dirty="0">
                          <a:solidFill>
                            <a:schemeClr val="tx2">
                              <a:lumMod val="75000"/>
                            </a:schemeClr>
                          </a:solidFill>
                        </a:rPr>
                        <a:t>Prototyping</a:t>
                      </a:r>
                      <a:endParaRPr lang="en-US" sz="1400" b="1"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latin typeface="+mn-lt"/>
                        </a:rPr>
                        <a:t> Creating interactive prototypes of the e-commerce application, allowing us to visualize and refine our solutions before implementation.</a:t>
                      </a:r>
                    </a:p>
                  </a:txBody>
                  <a:tcPr anchor="ctr"/>
                </a:tc>
                <a:extLst>
                  <a:ext uri="{0D108BD9-81ED-4DB2-BD59-A6C34878D82A}">
                    <a16:rowId xmlns:a16="http://schemas.microsoft.com/office/drawing/2014/main" val="380950325"/>
                  </a:ext>
                </a:extLst>
              </a:tr>
              <a:tr h="774964">
                <a:tc>
                  <a:txBody>
                    <a:bodyPr/>
                    <a:lstStyle/>
                    <a:p>
                      <a:pPr algn="ctr"/>
                      <a:r>
                        <a:rPr lang="en-US" sz="1400" b="1" dirty="0">
                          <a:solidFill>
                            <a:schemeClr val="tx2">
                              <a:lumMod val="75000"/>
                            </a:schemeClr>
                          </a:solidFill>
                          <a:latin typeface="+mn-lt"/>
                        </a:rPr>
                        <a:t>Iterative Testing</a:t>
                      </a:r>
                    </a:p>
                  </a:txBody>
                  <a:tcPr anchor="ctr"/>
                </a:tc>
                <a:tc>
                  <a:txBody>
                    <a:bodyPr/>
                    <a:lstStyle/>
                    <a:p>
                      <a:pPr algn="ctr"/>
                      <a:r>
                        <a:rPr lang="en-US" sz="1400" dirty="0">
                          <a:solidFill>
                            <a:schemeClr val="tx2">
                              <a:lumMod val="75000"/>
                            </a:schemeClr>
                          </a:solidFill>
                          <a:latin typeface="+mn-lt"/>
                        </a:rPr>
                        <a:t>To test the best case and worst case problems in the e-commerce application to ensure that it align with the ever-changing retail landscape.</a:t>
                      </a:r>
                    </a:p>
                  </a:txBody>
                  <a:tcPr anchor="ctr"/>
                </a:tc>
                <a:extLst>
                  <a:ext uri="{0D108BD9-81ED-4DB2-BD59-A6C34878D82A}">
                    <a16:rowId xmlns:a16="http://schemas.microsoft.com/office/drawing/2014/main" val="2590839208"/>
                  </a:ext>
                </a:extLst>
              </a:tr>
              <a:tr h="774964">
                <a:tc>
                  <a:txBody>
                    <a:bodyPr/>
                    <a:lstStyle/>
                    <a:p>
                      <a:pPr algn="ctr"/>
                      <a:r>
                        <a:rPr lang="en-US" sz="1400" b="1" dirty="0">
                          <a:solidFill>
                            <a:schemeClr val="tx2">
                              <a:lumMod val="75000"/>
                            </a:schemeClr>
                          </a:solidFill>
                          <a:latin typeface="+mn-lt"/>
                        </a:rPr>
                        <a:t>Implement</a:t>
                      </a:r>
                    </a:p>
                  </a:txBody>
                  <a:tcPr anchor="ctr"/>
                </a:tc>
                <a:tc>
                  <a:txBody>
                    <a:bodyPr/>
                    <a:lstStyle/>
                    <a:p>
                      <a:pPr algn="ctr"/>
                      <a:r>
                        <a:rPr lang="en-US" sz="1400" dirty="0">
                          <a:solidFill>
                            <a:schemeClr val="tx2">
                              <a:lumMod val="75000"/>
                            </a:schemeClr>
                          </a:solidFill>
                          <a:latin typeface="+mn-lt"/>
                        </a:rPr>
                        <a:t>Once you have a well-refined prototype, begin implementing your e-commerce application on IBM Cloud Foundry. Collaborate with team members to code, design, and integrate the features.</a:t>
                      </a:r>
                    </a:p>
                  </a:txBody>
                  <a:tcPr anchor="ctr"/>
                </a:tc>
                <a:extLst>
                  <a:ext uri="{0D108BD9-81ED-4DB2-BD59-A6C34878D82A}">
                    <a16:rowId xmlns:a16="http://schemas.microsoft.com/office/drawing/2014/main" val="3299055229"/>
                  </a:ext>
                </a:extLst>
              </a:tr>
            </a:tbl>
          </a:graphicData>
        </a:graphic>
      </p:graphicFrame>
      <p:sp>
        <p:nvSpPr>
          <p:cNvPr id="3" name="Date Placeholder 2">
            <a:extLst>
              <a:ext uri="{FF2B5EF4-FFF2-40B4-BE49-F238E27FC236}">
                <a16:creationId xmlns:a16="http://schemas.microsoft.com/office/drawing/2014/main" id="{8ECFCDDE-6A56-4692-0105-62C4DBACEC3F}"/>
              </a:ext>
            </a:extLst>
          </p:cNvPr>
          <p:cNvSpPr>
            <a:spLocks noGrp="1"/>
          </p:cNvSpPr>
          <p:nvPr>
            <p:ph type="dt" sz="half" idx="2"/>
          </p:nvPr>
        </p:nvSpPr>
        <p:spPr>
          <a:xfrm>
            <a:off x="381000" y="6356350"/>
            <a:ext cx="1701018" cy="365125"/>
          </a:xfrm>
        </p:spPr>
        <p:txBody>
          <a:bodyPr/>
          <a:lstStyle/>
          <a:p>
            <a:r>
              <a:rPr lang="en-US" dirty="0"/>
              <a:t>9/8/20XX</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573052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E414-A95B-3730-5DBC-A2AA65DE55FF}"/>
              </a:ext>
            </a:extLst>
          </p:cNvPr>
          <p:cNvSpPr>
            <a:spLocks noGrp="1"/>
          </p:cNvSpPr>
          <p:nvPr>
            <p:ph type="title"/>
          </p:nvPr>
        </p:nvSpPr>
        <p:spPr/>
        <p:txBody>
          <a:bodyPr/>
          <a:lstStyle/>
          <a:p>
            <a:r>
              <a:rPr lang="en-IN" dirty="0"/>
              <a:t>Dataset and functionalities</a:t>
            </a:r>
          </a:p>
        </p:txBody>
      </p:sp>
      <p:sp>
        <p:nvSpPr>
          <p:cNvPr id="3" name="Text Placeholder 2">
            <a:extLst>
              <a:ext uri="{FF2B5EF4-FFF2-40B4-BE49-F238E27FC236}">
                <a16:creationId xmlns:a16="http://schemas.microsoft.com/office/drawing/2014/main" id="{D4EDE4DF-1979-DA2E-CD8E-5940E1A83B00}"/>
              </a:ext>
            </a:extLst>
          </p:cNvPr>
          <p:cNvSpPr>
            <a:spLocks noGrp="1"/>
          </p:cNvSpPr>
          <p:nvPr>
            <p:ph type="body" sz="quarter" idx="14"/>
          </p:nvPr>
        </p:nvSpPr>
        <p:spPr/>
        <p:txBody>
          <a:bodyPr/>
          <a:lstStyle/>
          <a:p>
            <a:r>
              <a:rPr lang="en-IN" b="1" dirty="0"/>
              <a:t>Product</a:t>
            </a:r>
          </a:p>
        </p:txBody>
      </p:sp>
      <p:sp>
        <p:nvSpPr>
          <p:cNvPr id="4" name="Content Placeholder 3">
            <a:extLst>
              <a:ext uri="{FF2B5EF4-FFF2-40B4-BE49-F238E27FC236}">
                <a16:creationId xmlns:a16="http://schemas.microsoft.com/office/drawing/2014/main" id="{277CBBA5-F0E7-81CE-3955-824CFA47DA62}"/>
              </a:ext>
            </a:extLst>
          </p:cNvPr>
          <p:cNvSpPr>
            <a:spLocks noGrp="1"/>
          </p:cNvSpPr>
          <p:nvPr>
            <p:ph idx="1"/>
          </p:nvPr>
        </p:nvSpPr>
        <p:spPr>
          <a:xfrm>
            <a:off x="1167575" y="2526318"/>
            <a:ext cx="3218688" cy="3580284"/>
          </a:xfrm>
        </p:spPr>
        <p:txBody>
          <a:bodyPr>
            <a:normAutofit/>
          </a:bodyPr>
          <a:lstStyle/>
          <a:p>
            <a:r>
              <a:rPr lang="en-US" dirty="0"/>
              <a:t>- Product ID   </a:t>
            </a:r>
          </a:p>
          <a:p>
            <a:r>
              <a:rPr lang="en-US" dirty="0"/>
              <a:t>- Product Name   </a:t>
            </a:r>
          </a:p>
          <a:p>
            <a:r>
              <a:rPr lang="en-US" dirty="0"/>
              <a:t>- Description   </a:t>
            </a:r>
          </a:p>
          <a:p>
            <a:r>
              <a:rPr lang="en-US" dirty="0"/>
              <a:t>- Category   </a:t>
            </a:r>
          </a:p>
          <a:p>
            <a:r>
              <a:rPr lang="en-US" dirty="0"/>
              <a:t>- Price   </a:t>
            </a:r>
          </a:p>
          <a:p>
            <a:r>
              <a:rPr lang="en-US" dirty="0"/>
              <a:t>- Availability(in/out of    </a:t>
            </a:r>
          </a:p>
          <a:p>
            <a:r>
              <a:rPr lang="en-US" dirty="0"/>
              <a:t>  stock)   </a:t>
            </a:r>
          </a:p>
          <a:p>
            <a:r>
              <a:rPr lang="en-US" dirty="0"/>
              <a:t>- Manufacturer/Brand   </a:t>
            </a:r>
          </a:p>
          <a:p>
            <a:r>
              <a:rPr lang="en-US" dirty="0"/>
              <a:t>- Ratings and Reviews</a:t>
            </a:r>
            <a:endParaRPr lang="en-IN" dirty="0"/>
          </a:p>
        </p:txBody>
      </p:sp>
      <p:sp>
        <p:nvSpPr>
          <p:cNvPr id="5" name="Text Placeholder 4">
            <a:extLst>
              <a:ext uri="{FF2B5EF4-FFF2-40B4-BE49-F238E27FC236}">
                <a16:creationId xmlns:a16="http://schemas.microsoft.com/office/drawing/2014/main" id="{CE634E69-1496-5AEE-9381-F2DBB95CE4A7}"/>
              </a:ext>
            </a:extLst>
          </p:cNvPr>
          <p:cNvSpPr>
            <a:spLocks noGrp="1"/>
          </p:cNvSpPr>
          <p:nvPr>
            <p:ph type="body" sz="quarter" idx="15"/>
          </p:nvPr>
        </p:nvSpPr>
        <p:spPr>
          <a:xfrm>
            <a:off x="3991919" y="2020329"/>
            <a:ext cx="3865147" cy="468933"/>
          </a:xfrm>
        </p:spPr>
        <p:txBody>
          <a:bodyPr/>
          <a:lstStyle/>
          <a:p>
            <a:r>
              <a:rPr lang="en-IN" b="1" dirty="0"/>
              <a:t>Customer Information</a:t>
            </a:r>
          </a:p>
        </p:txBody>
      </p:sp>
      <p:sp>
        <p:nvSpPr>
          <p:cNvPr id="6" name="Content Placeholder 5">
            <a:extLst>
              <a:ext uri="{FF2B5EF4-FFF2-40B4-BE49-F238E27FC236}">
                <a16:creationId xmlns:a16="http://schemas.microsoft.com/office/drawing/2014/main" id="{9826BB80-7051-9A95-0732-C4DE0E3D9084}"/>
              </a:ext>
            </a:extLst>
          </p:cNvPr>
          <p:cNvSpPr>
            <a:spLocks noGrp="1"/>
          </p:cNvSpPr>
          <p:nvPr>
            <p:ph idx="10"/>
          </p:nvPr>
        </p:nvSpPr>
        <p:spPr>
          <a:xfrm>
            <a:off x="4038601" y="2526319"/>
            <a:ext cx="3818466" cy="3580284"/>
          </a:xfrm>
        </p:spPr>
        <p:txBody>
          <a:bodyPr/>
          <a:lstStyle/>
          <a:p>
            <a:r>
              <a:rPr lang="en-US" dirty="0"/>
              <a:t>- User ID   </a:t>
            </a:r>
          </a:p>
          <a:p>
            <a:r>
              <a:rPr lang="en-US" dirty="0"/>
              <a:t>- Name   </a:t>
            </a:r>
          </a:p>
          <a:p>
            <a:r>
              <a:rPr lang="en-US" dirty="0"/>
              <a:t>- Email Address   </a:t>
            </a:r>
          </a:p>
          <a:p>
            <a:r>
              <a:rPr lang="en-US" dirty="0"/>
              <a:t>- Shipping Address   </a:t>
            </a:r>
          </a:p>
          <a:p>
            <a:r>
              <a:rPr lang="en-US" dirty="0"/>
              <a:t>- Payment Information   </a:t>
            </a:r>
          </a:p>
          <a:p>
            <a:r>
              <a:rPr lang="en-US" dirty="0"/>
              <a:t>- User Preferences   </a:t>
            </a:r>
          </a:p>
          <a:p>
            <a:r>
              <a:rPr lang="en-US" dirty="0"/>
              <a:t>- Purchase History</a:t>
            </a:r>
            <a:endParaRPr lang="en-IN" dirty="0"/>
          </a:p>
        </p:txBody>
      </p:sp>
      <p:sp>
        <p:nvSpPr>
          <p:cNvPr id="7" name="Text Placeholder 6">
            <a:extLst>
              <a:ext uri="{FF2B5EF4-FFF2-40B4-BE49-F238E27FC236}">
                <a16:creationId xmlns:a16="http://schemas.microsoft.com/office/drawing/2014/main" id="{EFF0049A-0EFE-DB61-DE97-010944FC6F8F}"/>
              </a:ext>
            </a:extLst>
          </p:cNvPr>
          <p:cNvSpPr>
            <a:spLocks noGrp="1"/>
          </p:cNvSpPr>
          <p:nvPr>
            <p:ph type="body" sz="quarter" idx="16"/>
          </p:nvPr>
        </p:nvSpPr>
        <p:spPr/>
        <p:txBody>
          <a:bodyPr/>
          <a:lstStyle/>
          <a:p>
            <a:r>
              <a:rPr lang="en-IN" b="1" dirty="0"/>
              <a:t>Transaction Data</a:t>
            </a:r>
          </a:p>
        </p:txBody>
      </p:sp>
      <p:sp>
        <p:nvSpPr>
          <p:cNvPr id="8" name="Content Placeholder 7">
            <a:extLst>
              <a:ext uri="{FF2B5EF4-FFF2-40B4-BE49-F238E27FC236}">
                <a16:creationId xmlns:a16="http://schemas.microsoft.com/office/drawing/2014/main" id="{5D3BEAFF-84AB-6091-75AC-8139ADD39543}"/>
              </a:ext>
            </a:extLst>
          </p:cNvPr>
          <p:cNvSpPr>
            <a:spLocks noGrp="1"/>
          </p:cNvSpPr>
          <p:nvPr>
            <p:ph idx="13"/>
          </p:nvPr>
        </p:nvSpPr>
        <p:spPr>
          <a:xfrm>
            <a:off x="8200082" y="2526319"/>
            <a:ext cx="3173279" cy="3580284"/>
          </a:xfrm>
        </p:spPr>
        <p:txBody>
          <a:bodyPr/>
          <a:lstStyle/>
          <a:p>
            <a:r>
              <a:rPr lang="en-US" dirty="0"/>
              <a:t>- Order ID   </a:t>
            </a:r>
          </a:p>
          <a:p>
            <a:r>
              <a:rPr lang="en-US" dirty="0"/>
              <a:t>- Date and Time of </a:t>
            </a:r>
          </a:p>
          <a:p>
            <a:r>
              <a:rPr lang="en-US" dirty="0"/>
              <a:t>   Purchase   </a:t>
            </a:r>
          </a:p>
          <a:p>
            <a:r>
              <a:rPr lang="en-US" dirty="0"/>
              <a:t>- Products Purchased   </a:t>
            </a:r>
          </a:p>
          <a:p>
            <a:r>
              <a:rPr lang="en-US" dirty="0"/>
              <a:t>- Quantity   </a:t>
            </a:r>
          </a:p>
          <a:p>
            <a:r>
              <a:rPr lang="en-US" dirty="0"/>
              <a:t>- Total Price   </a:t>
            </a:r>
          </a:p>
          <a:p>
            <a:r>
              <a:rPr lang="en-US" dirty="0"/>
              <a:t>- Payment Method  </a:t>
            </a:r>
          </a:p>
          <a:p>
            <a:r>
              <a:rPr lang="en-US" dirty="0"/>
              <a:t>- Order Status</a:t>
            </a:r>
            <a:endParaRPr lang="en-IN" dirty="0"/>
          </a:p>
        </p:txBody>
      </p:sp>
      <p:sp>
        <p:nvSpPr>
          <p:cNvPr id="9" name="Date Placeholder 8">
            <a:extLst>
              <a:ext uri="{FF2B5EF4-FFF2-40B4-BE49-F238E27FC236}">
                <a16:creationId xmlns:a16="http://schemas.microsoft.com/office/drawing/2014/main" id="{097B8157-8591-E25C-5122-5D2ABA9BC430}"/>
              </a:ext>
            </a:extLst>
          </p:cNvPr>
          <p:cNvSpPr>
            <a:spLocks noGrp="1"/>
          </p:cNvSpPr>
          <p:nvPr>
            <p:ph type="dt" sz="half" idx="2"/>
          </p:nvPr>
        </p:nvSpPr>
        <p:spPr/>
        <p:txBody>
          <a:bodyPr/>
          <a:lstStyle/>
          <a:p>
            <a:r>
              <a:rPr lang="en-US"/>
              <a:t>9/8/20XX</a:t>
            </a:r>
            <a:endParaRPr lang="en-US" dirty="0"/>
          </a:p>
        </p:txBody>
      </p:sp>
      <p:sp>
        <p:nvSpPr>
          <p:cNvPr id="10" name="Footer Placeholder 9">
            <a:extLst>
              <a:ext uri="{FF2B5EF4-FFF2-40B4-BE49-F238E27FC236}">
                <a16:creationId xmlns:a16="http://schemas.microsoft.com/office/drawing/2014/main" id="{1DFCD4AA-3C33-5D84-ADA6-AF8255155AD2}"/>
              </a:ext>
            </a:extLst>
          </p:cNvPr>
          <p:cNvSpPr>
            <a:spLocks noGrp="1"/>
          </p:cNvSpPr>
          <p:nvPr>
            <p:ph type="ftr" sz="quarter" idx="3"/>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4948DF24-CC20-5BC2-7B66-8C81D1F9D257}"/>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735825664"/>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8D935D-389D-40E1-8AE8-5A46931C4EC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73</TotalTime>
  <Words>678</Words>
  <Application>Microsoft Office PowerPoint</Application>
  <PresentationFormat>Widescreen</PresentationFormat>
  <Paragraphs>145</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Custom</vt:lpstr>
      <vt:lpstr>E-commerce Application on IBM Cloud Foundry</vt:lpstr>
      <vt:lpstr>Agenda</vt:lpstr>
      <vt:lpstr>Introduction</vt:lpstr>
      <vt:lpstr>Meet out team</vt:lpstr>
      <vt:lpstr>Problem Definition</vt:lpstr>
      <vt:lpstr>Areas of focus</vt:lpstr>
      <vt:lpstr>Design Thinking </vt:lpstr>
      <vt:lpstr>PowerPoint Presentation</vt:lpstr>
      <vt:lpstr>Dataset and functionalities</vt:lpstr>
      <vt:lpstr>Dataset and functionalities</vt:lpstr>
      <vt:lpstr>Benefits of using IBM Cloud Foundry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Application on IBM Cloud Foundry</dc:title>
  <dc:creator>SENTHIL NATHAN M</dc:creator>
  <cp:lastModifiedBy>SENTHIL NATHAN M</cp:lastModifiedBy>
  <cp:revision>1</cp:revision>
  <dcterms:created xsi:type="dcterms:W3CDTF">2023-10-04T09:11:53Z</dcterms:created>
  <dcterms:modified xsi:type="dcterms:W3CDTF">2023-10-04T10:25:16Z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