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4395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1" r:id="rId6"/>
    <p:sldId id="264" r:id="rId7"/>
    <p:sldId id="265" r:id="rId8"/>
    <p:sldId id="266" r:id="rId9"/>
    <p:sldId id="267" r:id="rId10"/>
    <p:sldId id="268" r:id="rId1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5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0100568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mike</a:t>
            </a:r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izzy</a:t>
            </a:r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mike</a:t>
            </a:r>
          </a:p>
        </p:txBody>
      </p:sp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/>
              <a:t>mike</a:t>
            </a:r>
          </a:p>
        </p:txBody>
      </p:sp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Gracie</a:t>
            </a:r>
          </a:p>
        </p:txBody>
      </p:sp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Sunny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mike</a:t>
            </a:r>
          </a:p>
        </p:txBody>
      </p:sp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Josh</a:t>
            </a:r>
          </a:p>
        </p:txBody>
      </p:sp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izzy</a:t>
            </a:r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izzy</a:t>
            </a:r>
          </a:p>
        </p:txBody>
      </p:sp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E80666-FB37-4B36-9149-507F3B0178E3}" type="datetimeFigureOut">
              <a:rPr lang="en-US" smtClean="0"/>
              <a:pPr/>
              <a:t>12/26/16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 b="0" i="0" u="none" strike="noStrike" cap="none" smtClean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36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 b="0" i="0" u="none" strike="noStrike" cap="none" smtClean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36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 b="0" i="0" u="none" strike="noStrike" cap="none" smtClean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36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12/26/16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 b="0" i="0" u="none" strike="noStrike" cap="none" smtClean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36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 b="0" i="0" u="none" strike="noStrike" cap="none" smtClean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36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 b="0" i="0" u="none" strike="noStrike" cap="none" smtClean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36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 b="0" i="0" u="none" strike="noStrike" cap="none" smtClean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36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 b="0" i="0" u="none" strike="noStrike" cap="none" smtClean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36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 b="0" i="0" u="none" strike="noStrike" cap="none" smtClean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36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 b="0" i="0" u="none" strike="noStrike" cap="none" smtClean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36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6" r:id="rId1"/>
    <p:sldLayoutId id="2147484397" r:id="rId2"/>
    <p:sldLayoutId id="2147484398" r:id="rId3"/>
    <p:sldLayoutId id="2147484399" r:id="rId4"/>
    <p:sldLayoutId id="2147484400" r:id="rId5"/>
    <p:sldLayoutId id="2147484401" r:id="rId6"/>
    <p:sldLayoutId id="2147484402" r:id="rId7"/>
    <p:sldLayoutId id="2147484403" r:id="rId8"/>
    <p:sldLayoutId id="2147484404" r:id="rId9"/>
    <p:sldLayoutId id="2147484405" r:id="rId10"/>
    <p:sldLayoutId id="2147484406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mighty-ocean-59140.herokuapp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ctrTitle"/>
          </p:nvPr>
        </p:nvSpPr>
        <p:spPr>
          <a:xfrm>
            <a:off x="696562" y="355922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6DB7D7"/>
              </a:buClr>
              <a:buSzPct val="25000"/>
              <a:buFont typeface="Noto Sans Symbols"/>
              <a:buNone/>
            </a:pPr>
            <a:r>
              <a:rPr lang="en-US" sz="4600" b="0" i="0" u="none" strike="noStrike" cap="none" dirty="0" err="1" smtClean="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TimeTrax</a:t>
            </a:r>
            <a:r>
              <a:rPr lang="en-US" sz="4600" b="0" i="0" u="none" strike="noStrike" cap="none" dirty="0" smtClean="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/>
            </a:r>
            <a:br>
              <a:rPr lang="en-US" sz="4600" b="0" i="0" u="none" strike="noStrike" cap="none" dirty="0" smtClean="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endParaRPr lang="en-US" sz="2400" b="0" i="1" u="none" strike="noStrike" cap="none" dirty="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subTitle" idx="1"/>
          </p:nvPr>
        </p:nvSpPr>
        <p:spPr>
          <a:xfrm>
            <a:off x="566982" y="5038235"/>
            <a:ext cx="8107842" cy="13463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rtl="0">
              <a:spcBef>
                <a:spcPts val="0"/>
              </a:spcBef>
              <a:buClr>
                <a:srgbClr val="6DB7D7"/>
              </a:buClr>
              <a:buSzPct val="25000"/>
              <a:buFont typeface="Noto Sans Symbols"/>
              <a:buNone/>
            </a:pPr>
            <a:r>
              <a:rPr lang="en-US" dirty="0" smtClean="0"/>
              <a:t>Presented by: </a:t>
            </a:r>
          </a:p>
          <a:p>
            <a:pPr marR="0" lvl="0" rtl="0">
              <a:spcBef>
                <a:spcPts val="0"/>
              </a:spcBef>
              <a:buClr>
                <a:srgbClr val="6DB7D7"/>
              </a:buClr>
              <a:buSzPct val="25000"/>
              <a:buFont typeface="Noto Sans Symbols"/>
              <a:buNone/>
            </a:pPr>
            <a:r>
              <a:rPr lang="en-US" dirty="0" smtClean="0"/>
              <a:t>Graciela Diaz, </a:t>
            </a:r>
            <a:r>
              <a:rPr lang="en-US" dirty="0" err="1" smtClean="0"/>
              <a:t>Senthil</a:t>
            </a:r>
            <a:r>
              <a:rPr lang="en-US" dirty="0" smtClean="0"/>
              <a:t> </a:t>
            </a:r>
            <a:r>
              <a:rPr lang="nb-NO" dirty="0" err="1" smtClean="0"/>
              <a:t>Selvakumar</a:t>
            </a:r>
            <a:r>
              <a:rPr lang="nb-NO" dirty="0" smtClean="0"/>
              <a:t>, </a:t>
            </a:r>
            <a:r>
              <a:rPr lang="nb-NO" dirty="0" err="1" smtClean="0"/>
              <a:t>Zeynep</a:t>
            </a:r>
            <a:r>
              <a:rPr lang="nb-NO" dirty="0" smtClean="0"/>
              <a:t> </a:t>
            </a:r>
            <a:r>
              <a:rPr lang="tr-TR" dirty="0" err="1"/>
              <a:t>Ozdemir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62156" y="2141090"/>
            <a:ext cx="3019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6DB7D7"/>
              </a:buClr>
              <a:buSzPct val="25000"/>
            </a:pPr>
            <a:r>
              <a:rPr lang="en-US" sz="1800" dirty="0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GPS-Enabled Time Tracker</a:t>
            </a:r>
            <a:endParaRPr lang="en-US" sz="1800" dirty="0">
              <a:solidFill>
                <a:srgbClr val="88888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idx="1"/>
          </p:nvPr>
        </p:nvSpPr>
        <p:spPr>
          <a:xfrm>
            <a:off x="549275" y="1600199"/>
            <a:ext cx="8042400" cy="5103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9250" marR="0" lvl="0" indent="-349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DB7D7"/>
              </a:buClr>
              <a:buSzPct val="111000"/>
              <a:buFont typeface="Noto Sans Symbols"/>
              <a:buChar char="●"/>
            </a:pPr>
            <a:r>
              <a:rPr lang="en-US" sz="222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Develop Employer View</a:t>
            </a:r>
          </a:p>
          <a:p>
            <a:pPr marL="685800" marR="0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05C77"/>
              </a:buClr>
              <a:buSzPct val="111925"/>
              <a:buFont typeface="Noto Sans Symbols"/>
              <a:buChar char="●"/>
            </a:pPr>
            <a:r>
              <a:rPr lang="en-US" sz="2035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Employee management</a:t>
            </a:r>
          </a:p>
          <a:p>
            <a:pPr marL="685800" marR="0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05C77"/>
              </a:buClr>
              <a:buSzPct val="111925"/>
              <a:buFont typeface="Noto Sans Symbols"/>
              <a:buChar char="●"/>
            </a:pPr>
            <a:r>
              <a:rPr lang="en-US" sz="2035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Job site management</a:t>
            </a:r>
          </a:p>
          <a:p>
            <a:pPr marL="349250" marR="0" lvl="0" indent="-34925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6DB7D7"/>
              </a:buClr>
              <a:buSzPct val="111000"/>
              <a:buFont typeface="Noto Sans Symbols"/>
              <a:buChar char="●"/>
            </a:pPr>
            <a:r>
              <a:rPr lang="en-US" sz="222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Develop Employer Alerts</a:t>
            </a:r>
          </a:p>
          <a:p>
            <a:pPr marL="685800" marR="0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05C77"/>
              </a:buClr>
              <a:buSzPct val="111925"/>
              <a:buFont typeface="Noto Sans Symbols"/>
              <a:buChar char="●"/>
            </a:pPr>
            <a:r>
              <a:rPr lang="en-US" sz="2035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Send alerts to employer when employees fail to report to a job site</a:t>
            </a:r>
          </a:p>
          <a:p>
            <a:pPr marL="685800" marR="0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05C77"/>
              </a:buClr>
              <a:buSzPct val="111925"/>
              <a:buFont typeface="Noto Sans Symbols"/>
              <a:buChar char="●"/>
            </a:pPr>
            <a:r>
              <a:rPr lang="en-US" sz="2035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Send alerts to employer when employees leave a job site when they are not supposed to be</a:t>
            </a:r>
          </a:p>
          <a:p>
            <a:pPr lvl="0" rtl="0">
              <a:lnSpc>
                <a:spcPct val="90000"/>
              </a:lnSpc>
              <a:spcBef>
                <a:spcPts val="0"/>
              </a:spcBef>
              <a:buClr>
                <a:srgbClr val="6DB7D7"/>
              </a:buClr>
              <a:buSzPct val="111925"/>
              <a:buFont typeface="Noto Sans Symbols"/>
              <a:buChar char="●"/>
            </a:pPr>
            <a:r>
              <a:rPr lang="en-US" sz="2035"/>
              <a:t>Reporting</a:t>
            </a:r>
          </a:p>
          <a:p>
            <a:pPr lvl="1" rtl="0">
              <a:spcBef>
                <a:spcPts val="0"/>
              </a:spcBef>
              <a:buClr>
                <a:srgbClr val="205C77"/>
              </a:buClr>
              <a:buSzPct val="100000"/>
              <a:buFont typeface="Noto Sans Symbols"/>
              <a:buChar char="●"/>
            </a:pPr>
            <a:r>
              <a:rPr lang="en-US" sz="2000"/>
              <a:t>Report time and wages per week per employee</a:t>
            </a:r>
          </a:p>
          <a:p>
            <a:pPr marL="349250" marR="0" lvl="1" indent="-34925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6DB7D7"/>
              </a:buClr>
              <a:buSzPct val="111925"/>
              <a:buFont typeface="Noto Sans Symbols"/>
              <a:buChar char="●"/>
            </a:pPr>
            <a:r>
              <a:rPr lang="en-US" sz="2035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Export timesheets to QuickBooks and other financial software</a:t>
            </a:r>
          </a:p>
          <a:p>
            <a:pPr marL="0" lvl="0" indent="0" rtl="0">
              <a:spcBef>
                <a:spcPts val="2000"/>
              </a:spcBef>
              <a:buNone/>
            </a:pPr>
            <a:endParaRPr sz="2000"/>
          </a:p>
          <a:p>
            <a:pPr marL="349250" marR="0" lvl="0" indent="-349250" algn="l" rtl="0">
              <a:lnSpc>
                <a:spcPct val="90000"/>
              </a:lnSpc>
              <a:spcBef>
                <a:spcPts val="2000"/>
              </a:spcBef>
              <a:buClr>
                <a:srgbClr val="6DB7D7"/>
              </a:buClr>
              <a:buSzPct val="111000"/>
              <a:buFont typeface="Noto Sans Symbols"/>
              <a:buNone/>
            </a:pPr>
            <a:endParaRPr sz="2220" b="0" i="0" u="none" strike="noStrike" cap="none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1"/>
              </a:buClr>
              <a:buSzPct val="25000"/>
              <a:buFont typeface="Source Sans Pro"/>
              <a:buNone/>
            </a:pPr>
            <a:r>
              <a:rPr lang="en-US" sz="40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Future Enhancement – Phase III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6858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205C77"/>
              </a:buClr>
              <a:buSzPct val="110000"/>
              <a:buFont typeface="Arial"/>
              <a:buChar char="•"/>
            </a:pPr>
            <a:r>
              <a:rPr lang="en-US" sz="30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Application Concept</a:t>
            </a:r>
          </a:p>
          <a:p>
            <a:pPr marL="685800" marR="0" lvl="1" indent="-342900" algn="l" rtl="0">
              <a:spcBef>
                <a:spcPts val="600"/>
              </a:spcBef>
              <a:spcAft>
                <a:spcPts val="0"/>
              </a:spcAft>
              <a:buClr>
                <a:srgbClr val="205C77"/>
              </a:buClr>
              <a:buSzPct val="110000"/>
              <a:buFont typeface="Arial"/>
              <a:buChar char="•"/>
            </a:pPr>
            <a:r>
              <a:rPr lang="en-US" sz="30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Motivation</a:t>
            </a:r>
          </a:p>
          <a:p>
            <a:pPr marL="685800" marR="0" lvl="1" indent="-342900" algn="l" rtl="0">
              <a:spcBef>
                <a:spcPts val="600"/>
              </a:spcBef>
              <a:spcAft>
                <a:spcPts val="0"/>
              </a:spcAft>
              <a:buClr>
                <a:srgbClr val="205C77"/>
              </a:buClr>
              <a:buSzPct val="110000"/>
              <a:buFont typeface="Arial"/>
              <a:buChar char="•"/>
            </a:pPr>
            <a:r>
              <a:rPr lang="en-US" sz="30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Design</a:t>
            </a:r>
          </a:p>
          <a:p>
            <a:pPr marL="685800" marR="0" lvl="1" indent="-342900" algn="l" rtl="0">
              <a:spcBef>
                <a:spcPts val="600"/>
              </a:spcBef>
              <a:spcAft>
                <a:spcPts val="0"/>
              </a:spcAft>
              <a:buClr>
                <a:srgbClr val="205C77"/>
              </a:buClr>
              <a:buSzPct val="110000"/>
              <a:buFont typeface="Arial"/>
              <a:buChar char="•"/>
            </a:pPr>
            <a:r>
              <a:rPr lang="en-US" sz="30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Technologies</a:t>
            </a:r>
          </a:p>
          <a:p>
            <a:pPr marL="685800" marR="0" lvl="1" indent="-342900" algn="l" rtl="0">
              <a:spcBef>
                <a:spcPts val="600"/>
              </a:spcBef>
              <a:spcAft>
                <a:spcPts val="0"/>
              </a:spcAft>
              <a:buClr>
                <a:srgbClr val="205C77"/>
              </a:buClr>
              <a:buSzPct val="110000"/>
              <a:buFont typeface="Arial"/>
              <a:buChar char="•"/>
            </a:pPr>
            <a:r>
              <a:rPr lang="en-US" sz="30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Demo</a:t>
            </a:r>
          </a:p>
          <a:p>
            <a:pPr marL="685800" marR="0" lvl="1" indent="-342900" algn="l" rtl="0">
              <a:spcBef>
                <a:spcPts val="600"/>
              </a:spcBef>
              <a:spcAft>
                <a:spcPts val="0"/>
              </a:spcAft>
              <a:buClr>
                <a:srgbClr val="205C77"/>
              </a:buClr>
              <a:buSzPct val="110000"/>
              <a:buFont typeface="Arial"/>
              <a:buChar char="•"/>
            </a:pPr>
            <a:r>
              <a:rPr lang="en-US" sz="30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Future Enhancements</a:t>
            </a:r>
          </a:p>
          <a:p>
            <a:pPr marL="349250" marR="0" lvl="0" indent="-349250" algn="l" rtl="0">
              <a:spcBef>
                <a:spcPts val="2000"/>
              </a:spcBef>
              <a:buClr>
                <a:srgbClr val="6DB7D7"/>
              </a:buClr>
              <a:buSzPct val="110000"/>
              <a:buFont typeface="Noto Sans Symbols"/>
              <a:buNone/>
            </a:pPr>
            <a:endParaRPr sz="3000" b="0" i="0" u="none" strike="noStrike" cap="none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1"/>
              </a:buClr>
              <a:buSzPct val="25000"/>
              <a:buFont typeface="Source Sans Pro"/>
              <a:buNone/>
            </a:pPr>
            <a:r>
              <a:rPr lang="en-US" sz="46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Agenda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idx="1"/>
          </p:nvPr>
        </p:nvSpPr>
        <p:spPr>
          <a:xfrm>
            <a:off x="549275" y="1951746"/>
            <a:ext cx="8042276" cy="473944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9250" marR="0" lvl="0" indent="-349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DB7D7"/>
              </a:buClr>
              <a:buSzPct val="110000"/>
              <a:buFont typeface="Noto Sans Symbols"/>
              <a:buChar char="●"/>
            </a:pPr>
            <a:r>
              <a:rPr lang="en-US" sz="2400" b="0" i="0" u="none" strike="noStrike" cap="none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GPS-enabled time tracker</a:t>
            </a:r>
          </a:p>
          <a:p>
            <a:pPr marL="349250" marR="0" lvl="0" indent="-34925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6DB7D7"/>
              </a:buClr>
              <a:buSzPct val="110000"/>
              <a:buFont typeface="Noto Sans Symbols"/>
              <a:buChar char="●"/>
            </a:pPr>
            <a:r>
              <a:rPr lang="en-US" sz="2400" b="0" i="0" u="none" strike="noStrike" cap="none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Keeps track of employees in the field</a:t>
            </a:r>
          </a:p>
          <a:p>
            <a:pPr marL="685800" marR="0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05C77"/>
              </a:buClr>
              <a:buSzPct val="110000"/>
              <a:buFont typeface="Noto Sans Symbols"/>
              <a:buChar char="●"/>
            </a:pPr>
            <a:r>
              <a:rPr lang="en-US" sz="2200" b="0" i="0" u="none" strike="noStrike" cap="none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Employees easily Clock-In and Out of a job site</a:t>
            </a:r>
          </a:p>
          <a:p>
            <a:pPr marL="685800" marR="0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05C77"/>
              </a:buClr>
              <a:buSzPct val="110000"/>
              <a:buFont typeface="Noto Sans Symbols"/>
              <a:buChar char="●"/>
            </a:pPr>
            <a:r>
              <a:rPr lang="en-US" sz="2200" b="0" i="0" u="none" strike="noStrike" cap="none" dirty="0" smtClean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System calculates time spent</a:t>
            </a:r>
            <a:r>
              <a:rPr lang="en-US" dirty="0" smtClean="0">
                <a:latin typeface="Source Sans Pro"/>
                <a:cs typeface="Source Sans Pro"/>
              </a:rPr>
              <a:t> and wages</a:t>
            </a:r>
            <a:endParaRPr lang="en-US" dirty="0">
              <a:latin typeface="Source Sans Pro"/>
              <a:cs typeface="Source Sans Pro"/>
            </a:endParaRPr>
          </a:p>
          <a:p>
            <a:pPr marL="349250" marR="0" lvl="0" indent="-34925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6DB7D7"/>
              </a:buClr>
              <a:buSzPct val="110000"/>
              <a:buFont typeface="Noto Sans Symbols"/>
              <a:buChar char="●"/>
            </a:pPr>
            <a:r>
              <a:rPr lang="en-US" sz="2400" b="0" i="0" u="none" strike="noStrike" cap="none" dirty="0" smtClean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Employers </a:t>
            </a:r>
            <a:r>
              <a:rPr lang="en-US" sz="2400" b="0" i="0" u="none" strike="noStrike" cap="none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can see who is working where at any time</a:t>
            </a:r>
          </a:p>
          <a:p>
            <a:pPr marL="349250" marR="0" lvl="0" indent="-34925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6DB7D7"/>
              </a:buClr>
              <a:buSzPct val="110000"/>
              <a:buFont typeface="Noto Sans Symbols"/>
              <a:buChar char="●"/>
            </a:pPr>
            <a:r>
              <a:rPr lang="en-US" sz="2400" b="0" i="0" u="none" strike="noStrike" cap="none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Employers get alerts when employees are away from the job site when they are supposed to be </a:t>
            </a:r>
            <a:r>
              <a:rPr lang="en-US" sz="2400" b="0" i="0" u="none" strike="noStrike" cap="none" dirty="0" smtClean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there</a:t>
            </a:r>
          </a:p>
          <a:p>
            <a:pPr indent="-349250"/>
            <a:r>
              <a:rPr lang="en-US" dirty="0"/>
              <a:t>Employees can view their schedule</a:t>
            </a:r>
          </a:p>
          <a:p>
            <a:pPr lvl="0" indent="-349250"/>
            <a:r>
              <a:rPr lang="en-US" dirty="0" smtClean="0"/>
              <a:t>Employees </a:t>
            </a:r>
            <a:r>
              <a:rPr lang="en-US" dirty="0"/>
              <a:t>get reminders of where they need to </a:t>
            </a:r>
            <a:r>
              <a:rPr lang="en-US" dirty="0" smtClean="0"/>
              <a:t>be and if they are in the right location when clocking in</a:t>
            </a:r>
            <a:endParaRPr lang="en-US" sz="2400" b="0" i="0" u="none" strike="noStrike" cap="none" dirty="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49250" marR="0" lvl="0" indent="-349250" algn="l" rtl="0">
              <a:lnSpc>
                <a:spcPct val="90000"/>
              </a:lnSpc>
              <a:spcBef>
                <a:spcPts val="2000"/>
              </a:spcBef>
              <a:buClr>
                <a:srgbClr val="6DB7D7"/>
              </a:buClr>
              <a:buSzPct val="110000"/>
              <a:buFont typeface="Noto Sans Symbols"/>
              <a:buNone/>
            </a:pPr>
            <a:endParaRPr sz="2400" b="0" i="0" u="none" strike="noStrike" cap="none" dirty="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1"/>
              </a:buClr>
              <a:buSzPct val="25000"/>
              <a:buFont typeface="Source Sans Pro"/>
              <a:buNone/>
            </a:pPr>
            <a:r>
              <a:rPr lang="en-US" sz="4600" b="0" i="0" u="none" strike="noStrike" cap="none" dirty="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Concept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9250" marR="0" lvl="0" indent="-3492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DB7D7"/>
              </a:buClr>
              <a:buSzPct val="112200"/>
              <a:buFont typeface="Noto Sans Symbols"/>
              <a:buChar char="●"/>
            </a:pPr>
            <a:r>
              <a:rPr lang="en-US" b="0" i="0" u="none" strike="noStrike" cap="none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Neighbor owns a Pool Management business</a:t>
            </a:r>
          </a:p>
          <a:p>
            <a:pPr marL="685800" marR="0" lvl="1" indent="-3429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205C77"/>
              </a:buClr>
              <a:buSzPct val="108263"/>
              <a:buFont typeface="Noto Sans Symbols"/>
              <a:buChar char="●"/>
            </a:pPr>
            <a:r>
              <a:rPr lang="en-US" sz="2000" b="0" i="0" u="none" strike="noStrike" cap="none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40+ job sites</a:t>
            </a:r>
          </a:p>
          <a:p>
            <a:pPr marL="685800" marR="0" lvl="1" indent="-3429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205C77"/>
              </a:buClr>
              <a:buSzPct val="108263"/>
              <a:buFont typeface="Noto Sans Symbols"/>
              <a:buChar char="●"/>
            </a:pPr>
            <a:r>
              <a:rPr lang="en-US" sz="2000" b="0" i="0" u="none" strike="noStrike" cap="none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250+ employees</a:t>
            </a:r>
          </a:p>
          <a:p>
            <a:pPr marL="349250" marR="0" lvl="0" indent="-349250" algn="l" rtl="0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rgbClr val="6DB7D7"/>
              </a:buClr>
              <a:buSzPct val="112200"/>
              <a:buFont typeface="Noto Sans Symbols"/>
              <a:buChar char="●"/>
            </a:pPr>
            <a:r>
              <a:rPr lang="en-US" b="0" i="0" u="none" strike="noStrike" cap="none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Employees submit weekly timesheets over email, text, fax, paper</a:t>
            </a:r>
          </a:p>
          <a:p>
            <a:pPr marL="685800" marR="0" lvl="1" indent="-3429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205C77"/>
              </a:buClr>
              <a:buSzPct val="108263"/>
              <a:buFont typeface="Noto Sans Symbols"/>
              <a:buChar char="●"/>
            </a:pPr>
            <a:r>
              <a:rPr lang="en-US" sz="2000" b="0" i="0" u="none" strike="noStrike" cap="none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Cumbersome and time consuming</a:t>
            </a:r>
          </a:p>
          <a:p>
            <a:pPr marL="349250" marR="0" lvl="0" indent="-349250" algn="l" rtl="0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rgbClr val="6DB7D7"/>
              </a:buClr>
              <a:buSzPct val="112200"/>
              <a:buFont typeface="Noto Sans Symbols"/>
              <a:buChar char="●"/>
            </a:pPr>
            <a:r>
              <a:rPr lang="en-US" b="0" i="0" u="none" strike="noStrike" cap="none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Employer has to fill in, manually, paperwork that goes to payroll company</a:t>
            </a:r>
          </a:p>
          <a:p>
            <a:pPr marL="685800" marR="0" lvl="1" indent="-3429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205C77"/>
              </a:buClr>
              <a:buSzPct val="108263"/>
              <a:buFont typeface="Noto Sans Symbols"/>
              <a:buChar char="●"/>
            </a:pPr>
            <a:r>
              <a:rPr lang="en-US" sz="2000" b="0" i="0" u="none" strike="noStrike" cap="none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40+ pages to fax or scan then email</a:t>
            </a:r>
          </a:p>
          <a:p>
            <a:pPr marL="349250" marR="0" lvl="0" indent="-349250" algn="l" rtl="0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rgbClr val="6DB7D7"/>
              </a:buClr>
              <a:buSzPct val="112200"/>
              <a:buFont typeface="Noto Sans Symbols"/>
              <a:buChar char="●"/>
            </a:pPr>
            <a:r>
              <a:rPr lang="en-US" b="0" i="0" u="none" strike="noStrike" cap="none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Process needs to be automated</a:t>
            </a:r>
          </a:p>
          <a:p>
            <a:pPr marL="685800" marR="0" lvl="1" indent="-3429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205C77"/>
              </a:buClr>
              <a:buSzPct val="108263"/>
              <a:buFont typeface="Noto Sans Symbols"/>
              <a:buChar char="●"/>
            </a:pPr>
            <a:r>
              <a:rPr lang="en-US" sz="2000" b="0" i="0" u="none" strike="noStrike" cap="none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Will save at least 8 hours of work per week</a:t>
            </a:r>
          </a:p>
          <a:p>
            <a:pPr marL="685800" marR="0" lvl="1" indent="-342900" algn="l" rtl="0">
              <a:lnSpc>
                <a:spcPct val="80000"/>
              </a:lnSpc>
              <a:spcBef>
                <a:spcPts val="600"/>
              </a:spcBef>
              <a:buClr>
                <a:srgbClr val="205C77"/>
              </a:buClr>
              <a:buSzPct val="108263"/>
              <a:buFont typeface="Noto Sans Symbols"/>
              <a:buChar char="●"/>
            </a:pPr>
            <a:r>
              <a:rPr lang="en-US" sz="2000" b="0" i="0" u="none" strike="noStrike" cap="none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Will save over $700 per month on payroll charges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1"/>
              </a:buClr>
              <a:buSzPct val="25000"/>
              <a:buFont typeface="Source Sans Pro"/>
              <a:buNone/>
            </a:pPr>
            <a:r>
              <a:rPr lang="en-US" sz="46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Motivation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idx="1"/>
          </p:nvPr>
        </p:nvSpPr>
        <p:spPr>
          <a:xfrm>
            <a:off x="549275" y="1588325"/>
            <a:ext cx="8042400" cy="4343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361950" algn="l" rtl="0">
              <a:spcBef>
                <a:spcPts val="0"/>
              </a:spcBef>
              <a:buSzPct val="100000"/>
            </a:pPr>
            <a:r>
              <a:rPr lang="en-US" sz="2100"/>
              <a:t>From the index page, login to the app by clicking the button, and run the Facebook login API.</a:t>
            </a:r>
          </a:p>
          <a:p>
            <a:pPr marL="457200" marR="0" lvl="0" indent="-361950" algn="l" rtl="0">
              <a:spcBef>
                <a:spcPts val="0"/>
              </a:spcBef>
              <a:buSzPct val="100000"/>
            </a:pPr>
            <a:r>
              <a:rPr lang="en-US" sz="2100"/>
              <a:t>Once logged-in, the app will be directed to the main page which has the “clock in” &amp; “clock out” buttons and location map.</a:t>
            </a:r>
          </a:p>
          <a:p>
            <a:pPr marL="457200" marR="0" lvl="0" indent="-361950" algn="l" rtl="0">
              <a:spcBef>
                <a:spcPts val="0"/>
              </a:spcBef>
              <a:buSzPct val="100000"/>
            </a:pPr>
            <a:r>
              <a:rPr lang="en-US" sz="2100"/>
              <a:t>The map is conducted with Google map API, and can identify the location of the user.</a:t>
            </a:r>
          </a:p>
          <a:p>
            <a:pPr marL="457200" marR="0" lvl="0" indent="-361950" algn="l" rtl="0">
              <a:spcBef>
                <a:spcPts val="0"/>
              </a:spcBef>
              <a:buSzPct val="100000"/>
            </a:pPr>
            <a:r>
              <a:rPr lang="en-US" sz="2100"/>
              <a:t>Once the user clicks “clock in”, the timer will start.</a:t>
            </a:r>
          </a:p>
          <a:p>
            <a:pPr marL="457200" marR="0" lvl="0" indent="-361950" algn="l" rtl="0">
              <a:spcBef>
                <a:spcPts val="0"/>
              </a:spcBef>
              <a:buSzPct val="100000"/>
            </a:pPr>
            <a:r>
              <a:rPr lang="en-US" sz="2100"/>
              <a:t>Once the user clicks “clock out”, the timer will stop and the time stamp will be added to a table. </a:t>
            </a:r>
          </a:p>
          <a:p>
            <a:pPr marL="914400" marR="0" lvl="1" indent="-361950" algn="l" rtl="0">
              <a:spcBef>
                <a:spcPts val="0"/>
              </a:spcBef>
              <a:buSzPct val="100000"/>
            </a:pPr>
            <a:r>
              <a:rPr lang="en-US" sz="2100"/>
              <a:t>At the same time, the information of the user: name, location latitude, longitude, location address, clock in and out times, and total time will be pushed to Firebase.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1"/>
              </a:buClr>
              <a:buSzPct val="25000"/>
              <a:buFont typeface="Source Sans Pro"/>
              <a:buNone/>
            </a:pPr>
            <a:r>
              <a:rPr lang="en-US" dirty="0" smtClean="0"/>
              <a:t>Design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idx="1"/>
          </p:nvPr>
        </p:nvSpPr>
        <p:spPr>
          <a:xfrm>
            <a:off x="549275" y="1371600"/>
            <a:ext cx="8042400" cy="4343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9250" marR="0" lvl="0" indent="-3492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DB7D7"/>
              </a:buClr>
              <a:buSzPct val="112200"/>
              <a:buFont typeface="Noto Sans Symbols"/>
              <a:buChar char="●"/>
            </a:pPr>
            <a:r>
              <a:rPr lang="en-US" sz="204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HTML</a:t>
            </a:r>
          </a:p>
          <a:p>
            <a:pPr marL="349250" marR="0" lvl="0" indent="-349250" algn="l" rtl="0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rgbClr val="6DB7D7"/>
              </a:buClr>
              <a:buSzPct val="112200"/>
              <a:buFont typeface="Noto Sans Symbols"/>
              <a:buChar char="●"/>
            </a:pPr>
            <a:r>
              <a:rPr lang="en-US" sz="204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CSS3</a:t>
            </a:r>
          </a:p>
          <a:p>
            <a:pPr marL="349250" marR="0" lvl="0" indent="-349250" algn="l" rtl="0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rgbClr val="6DB7D7"/>
              </a:buClr>
              <a:buSzPct val="112200"/>
              <a:buFont typeface="Noto Sans Symbols"/>
              <a:buChar char="●"/>
            </a:pPr>
            <a:r>
              <a:rPr lang="en-US" sz="204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Bootstrap</a:t>
            </a:r>
          </a:p>
          <a:p>
            <a:pPr marL="349250" marR="0" lvl="0" indent="-349250" algn="l" rtl="0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rgbClr val="6DB7D7"/>
              </a:buClr>
              <a:buSzPct val="112200"/>
              <a:buFont typeface="Noto Sans Symbols"/>
              <a:buChar char="●"/>
            </a:pPr>
            <a:r>
              <a:rPr lang="en-US" sz="204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Jquery</a:t>
            </a:r>
          </a:p>
          <a:p>
            <a:pPr marL="349250" marR="0" lvl="0" indent="-349250" algn="l" rtl="0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rgbClr val="6DB7D7"/>
              </a:buClr>
              <a:buSzPct val="112200"/>
              <a:buFont typeface="Noto Sans Symbols"/>
              <a:buChar char="●"/>
            </a:pPr>
            <a:r>
              <a:rPr lang="en-US" sz="204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Firebase – for database storage/retrieval</a:t>
            </a:r>
          </a:p>
          <a:p>
            <a:pPr marL="349250" marR="0" lvl="0" indent="-349250" algn="l" rtl="0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rgbClr val="6DB7D7"/>
              </a:buClr>
              <a:buSzPct val="112200"/>
              <a:buFont typeface="Noto Sans Symbols"/>
              <a:buChar char="●"/>
            </a:pPr>
            <a:r>
              <a:rPr lang="en-US" sz="204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Moment.js – for time calculations</a:t>
            </a:r>
          </a:p>
          <a:p>
            <a:pPr marL="349250" marR="0" lvl="0" indent="-349250" algn="l" rtl="0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rgbClr val="6DB7D7"/>
              </a:buClr>
              <a:buSzPct val="112200"/>
              <a:buFont typeface="Noto Sans Symbols"/>
              <a:buChar char="●"/>
            </a:pPr>
            <a:r>
              <a:rPr lang="en-US" sz="2040"/>
              <a:t>Flipclock.js</a:t>
            </a:r>
            <a:r>
              <a:rPr lang="en-US" sz="204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– for</a:t>
            </a:r>
            <a:r>
              <a:rPr lang="en-US" sz="2040"/>
              <a:t> timer display</a:t>
            </a:r>
          </a:p>
          <a:p>
            <a:pPr marL="349250" marR="0" lvl="0" indent="-349250" algn="l" rtl="0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rgbClr val="6DB7D7"/>
              </a:buClr>
              <a:buSzPct val="112200"/>
              <a:buFont typeface="Noto Sans Symbols"/>
              <a:buChar char="●"/>
            </a:pPr>
            <a:r>
              <a:rPr lang="en-US" sz="204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Facebook API – for authentication/login</a:t>
            </a:r>
          </a:p>
          <a:p>
            <a:pPr marL="349250" marR="0" lvl="0" indent="-349250" algn="l" rtl="0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rgbClr val="6DB7D7"/>
              </a:buClr>
              <a:buSzPct val="112200"/>
              <a:buFont typeface="Noto Sans Symbols"/>
              <a:buChar char="●"/>
            </a:pPr>
            <a:r>
              <a:rPr lang="en-US" sz="204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Google Maps API – for Geo Location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1"/>
              </a:buClr>
              <a:buSzPct val="25000"/>
              <a:buFont typeface="Source Sans Pro"/>
              <a:buNone/>
            </a:pPr>
            <a:r>
              <a:rPr lang="en-US" sz="46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Technologies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9250" marR="0" lvl="0" indent="-349250" algn="l" rtl="0">
              <a:spcBef>
                <a:spcPts val="0"/>
              </a:spcBef>
              <a:spcAft>
                <a:spcPts val="0"/>
              </a:spcAft>
              <a:buClr>
                <a:srgbClr val="6DB7D7"/>
              </a:buClr>
              <a:buSzPct val="110000"/>
              <a:buFont typeface="Noto Sans Symbols"/>
              <a:buChar char="●"/>
            </a:pPr>
            <a:r>
              <a:rPr lang="en-US" sz="2400" b="0" i="0" u="none" strike="noStrike" cap="none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Link to Demo</a:t>
            </a:r>
          </a:p>
          <a:p>
            <a:pPr marL="685800" marR="0" lvl="1" indent="-342900" algn="l" rtl="0">
              <a:spcBef>
                <a:spcPts val="600"/>
              </a:spcBef>
              <a:buClr>
                <a:srgbClr val="205C77"/>
              </a:buClr>
              <a:buSzPct val="110000"/>
              <a:buFont typeface="Noto Sans Symbols"/>
              <a:buChar char="●"/>
            </a:pPr>
            <a:r>
              <a:rPr lang="en-US" sz="2200" b="0" i="0" u="none" strike="noStrike" cap="none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URL: 	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https:/</a:t>
            </a:r>
            <a:r>
              <a:rPr lang="en-US" u="sng" dirty="0" smtClean="0">
                <a:solidFill>
                  <a:schemeClr val="hlink"/>
                </a:solidFill>
                <a:hlinkClick r:id="rId3"/>
              </a:rPr>
              <a:t>/timetrax.herokuapp.com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/</a:t>
            </a:r>
          </a:p>
          <a:p>
            <a:pPr marL="0" marR="0" lvl="0" indent="0" algn="l" rtl="0">
              <a:spcBef>
                <a:spcPts val="600"/>
              </a:spcBef>
              <a:buNone/>
            </a:pPr>
            <a:endParaRPr dirty="0"/>
          </a:p>
          <a:p>
            <a:pPr marL="457200" marR="0" lvl="0" indent="0" algn="l" rtl="0">
              <a:spcBef>
                <a:spcPts val="600"/>
              </a:spcBef>
              <a:buNone/>
            </a:pPr>
            <a:endParaRPr dirty="0"/>
          </a:p>
          <a:p>
            <a:pPr marL="0" marR="0" lvl="0" indent="0" algn="l" rtl="0">
              <a:spcBef>
                <a:spcPts val="600"/>
              </a:spcBef>
              <a:buNone/>
            </a:pPr>
            <a:endParaRPr dirty="0"/>
          </a:p>
          <a:p>
            <a:pPr marL="457200" marR="0" lvl="0" indent="0" algn="l" rtl="0">
              <a:spcBef>
                <a:spcPts val="600"/>
              </a:spcBef>
              <a:buNone/>
            </a:pPr>
            <a:endParaRPr dirty="0"/>
          </a:p>
          <a:p>
            <a:pPr marL="457200" marR="0" lvl="0" indent="0" algn="l" rtl="0">
              <a:spcBef>
                <a:spcPts val="600"/>
              </a:spcBef>
              <a:buNone/>
            </a:pPr>
            <a:endParaRPr dirty="0"/>
          </a:p>
        </p:txBody>
      </p:sp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1"/>
              </a:buClr>
              <a:buSzPct val="25000"/>
              <a:buFont typeface="Source Sans Pro"/>
              <a:buNone/>
            </a:pPr>
            <a:r>
              <a:rPr lang="en-US" sz="46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Demo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9250" marR="0" lvl="0" indent="-349250" algn="l" rtl="0">
              <a:spcBef>
                <a:spcPts val="0"/>
              </a:spcBef>
              <a:spcAft>
                <a:spcPts val="0"/>
              </a:spcAft>
              <a:buClr>
                <a:srgbClr val="6DB7D7"/>
              </a:buClr>
              <a:buSzPct val="1100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Initial UI/UX</a:t>
            </a:r>
          </a:p>
          <a:p>
            <a:pPr marL="349250" marR="0" lvl="0" indent="-349250" algn="l" rtl="0">
              <a:spcBef>
                <a:spcPts val="2000"/>
              </a:spcBef>
              <a:spcAft>
                <a:spcPts val="0"/>
              </a:spcAft>
              <a:buClr>
                <a:srgbClr val="6DB7D7"/>
              </a:buClr>
              <a:buSzPct val="1100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Initial database setup</a:t>
            </a:r>
          </a:p>
          <a:p>
            <a:pPr marL="349250" marR="0" lvl="0" indent="-349250" algn="l" rtl="0">
              <a:spcBef>
                <a:spcPts val="2000"/>
              </a:spcBef>
              <a:spcAft>
                <a:spcPts val="0"/>
              </a:spcAft>
              <a:buClr>
                <a:srgbClr val="6DB7D7"/>
              </a:buClr>
              <a:buSzPct val="1100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Clock-In/Out functionality</a:t>
            </a:r>
          </a:p>
          <a:p>
            <a:pPr marL="349250" marR="0" lvl="0" indent="-349250" algn="l" rtl="0">
              <a:spcBef>
                <a:spcPts val="2000"/>
              </a:spcBef>
              <a:spcAft>
                <a:spcPts val="0"/>
              </a:spcAft>
              <a:buClr>
                <a:srgbClr val="6DB7D7"/>
              </a:buClr>
              <a:buSzPct val="1100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Calculation of time spent</a:t>
            </a:r>
          </a:p>
          <a:p>
            <a:pPr marL="349250" marR="0" lvl="0" indent="-349250" algn="l" rtl="0">
              <a:spcBef>
                <a:spcPts val="2000"/>
              </a:spcBef>
              <a:spcAft>
                <a:spcPts val="0"/>
              </a:spcAft>
              <a:buClr>
                <a:srgbClr val="6DB7D7"/>
              </a:buClr>
              <a:buSzPct val="1100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Track location whe</a:t>
            </a:r>
            <a:r>
              <a:rPr lang="en-US"/>
              <a:t>re</a:t>
            </a:r>
            <a:r>
              <a:rPr lang="en-US" sz="24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clocking-in/out</a:t>
            </a:r>
          </a:p>
          <a:p>
            <a:pPr marL="349250" marR="0" lvl="0" indent="-349250" algn="l" rtl="0">
              <a:spcBef>
                <a:spcPts val="2000"/>
              </a:spcBef>
              <a:spcAft>
                <a:spcPts val="0"/>
              </a:spcAft>
              <a:buClr>
                <a:srgbClr val="6DB7D7"/>
              </a:buClr>
              <a:buSzPct val="1100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Store information in Firebase</a:t>
            </a:r>
          </a:p>
        </p:txBody>
      </p:sp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1"/>
              </a:buClr>
              <a:buSzPct val="25000"/>
              <a:buFont typeface="Source Sans Pro"/>
              <a:buNone/>
            </a:pPr>
            <a:r>
              <a:rPr lang="en-US" sz="414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Phase 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9250" marR="0" lvl="0" indent="-349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DB7D7"/>
              </a:buClr>
              <a:buSzPct val="110000"/>
              <a:buFont typeface="Noto Sans Symbols"/>
              <a:buChar char="●"/>
            </a:pPr>
            <a:r>
              <a:rPr lang="en-US" dirty="0"/>
              <a:t>Prettify </a:t>
            </a:r>
            <a:r>
              <a:rPr lang="en-US" dirty="0" err="1"/>
              <a:t>Trackify</a:t>
            </a:r>
            <a:r>
              <a:rPr lang="en-US" dirty="0"/>
              <a:t> (</a:t>
            </a:r>
            <a:r>
              <a:rPr lang="en-US" sz="2400" b="0" i="0" u="none" strike="noStrike" cap="none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UI/UX)</a:t>
            </a:r>
          </a:p>
          <a:p>
            <a:pPr lvl="0" rtl="0">
              <a:lnSpc>
                <a:spcPct val="90000"/>
              </a:lnSpc>
              <a:spcBef>
                <a:spcPts val="0"/>
              </a:spcBef>
              <a:buClr>
                <a:srgbClr val="6DB7D7"/>
              </a:buClr>
              <a:buSzPct val="110000"/>
              <a:buFont typeface="Noto Sans Symbols"/>
              <a:buChar char="●"/>
            </a:pPr>
            <a:r>
              <a:rPr lang="en-US" dirty="0"/>
              <a:t>Scheduler functionality</a:t>
            </a:r>
          </a:p>
          <a:p>
            <a:pPr marL="349250" marR="0" lvl="0" indent="-34925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6DB7D7"/>
              </a:buClr>
              <a:buSzPct val="110000"/>
              <a:buFont typeface="Noto Sans Symbols"/>
              <a:buChar char="●"/>
            </a:pPr>
            <a:r>
              <a:rPr lang="en-US" sz="2400" b="0" i="0" u="none" strike="noStrike" cap="none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Employee alerts</a:t>
            </a:r>
          </a:p>
          <a:p>
            <a:pPr marL="685800" marR="0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05C77"/>
              </a:buClr>
              <a:buSzPct val="110000"/>
              <a:buFont typeface="Noto Sans Symbols"/>
              <a:buChar char="●"/>
            </a:pPr>
            <a:r>
              <a:rPr lang="en-US" sz="2200" b="0" i="0" u="none" strike="noStrike" cap="none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Notify employee of </a:t>
            </a:r>
            <a:r>
              <a:rPr lang="en-US" dirty="0"/>
              <a:t>upcoming</a:t>
            </a:r>
            <a:r>
              <a:rPr lang="en-US" sz="2200" b="0" i="0" u="none" strike="noStrike" cap="none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job start time</a:t>
            </a:r>
          </a:p>
          <a:p>
            <a:pPr marL="685800" marR="0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05C77"/>
              </a:buClr>
              <a:buSzPct val="110000"/>
              <a:buFont typeface="Noto Sans Symbols"/>
              <a:buChar char="●"/>
            </a:pPr>
            <a:r>
              <a:rPr lang="en-US" sz="2200" b="0" i="0" u="none" strike="noStrike" cap="none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Notify employee of </a:t>
            </a:r>
            <a:r>
              <a:rPr lang="en-US" dirty="0"/>
              <a:t>upcoming</a:t>
            </a:r>
            <a:r>
              <a:rPr lang="en-US" sz="2200" b="0" i="0" u="none" strike="noStrike" cap="none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job end time</a:t>
            </a:r>
          </a:p>
          <a:p>
            <a:pPr marL="685800" marR="0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05C77"/>
              </a:buClr>
              <a:buSzPct val="110000"/>
              <a:buFont typeface="Noto Sans Symbols"/>
              <a:buChar char="●"/>
            </a:pPr>
            <a:r>
              <a:rPr lang="en-US" sz="2200" b="0" i="0" u="none" strike="noStrike" cap="none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Notify employee of not being at correct job site upon check-in</a:t>
            </a:r>
          </a:p>
          <a:p>
            <a:pPr marL="685800" marR="0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05C77"/>
              </a:buClr>
              <a:buSzPct val="110000"/>
              <a:buFont typeface="Noto Sans Symbols"/>
              <a:buChar char="●"/>
            </a:pPr>
            <a:r>
              <a:rPr lang="en-US" sz="2200" b="0" i="0" u="none" strike="noStrike" cap="none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Notify employee of leaving job site before time is up</a:t>
            </a:r>
          </a:p>
          <a:p>
            <a:pPr marL="349250" marR="0" lvl="0" indent="-34925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6DB7D7"/>
              </a:buClr>
              <a:buSzPct val="110000"/>
              <a:buFont typeface="Noto Sans Symbols"/>
              <a:buNone/>
            </a:pPr>
            <a:endParaRPr sz="2400" b="0" i="0" u="none" strike="noStrike" cap="none" dirty="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49250" marR="0" lvl="0" indent="-349250" algn="l" rtl="0">
              <a:lnSpc>
                <a:spcPct val="90000"/>
              </a:lnSpc>
              <a:spcBef>
                <a:spcPts val="2000"/>
              </a:spcBef>
              <a:buClr>
                <a:srgbClr val="6DB7D7"/>
              </a:buClr>
              <a:buSzPct val="110000"/>
              <a:buFont typeface="Noto Sans Symbols"/>
              <a:buNone/>
            </a:pPr>
            <a:endParaRPr sz="2400" b="0" i="0" u="none" strike="noStrike" cap="none" dirty="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1"/>
              </a:buClr>
              <a:buSzPct val="25000"/>
              <a:buFont typeface="Source Sans Pro"/>
              <a:buNone/>
            </a:pPr>
            <a:r>
              <a:rPr lang="en-US" sz="414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Future Enhancement – Phase II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Hardcover.thmx</Template>
  <TotalTime>58</TotalTime>
  <Words>531</Words>
  <Application>Microsoft Macintosh PowerPoint</Application>
  <PresentationFormat>On-screen Show (4:3)</PresentationFormat>
  <Paragraphs>89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Hardcover</vt:lpstr>
      <vt:lpstr>TimeTrax </vt:lpstr>
      <vt:lpstr>Agenda</vt:lpstr>
      <vt:lpstr>Concept</vt:lpstr>
      <vt:lpstr>Motivation</vt:lpstr>
      <vt:lpstr>Design</vt:lpstr>
      <vt:lpstr>Technologies</vt:lpstr>
      <vt:lpstr>Demo</vt:lpstr>
      <vt:lpstr>Phase I</vt:lpstr>
      <vt:lpstr>Future Enhancement – Phase II</vt:lpstr>
      <vt:lpstr>Future Enhancement – Phase III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Little Brother ”Like Big Brother, but not as much”</dc:title>
  <cp:lastModifiedBy>Graciela Diaz</cp:lastModifiedBy>
  <cp:revision>9</cp:revision>
  <dcterms:modified xsi:type="dcterms:W3CDTF">2016-12-26T17:02:24Z</dcterms:modified>
</cp:coreProperties>
</file>