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B863BD-0EA3-42C1-9CF4-4A84EDA3474C}" type="datetimeFigureOut">
              <a:rPr lang="en-US" smtClean="0"/>
              <a:t>4/5/2024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CBC61A6-CF27-436B-98FE-5146A425F385}"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B863BD-0EA3-42C1-9CF4-4A84EDA3474C}"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C61A6-CF27-436B-98FE-5146A425F3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B863BD-0EA3-42C1-9CF4-4A84EDA3474C}"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C61A6-CF27-436B-98FE-5146A425F3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2B863BD-0EA3-42C1-9CF4-4A84EDA3474C}"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C61A6-CF27-436B-98FE-5146A425F385}"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B863BD-0EA3-42C1-9CF4-4A84EDA3474C}" type="datetimeFigureOut">
              <a:rPr lang="en-US" smtClean="0"/>
              <a:t>4/5/2024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CBC61A6-CF27-436B-98FE-5146A425F38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B863BD-0EA3-42C1-9CF4-4A84EDA3474C}"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C61A6-CF27-436B-98FE-5146A425F385}"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2B863BD-0EA3-42C1-9CF4-4A84EDA3474C}"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BC61A6-CF27-436B-98FE-5146A425F385}"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B863BD-0EA3-42C1-9CF4-4A84EDA3474C}"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BC61A6-CF27-436B-98FE-5146A425F3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863BD-0EA3-42C1-9CF4-4A84EDA3474C}"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BC61A6-CF27-436B-98FE-5146A425F3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B863BD-0EA3-42C1-9CF4-4A84EDA3474C}"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C61A6-CF27-436B-98FE-5146A425F385}"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B863BD-0EA3-42C1-9CF4-4A84EDA3474C}" type="datetimeFigureOut">
              <a:rPr lang="en-US" smtClean="0"/>
              <a:t>4/5/2024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CBC61A6-CF27-436B-98FE-5146A425F385}"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B863BD-0EA3-42C1-9CF4-4A84EDA3474C}" type="datetimeFigureOut">
              <a:rPr lang="en-US" smtClean="0"/>
              <a:t>4/5/2024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CBC61A6-CF27-436B-98FE-5146A425F38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lstStyle/>
          <a:p>
            <a:r>
              <a:rPr lang="en-US" sz="2800" dirty="0" smtClean="0">
                <a:solidFill>
                  <a:schemeClr val="tx1"/>
                </a:solidFill>
              </a:rPr>
              <a:t>Presented by </a:t>
            </a:r>
          </a:p>
          <a:p>
            <a:r>
              <a:rPr lang="en-US" sz="2800" dirty="0" err="1" smtClean="0">
                <a:solidFill>
                  <a:schemeClr val="tx1"/>
                </a:solidFill>
              </a:rPr>
              <a:t>T.Senthil</a:t>
            </a:r>
            <a:r>
              <a:rPr lang="en-US" sz="2800" dirty="0" smtClean="0">
                <a:solidFill>
                  <a:schemeClr val="tx1"/>
                </a:solidFill>
              </a:rPr>
              <a:t> </a:t>
            </a:r>
            <a:r>
              <a:rPr lang="en-US" sz="2800" dirty="0" err="1" smtClean="0">
                <a:solidFill>
                  <a:schemeClr val="tx1"/>
                </a:solidFill>
              </a:rPr>
              <a:t>selvan</a:t>
            </a:r>
            <a:endParaRPr lang="en-US" sz="2800" dirty="0" smtClean="0">
              <a:solidFill>
                <a:schemeClr val="tx1"/>
              </a:solidFill>
            </a:endParaRPr>
          </a:p>
          <a:p>
            <a:r>
              <a:rPr lang="en-US" sz="2800" dirty="0" smtClean="0">
                <a:solidFill>
                  <a:schemeClr val="tx1"/>
                </a:solidFill>
              </a:rPr>
              <a:t>Dr </a:t>
            </a:r>
            <a:r>
              <a:rPr lang="en-US" sz="2800" dirty="0" err="1" smtClean="0">
                <a:solidFill>
                  <a:schemeClr val="tx1"/>
                </a:solidFill>
              </a:rPr>
              <a:t>sivanthi</a:t>
            </a:r>
            <a:r>
              <a:rPr lang="en-US" sz="2800" dirty="0" smtClean="0">
                <a:solidFill>
                  <a:schemeClr val="tx1"/>
                </a:solidFill>
              </a:rPr>
              <a:t> </a:t>
            </a:r>
            <a:r>
              <a:rPr lang="en-US" sz="2800" dirty="0" err="1" smtClean="0">
                <a:solidFill>
                  <a:schemeClr val="tx1"/>
                </a:solidFill>
              </a:rPr>
              <a:t>adithanar</a:t>
            </a:r>
            <a:r>
              <a:rPr lang="en-US" sz="2800" dirty="0" smtClean="0">
                <a:solidFill>
                  <a:schemeClr val="tx1"/>
                </a:solidFill>
              </a:rPr>
              <a:t> college of engineering</a:t>
            </a:r>
          </a:p>
          <a:p>
            <a:r>
              <a:rPr lang="en-US" sz="2800" dirty="0" smtClean="0">
                <a:solidFill>
                  <a:schemeClr val="tx1"/>
                </a:solidFill>
              </a:rPr>
              <a:t>BE CSE</a:t>
            </a:r>
          </a:p>
          <a:p>
            <a:endParaRPr lang="en-US" dirty="0"/>
          </a:p>
        </p:txBody>
      </p:sp>
      <p:sp>
        <p:nvSpPr>
          <p:cNvPr id="2" name="Title 1"/>
          <p:cNvSpPr>
            <a:spLocks noGrp="1"/>
          </p:cNvSpPr>
          <p:nvPr>
            <p:ph type="ctrTitle"/>
          </p:nvPr>
        </p:nvSpPr>
        <p:spPr/>
        <p:txBody>
          <a:bodyPr>
            <a:normAutofit/>
          </a:bodyPr>
          <a:lstStyle/>
          <a:p>
            <a:r>
              <a:rPr b="1" smtClean="0">
                <a:solidFill>
                  <a:schemeClr val="bg1"/>
                </a:solidFill>
                <a:latin typeface="Arial" panose="020B0604020202020204" pitchFamily="34" charset="0"/>
                <a:cs typeface="Arial" panose="020B0604020202020204" pitchFamily="34" charset="0"/>
              </a:rPr>
              <a:t>KEYLOGGER</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References</a:t>
            </a:r>
            <a:endParaRPr lang="en-US" dirty="0"/>
          </a:p>
        </p:txBody>
      </p:sp>
      <p:sp>
        <p:nvSpPr>
          <p:cNvPr id="3" name="Text Placeholder 2"/>
          <p:cNvSpPr>
            <a:spLocks noGrp="1"/>
          </p:cNvSpPr>
          <p:nvPr>
            <p:ph type="body" idx="1"/>
          </p:nvPr>
        </p:nvSpPr>
        <p:spPr>
          <a:xfrm>
            <a:off x="722313" y="2547938"/>
            <a:ext cx="7772400" cy="3395662"/>
          </a:xfrm>
        </p:spPr>
        <p:txBody>
          <a:bodyPr>
            <a:normAutofit/>
          </a:bodyPr>
          <a:lstStyle/>
          <a:p>
            <a:pPr marL="305435" indent="-305435"/>
            <a:r>
              <a:rPr lang="en-IN" dirty="0" smtClean="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solidFill>
                  <a:srgbClr val="0F0F0F"/>
                </a:solidFill>
                <a:ea typeface="+mn-lt"/>
                <a:cs typeface="+mn-lt"/>
              </a:rPr>
              <a:t>preprocessing</a:t>
            </a:r>
            <a:r>
              <a:rPr lang="en-IN" dirty="0" smtClean="0">
                <a:solidFill>
                  <a:srgbClr val="0F0F0F"/>
                </a:solidFill>
                <a:ea typeface="+mn-lt"/>
                <a:cs typeface="+mn-lt"/>
              </a:rPr>
              <a:t> and model evaluation.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200400"/>
            <a:ext cx="6400800" cy="3657600"/>
          </a:xfrm>
        </p:spPr>
        <p:txBody>
          <a:bodyPr>
            <a:normAutofit fontScale="32500" lnSpcReduction="20000"/>
          </a:bodyPr>
          <a:lstStyle/>
          <a:p>
            <a:pPr marL="305435" indent="-305435"/>
            <a:r>
              <a:rPr lang="en-US" sz="6200" b="1" dirty="0" smtClean="0">
                <a:latin typeface="Arial"/>
                <a:ea typeface="+mn-lt"/>
                <a:cs typeface="Arial"/>
              </a:rPr>
              <a:t>*Problem </a:t>
            </a:r>
            <a:r>
              <a:rPr lang="en-US" sz="6200" b="1" dirty="0" smtClean="0">
                <a:latin typeface="Arial"/>
                <a:ea typeface="+mn-lt"/>
                <a:cs typeface="Arial"/>
              </a:rPr>
              <a:t>Statement </a:t>
            </a:r>
            <a:r>
              <a:rPr lang="en-US" sz="6200" dirty="0" smtClean="0">
                <a:latin typeface="Arial"/>
                <a:ea typeface="+mn-lt"/>
                <a:cs typeface="Arial"/>
              </a:rPr>
              <a:t>(Should not include solution)</a:t>
            </a:r>
            <a:endParaRPr lang="en-US" sz="6200" dirty="0" smtClean="0">
              <a:latin typeface="Arial"/>
              <a:cs typeface="Arial"/>
            </a:endParaRPr>
          </a:p>
          <a:p>
            <a:pPr marL="305435" indent="-305435"/>
            <a:r>
              <a:rPr lang="en-US" sz="6200" b="1" dirty="0" smtClean="0">
                <a:latin typeface="Arial"/>
                <a:ea typeface="+mn-lt"/>
                <a:cs typeface="Arial"/>
              </a:rPr>
              <a:t>*Proposed </a:t>
            </a:r>
            <a:r>
              <a:rPr lang="en-US" sz="6200" b="1" dirty="0" smtClean="0">
                <a:latin typeface="Arial"/>
                <a:ea typeface="+mn-lt"/>
                <a:cs typeface="Arial"/>
              </a:rPr>
              <a:t>System/Solution</a:t>
            </a:r>
            <a:endParaRPr lang="en-US" sz="6200" dirty="0" smtClean="0">
              <a:latin typeface="Arial"/>
              <a:cs typeface="Arial"/>
            </a:endParaRPr>
          </a:p>
          <a:p>
            <a:pPr marL="305435" indent="-305435"/>
            <a:r>
              <a:rPr lang="en-US" sz="6200" b="1" dirty="0" smtClean="0">
                <a:latin typeface="Arial"/>
                <a:ea typeface="+mn-lt"/>
                <a:cs typeface="Calibri"/>
              </a:rPr>
              <a:t>*System </a:t>
            </a:r>
            <a:r>
              <a:rPr lang="en-US" sz="6200" b="1" dirty="0" smtClean="0">
                <a:latin typeface="Arial"/>
                <a:ea typeface="+mn-lt"/>
                <a:cs typeface="+mn-lt"/>
              </a:rPr>
              <a:t>Development Approach </a:t>
            </a:r>
            <a:r>
              <a:rPr lang="en-US" sz="6200" dirty="0" smtClean="0">
                <a:latin typeface="Arial"/>
                <a:ea typeface="+mn-lt"/>
                <a:cs typeface="+mn-lt"/>
              </a:rPr>
              <a:t>(Technology Used) </a:t>
            </a:r>
          </a:p>
          <a:p>
            <a:pPr marL="305435" indent="-305435"/>
            <a:r>
              <a:rPr lang="en-US" sz="6200" b="1" dirty="0" smtClean="0">
                <a:latin typeface="Arial"/>
                <a:ea typeface="+mn-lt"/>
                <a:cs typeface="+mn-lt"/>
              </a:rPr>
              <a:t>*Algorithm </a:t>
            </a:r>
            <a:r>
              <a:rPr lang="en-US" sz="6200" b="1" dirty="0" smtClean="0">
                <a:latin typeface="Arial"/>
                <a:ea typeface="+mn-lt"/>
                <a:cs typeface="+mn-lt"/>
              </a:rPr>
              <a:t>&amp; Deployment  </a:t>
            </a:r>
            <a:endParaRPr lang="en-US" sz="6200" dirty="0" smtClean="0">
              <a:latin typeface="Arial"/>
              <a:cs typeface="Calibri"/>
            </a:endParaRPr>
          </a:p>
          <a:p>
            <a:pPr marL="305435" indent="-305435"/>
            <a:r>
              <a:rPr lang="en-US" sz="6200" b="1" dirty="0" smtClean="0">
                <a:latin typeface="Arial"/>
                <a:ea typeface="+mn-lt"/>
                <a:cs typeface="Arial"/>
              </a:rPr>
              <a:t>*Result </a:t>
            </a:r>
            <a:r>
              <a:rPr lang="en-US" sz="6200" b="1" dirty="0" smtClean="0">
                <a:latin typeface="Arial"/>
                <a:ea typeface="+mn-lt"/>
                <a:cs typeface="Arial"/>
              </a:rPr>
              <a:t>(Output Image)</a:t>
            </a:r>
          </a:p>
          <a:p>
            <a:pPr marL="305435" indent="-305435"/>
            <a:r>
              <a:rPr lang="en-US" sz="6200" b="1" dirty="0" smtClean="0">
                <a:latin typeface="Arial"/>
                <a:ea typeface="+mn-lt"/>
                <a:cs typeface="Arial"/>
              </a:rPr>
              <a:t>*Conclusion</a:t>
            </a:r>
            <a:endParaRPr lang="en-US" sz="6200" dirty="0" smtClean="0">
              <a:latin typeface="Arial"/>
              <a:cs typeface="Arial"/>
            </a:endParaRPr>
          </a:p>
          <a:p>
            <a:pPr marL="305435" indent="-305435"/>
            <a:r>
              <a:rPr lang="en-US" sz="6200" b="1" dirty="0" smtClean="0">
                <a:latin typeface="Arial"/>
                <a:ea typeface="+mn-lt"/>
                <a:cs typeface="Arial"/>
              </a:rPr>
              <a:t>*Future </a:t>
            </a:r>
            <a:r>
              <a:rPr lang="en-US" sz="6200" b="1" dirty="0" smtClean="0">
                <a:latin typeface="Arial"/>
                <a:ea typeface="+mn-lt"/>
                <a:cs typeface="Arial"/>
              </a:rPr>
              <a:t>Scope</a:t>
            </a:r>
          </a:p>
          <a:p>
            <a:pPr marL="305435" indent="-305435"/>
            <a:r>
              <a:rPr lang="en-US" sz="6200" b="1" dirty="0" smtClean="0">
                <a:latin typeface="Arial"/>
                <a:ea typeface="+mn-lt"/>
                <a:cs typeface="Arial"/>
              </a:rPr>
              <a:t>*References</a:t>
            </a:r>
            <a:endParaRPr lang="en-US" sz="6200" dirty="0" smtClean="0">
              <a:latin typeface="Arial"/>
              <a:cs typeface="Arial"/>
            </a:endParaRPr>
          </a:p>
          <a:p>
            <a:pPr marL="305435" indent="-305435"/>
            <a:endParaRPr lang="en-US" dirty="0" smtClean="0">
              <a:latin typeface="Arial"/>
              <a:cs typeface="Arial"/>
            </a:endParaRPr>
          </a:p>
          <a:p>
            <a:endParaRPr lang="en-US" dirty="0"/>
          </a:p>
        </p:txBody>
      </p:sp>
      <p:sp>
        <p:nvSpPr>
          <p:cNvPr id="3" name="Title 2"/>
          <p:cNvSpPr>
            <a:spLocks noGrp="1"/>
          </p:cNvSpPr>
          <p:nvPr>
            <p:ph type="ctrTitle"/>
          </p:nvPr>
        </p:nvSpPr>
        <p:spPr>
          <a:xfrm>
            <a:off x="381000" y="1676400"/>
            <a:ext cx="8229600" cy="1008670"/>
          </a:xfrm>
        </p:spPr>
        <p:txBody>
          <a:bodyPr/>
          <a:lstStyle/>
          <a:p>
            <a:r>
              <a:rPr b="1" smtClean="0">
                <a:solidFill>
                  <a:schemeClr val="bg1"/>
                </a:solidFill>
                <a:latin typeface="Arial" panose="020B0604020202020204" pitchFamily="34" charset="0"/>
                <a:cs typeface="Arial" panose="020B0604020202020204" pitchFamily="34" charset="0"/>
              </a:rPr>
              <a:t>OUTLINE</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400800" cy="3657600"/>
          </a:xfrm>
        </p:spPr>
        <p:txBody>
          <a:bodyPr>
            <a:normAutofit fontScale="47500" lnSpcReduction="20000"/>
          </a:bodyPr>
          <a:lstStyle/>
          <a:p>
            <a:r>
              <a:rPr lang="en-US" sz="5100" dirty="0" smtClean="0">
                <a:solidFill>
                  <a:srgbClr val="0F0F0F"/>
                </a:solidFill>
                <a:ea typeface="+mn-lt"/>
                <a:cs typeface="+mn-lt"/>
              </a:rPr>
              <a:t> In today's digital age, where </a:t>
            </a:r>
            <a:r>
              <a:rPr lang="en-US" sz="5100" dirty="0" err="1" smtClean="0">
                <a:solidFill>
                  <a:srgbClr val="0F0F0F"/>
                </a:solidFill>
                <a:ea typeface="+mn-lt"/>
                <a:cs typeface="+mn-lt"/>
              </a:rPr>
              <a:t>cybersecurity</a:t>
            </a:r>
            <a:r>
              <a:rPr lang="en-US" sz="5100" dirty="0" smtClean="0">
                <a:solidFill>
                  <a:srgbClr val="0F0F0F"/>
                </a:solidFill>
                <a:ea typeface="+mn-lt"/>
                <a:cs typeface="+mn-lt"/>
              </a:rPr>
              <a:t> threats loom large, one of the significant concerns is the proliferation of </a:t>
            </a:r>
            <a:r>
              <a:rPr lang="en-US" sz="5100" dirty="0" err="1" smtClean="0">
                <a:solidFill>
                  <a:srgbClr val="0F0F0F"/>
                </a:solidFill>
                <a:ea typeface="+mn-lt"/>
                <a:cs typeface="+mn-lt"/>
              </a:rPr>
              <a:t>keyloggers</a:t>
            </a:r>
            <a:r>
              <a:rPr lang="en-US" sz="5100" dirty="0" smtClean="0">
                <a:solidFill>
                  <a:srgbClr val="0F0F0F"/>
                </a:solidFill>
                <a:ea typeface="+mn-lt"/>
                <a:cs typeface="+mn-lt"/>
              </a:rPr>
              <a:t>, stealthy software tools designed to monitor and record keystrokes on a user's computer without their knowledge. </a:t>
            </a:r>
            <a:r>
              <a:rPr lang="en-US" sz="5100" dirty="0" err="1" smtClean="0">
                <a:solidFill>
                  <a:srgbClr val="0F0F0F"/>
                </a:solidFill>
                <a:ea typeface="+mn-lt"/>
                <a:cs typeface="+mn-lt"/>
              </a:rPr>
              <a:t>Keyloggers</a:t>
            </a:r>
            <a:r>
              <a:rPr lang="en-US" sz="51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5100" dirty="0" err="1" smtClean="0">
                <a:solidFill>
                  <a:srgbClr val="0F0F0F"/>
                </a:solidFill>
                <a:ea typeface="+mn-lt"/>
                <a:cs typeface="+mn-lt"/>
              </a:rPr>
              <a:t>breaches.project</a:t>
            </a:r>
            <a:r>
              <a:rPr lang="en-US" sz="5100" dirty="0" smtClean="0">
                <a:solidFill>
                  <a:srgbClr val="0F0F0F"/>
                </a:solidFill>
                <a:ea typeface="+mn-lt"/>
                <a:cs typeface="+mn-lt"/>
              </a:rPr>
              <a:t> problem statement for </a:t>
            </a:r>
            <a:r>
              <a:rPr lang="en-US" sz="5100" dirty="0" err="1" smtClean="0">
                <a:solidFill>
                  <a:srgbClr val="0F0F0F"/>
                </a:solidFill>
                <a:ea typeface="+mn-lt"/>
                <a:cs typeface="+mn-lt"/>
              </a:rPr>
              <a:t>keylogger</a:t>
            </a:r>
            <a:endParaRPr lang="en-IN" sz="5100" dirty="0" smtClean="0"/>
          </a:p>
          <a:p>
            <a:endParaRPr lang="en-US" dirty="0"/>
          </a:p>
        </p:txBody>
      </p:sp>
      <p:sp>
        <p:nvSpPr>
          <p:cNvPr id="3" name="Title 2"/>
          <p:cNvSpPr>
            <a:spLocks noGrp="1"/>
          </p:cNvSpPr>
          <p:nvPr>
            <p:ph type="ctrTitle"/>
          </p:nvPr>
        </p:nvSpPr>
        <p:spPr/>
        <p:txBody>
          <a:bodyPr/>
          <a:lstStyle/>
          <a:p>
            <a:r>
              <a:rPr b="1" smtClean="0">
                <a:solidFill>
                  <a:schemeClr val="bg1"/>
                </a:solidFill>
                <a:latin typeface="Arial" panose="020B0604020202020204" pitchFamily="34" charset="0"/>
                <a:cs typeface="Arial" panose="020B0604020202020204" pitchFamily="34" charset="0"/>
              </a:rPr>
              <a:t>Problem</a:t>
            </a:r>
            <a:r>
              <a:rPr b="1" smtClean="0">
                <a:solidFill>
                  <a:schemeClr val="accent1"/>
                </a:solidFill>
                <a:latin typeface="Arial" panose="020B0604020202020204" pitchFamily="34" charset="0"/>
                <a:cs typeface="Arial" panose="020B0604020202020204" pitchFamily="34" charset="0"/>
              </a:rPr>
              <a:t> </a:t>
            </a:r>
            <a:r>
              <a:rPr b="1" smtClean="0">
                <a:solidFill>
                  <a:schemeClr val="bg1"/>
                </a:solidFill>
                <a:latin typeface="Arial" panose="020B0604020202020204" pitchFamily="34" charset="0"/>
                <a:cs typeface="Arial" panose="020B0604020202020204" pitchFamily="34" charset="0"/>
              </a:rPr>
              <a:t>Statement</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400800" cy="3657600"/>
          </a:xfrm>
        </p:spPr>
        <p:txBody>
          <a:bodyPr>
            <a:normAutofit fontScale="47500" lnSpcReduction="20000"/>
          </a:bodyPr>
          <a:lstStyle/>
          <a:p>
            <a:pPr marL="305435" indent="-305435"/>
            <a:r>
              <a:rPr lang="en-IN" sz="28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800" b="1" dirty="0" smtClean="0">
              <a:latin typeface="Calibri"/>
              <a:cs typeface="Calibri"/>
            </a:endParaRPr>
          </a:p>
          <a:p>
            <a:pPr marL="305435" indent="-305435"/>
            <a:r>
              <a:rPr lang="en-IN" sz="2800" b="1" dirty="0" smtClean="0">
                <a:latin typeface="Calibri"/>
                <a:ea typeface="+mn-lt"/>
                <a:cs typeface="+mn-lt"/>
              </a:rPr>
              <a:t>Data Collection:</a:t>
            </a:r>
            <a:endParaRPr lang="en-IN" sz="2800" b="1" dirty="0" smtClean="0">
              <a:latin typeface="Calibri"/>
              <a:cs typeface="Calibri"/>
            </a:endParaRPr>
          </a:p>
          <a:p>
            <a:pPr marL="629920" lvl="1" indent="-305435"/>
            <a:r>
              <a:rPr lang="en-IN" sz="2800" b="1" dirty="0" smtClean="0">
                <a:latin typeface="Calibri"/>
                <a:ea typeface="+mn-lt"/>
                <a:cs typeface="+mn-lt"/>
              </a:rPr>
              <a:t>Gather historical data on bike rentals, including time, date, location, and other relevant factors.</a:t>
            </a:r>
            <a:endParaRPr lang="en-IN" sz="2800" b="1" dirty="0" smtClean="0">
              <a:latin typeface="Calibri"/>
              <a:cs typeface="Calibri"/>
            </a:endParaRPr>
          </a:p>
          <a:p>
            <a:pPr marL="629920" lvl="1" indent="-305435"/>
            <a:r>
              <a:rPr lang="en-IN" sz="2800" b="1" dirty="0" smtClean="0">
                <a:latin typeface="Calibri"/>
                <a:ea typeface="+mn-lt"/>
                <a:cs typeface="+mn-lt"/>
              </a:rPr>
              <a:t>Utilize real-time data sources, such as weather conditions, events, and holidays, to enhance prediction accuracy.</a:t>
            </a:r>
            <a:endParaRPr lang="en-IN" sz="2800" b="1" dirty="0" smtClean="0">
              <a:latin typeface="Calibri"/>
              <a:cs typeface="Calibri"/>
            </a:endParaRPr>
          </a:p>
          <a:p>
            <a:pPr marL="305435" indent="-305435"/>
            <a:r>
              <a:rPr lang="en-IN" sz="2800" b="1" dirty="0" smtClean="0">
                <a:latin typeface="Calibri"/>
                <a:ea typeface="+mn-lt"/>
                <a:cs typeface="+mn-lt"/>
              </a:rPr>
              <a:t>Data </a:t>
            </a:r>
            <a:r>
              <a:rPr lang="en-IN" sz="2800" b="1" dirty="0" err="1" smtClean="0">
                <a:latin typeface="Calibri"/>
                <a:ea typeface="+mn-lt"/>
                <a:cs typeface="+mn-lt"/>
              </a:rPr>
              <a:t>Preprocessing</a:t>
            </a:r>
            <a:r>
              <a:rPr lang="en-IN" sz="2800" b="1" dirty="0" smtClean="0">
                <a:latin typeface="Calibri"/>
                <a:ea typeface="+mn-lt"/>
                <a:cs typeface="+mn-lt"/>
              </a:rPr>
              <a:t>:</a:t>
            </a:r>
            <a:endParaRPr lang="en-IN" sz="2800" b="1" dirty="0" smtClean="0">
              <a:latin typeface="Calibri"/>
              <a:cs typeface="Calibri"/>
            </a:endParaRPr>
          </a:p>
          <a:p>
            <a:pPr marL="629920" lvl="1" indent="-305435"/>
            <a:r>
              <a:rPr lang="en-IN" sz="2800" b="1" dirty="0" smtClean="0">
                <a:latin typeface="Calibri"/>
                <a:ea typeface="+mn-lt"/>
                <a:cs typeface="+mn-lt"/>
              </a:rPr>
              <a:t>Clean and </a:t>
            </a:r>
            <a:r>
              <a:rPr lang="en-IN" sz="2800" b="1" dirty="0" err="1" smtClean="0">
                <a:latin typeface="Calibri"/>
                <a:ea typeface="+mn-lt"/>
                <a:cs typeface="+mn-lt"/>
              </a:rPr>
              <a:t>preprocess</a:t>
            </a:r>
            <a:r>
              <a:rPr lang="en-IN" sz="2800" b="1" dirty="0" smtClean="0">
                <a:latin typeface="Calibri"/>
                <a:ea typeface="+mn-lt"/>
                <a:cs typeface="+mn-lt"/>
              </a:rPr>
              <a:t> the collected data to handle missing values, outliers, and inconsistencies.</a:t>
            </a:r>
            <a:endParaRPr lang="en-IN" sz="2800" b="1" dirty="0" smtClean="0">
              <a:latin typeface="Calibri"/>
              <a:cs typeface="Calibri"/>
            </a:endParaRPr>
          </a:p>
          <a:p>
            <a:pPr marL="629920" lvl="1" indent="-305435"/>
            <a:r>
              <a:rPr lang="en-IN" sz="2800" b="1" dirty="0" smtClean="0">
                <a:latin typeface="Calibri"/>
                <a:ea typeface="+mn-lt"/>
                <a:cs typeface="+mn-lt"/>
              </a:rPr>
              <a:t>Feature engineering to extract relevant features from the data that might impact bike demand.</a:t>
            </a:r>
            <a:endParaRPr lang="en-IN" sz="2800" b="1" dirty="0" smtClean="0">
              <a:latin typeface="Calibri"/>
              <a:cs typeface="Calibri"/>
            </a:endParaRPr>
          </a:p>
          <a:p>
            <a:pPr marL="305435" indent="-305435"/>
            <a:r>
              <a:rPr lang="en-IN" sz="2800" b="1" dirty="0" smtClean="0">
                <a:latin typeface="Calibri"/>
                <a:ea typeface="+mn-lt"/>
                <a:cs typeface="+mn-lt"/>
              </a:rPr>
              <a:t>Machine Learning Algorithm:</a:t>
            </a:r>
            <a:endParaRPr lang="en-IN" sz="2800" b="1" dirty="0" smtClean="0">
              <a:latin typeface="Calibri"/>
              <a:cs typeface="Calibri"/>
            </a:endParaRPr>
          </a:p>
          <a:p>
            <a:pPr marL="629920" lvl="1" indent="-305435"/>
            <a:r>
              <a:rPr lang="en-IN" sz="2800" b="1" dirty="0" smtClean="0">
                <a:latin typeface="Calibri"/>
                <a:ea typeface="+mn-lt"/>
                <a:cs typeface="+mn-lt"/>
              </a:rPr>
              <a:t>Implement a machine learning algorithm, such as a time-series forecasting model (e.g., ARIMA, SARIMA, or LSTM), to predict bike counts based on historical patterns.</a:t>
            </a:r>
            <a:endParaRPr lang="en-IN" sz="2800" b="1" dirty="0" smtClean="0">
              <a:latin typeface="Calibri"/>
              <a:cs typeface="Calibri"/>
            </a:endParaRPr>
          </a:p>
          <a:p>
            <a:pPr marL="629920" lvl="1" indent="-305435"/>
            <a:endParaRPr lang="en-IN" sz="1200" b="1" dirty="0" smtClean="0">
              <a:latin typeface="Calibri"/>
              <a:cs typeface="Calibri"/>
            </a:endParaRPr>
          </a:p>
          <a:p>
            <a:endParaRPr lang="en-US" dirty="0"/>
          </a:p>
        </p:txBody>
      </p:sp>
      <p:sp>
        <p:nvSpPr>
          <p:cNvPr id="3" name="Title 2"/>
          <p:cNvSpPr>
            <a:spLocks noGrp="1"/>
          </p:cNvSpPr>
          <p:nvPr>
            <p:ph type="ctrTitle"/>
          </p:nvPr>
        </p:nvSpPr>
        <p:spPr>
          <a:xfrm>
            <a:off x="304800" y="1524000"/>
            <a:ext cx="8229600" cy="1470025"/>
          </a:xfrm>
        </p:spPr>
        <p:txBody>
          <a:bodyPr/>
          <a:lstStyle/>
          <a:p>
            <a:r>
              <a:rPr b="1" smtClean="0">
                <a:solidFill>
                  <a:schemeClr val="bg1"/>
                </a:solidFill>
                <a:latin typeface="Arial" panose="020B0604020202020204" pitchFamily="34" charset="0"/>
                <a:cs typeface="Arial" panose="020B0604020202020204" pitchFamily="34" charset="0"/>
              </a:rPr>
              <a:t>Proposed Solution</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400800" cy="3352800"/>
          </a:xfrm>
        </p:spPr>
        <p:txBody>
          <a:bodyPr>
            <a:normAutofit/>
          </a:bodyPr>
          <a:lstStyle/>
          <a:p>
            <a:r>
              <a:rPr lang="en-IN" sz="2800" b="1" dirty="0" smtClean="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sz="2800" b="1" dirty="0" smtClean="0">
                <a:solidFill>
                  <a:srgbClr val="0F0F0F"/>
                </a:solidFill>
              </a:rPr>
              <a:t>System requirements</a:t>
            </a:r>
          </a:p>
          <a:p>
            <a:pPr marL="305435" indent="-305435"/>
            <a:r>
              <a:rPr lang="en-IN" sz="2800" b="1" dirty="0" smtClean="0">
                <a:solidFill>
                  <a:srgbClr val="0F0F0F"/>
                </a:solidFill>
              </a:rPr>
              <a:t>Library required to build the model</a:t>
            </a:r>
          </a:p>
          <a:p>
            <a:endParaRPr lang="en-US" dirty="0"/>
          </a:p>
        </p:txBody>
      </p:sp>
      <p:sp>
        <p:nvSpPr>
          <p:cNvPr id="3" name="Title 2"/>
          <p:cNvSpPr>
            <a:spLocks noGrp="1"/>
          </p:cNvSpPr>
          <p:nvPr>
            <p:ph type="ctrTitle"/>
          </p:nvPr>
        </p:nvSpPr>
        <p:spPr/>
        <p:txBody>
          <a:bodyPr/>
          <a:lstStyle/>
          <a:p>
            <a:r>
              <a:rPr b="1" smtClean="0">
                <a:solidFill>
                  <a:schemeClr val="bg1"/>
                </a:solidFill>
                <a:latin typeface="Arial"/>
                <a:ea typeface="+mj-lt"/>
                <a:cs typeface="Arial"/>
              </a:rPr>
              <a:t>System  Approach</a:t>
            </a: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Algorithm &amp; Deployment</a:t>
            </a:r>
            <a:endParaRPr lang="en-US" dirty="0"/>
          </a:p>
        </p:txBody>
      </p:sp>
      <p:sp>
        <p:nvSpPr>
          <p:cNvPr id="3" name="Text Placeholder 2"/>
          <p:cNvSpPr>
            <a:spLocks noGrp="1"/>
          </p:cNvSpPr>
          <p:nvPr>
            <p:ph type="body" idx="1"/>
          </p:nvPr>
        </p:nvSpPr>
        <p:spPr>
          <a:xfrm>
            <a:off x="722313" y="2547938"/>
            <a:ext cx="7772400" cy="4157662"/>
          </a:xfrm>
        </p:spPr>
        <p:txBody>
          <a:bodyPr>
            <a:noAutofit/>
          </a:bodyPr>
          <a:lstStyle/>
          <a:p>
            <a:pPr marL="305435" indent="-305435"/>
            <a:r>
              <a:rPr lang="en-IN" dirty="0" smtClean="0">
                <a:solidFill>
                  <a:schemeClr val="tx1"/>
                </a:solidFill>
                <a:ea typeface="+mn-lt"/>
                <a:cs typeface="+mn-lt"/>
              </a:rPr>
              <a:t>In the Algorithm section, describe the machine learning algorithm chosen for predicting bike counts. Here's an example structure for this section:</a:t>
            </a:r>
            <a:endParaRPr lang="en-IN" dirty="0" smtClean="0">
              <a:solidFill>
                <a:schemeClr val="tx1"/>
              </a:solidFill>
            </a:endParaRPr>
          </a:p>
          <a:p>
            <a:pPr marL="305435" indent="-305435"/>
            <a:r>
              <a:rPr lang="en-IN" b="1" dirty="0" smtClean="0">
                <a:solidFill>
                  <a:schemeClr val="tx1"/>
                </a:solidFill>
                <a:ea typeface="+mn-lt"/>
                <a:cs typeface="+mn-lt"/>
              </a:rPr>
              <a:t>Algorithm Selection:</a:t>
            </a:r>
            <a:endParaRPr lang="en-IN" dirty="0" smtClean="0">
              <a:solidFill>
                <a:schemeClr val="tx1"/>
              </a:solidFill>
            </a:endParaRPr>
          </a:p>
          <a:p>
            <a:pPr marL="629920" lvl="1" indent="-305435"/>
            <a:r>
              <a:rPr lang="en-IN" sz="2400" dirty="0" smtClean="0">
                <a:solidFill>
                  <a:schemeClr val="tx1"/>
                </a:solidFill>
                <a:ea typeface="+mn-lt"/>
                <a:cs typeface="+mn-lt"/>
              </a:rPr>
              <a:t>Provide a brief overview of the chosen algorithm (e.g., time-series forecasting model, like ARIMA or LSTM) and justify its selection based on the problem statement and data characteristics.</a:t>
            </a:r>
            <a:endParaRPr lang="en-IN" sz="2400" dirty="0" smtClean="0">
              <a:solidFill>
                <a:schemeClr val="tx1"/>
              </a:solidFill>
            </a:endParaRPr>
          </a:p>
          <a:p>
            <a:pPr marL="305435" indent="-305435"/>
            <a:r>
              <a:rPr lang="en-IN" b="1" dirty="0" smtClean="0">
                <a:solidFill>
                  <a:schemeClr val="tx1"/>
                </a:solidFill>
                <a:ea typeface="+mn-lt"/>
                <a:cs typeface="+mn-lt"/>
              </a:rPr>
              <a:t>Data Input:</a:t>
            </a:r>
            <a:endParaRPr lang="en-IN" dirty="0" smtClean="0">
              <a:solidFill>
                <a:schemeClr val="tx1"/>
              </a:solidFill>
            </a:endParaRPr>
          </a:p>
          <a:p>
            <a:pPr marL="629920" lvl="1" indent="-305435"/>
            <a:r>
              <a:rPr lang="en-IN" sz="2400" dirty="0" smtClean="0">
                <a:solidFill>
                  <a:schemeClr val="tx1"/>
                </a:solidFill>
                <a:ea typeface="+mn-lt"/>
                <a:cs typeface="+mn-lt"/>
              </a:rPr>
              <a:t>Specify the input features used by the algorithm, such as historical </a:t>
            </a:r>
            <a:endParaRPr lang="en-IN" sz="2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Result</a:t>
            </a:r>
            <a:endParaRPr lang="en-US" dirty="0"/>
          </a:p>
        </p:txBody>
      </p:sp>
      <p:sp>
        <p:nvSpPr>
          <p:cNvPr id="3" name="Text Placeholder 2"/>
          <p:cNvSpPr>
            <a:spLocks noGrp="1"/>
          </p:cNvSpPr>
          <p:nvPr>
            <p:ph type="body" idx="1"/>
          </p:nvPr>
        </p:nvSpPr>
        <p:spPr>
          <a:xfrm>
            <a:off x="722313" y="2547938"/>
            <a:ext cx="7772400" cy="3090862"/>
          </a:xfrm>
        </p:spPr>
        <p:txBody>
          <a:bodyPr>
            <a:normAutofit/>
          </a:bodyPr>
          <a:lstStyle/>
          <a:p>
            <a:r>
              <a:rPr lang="en-IN" dirty="0" smtClean="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Conclusion</a:t>
            </a:r>
            <a:endParaRPr lang="en-US" dirty="0"/>
          </a:p>
        </p:txBody>
      </p:sp>
      <p:sp>
        <p:nvSpPr>
          <p:cNvPr id="3" name="Text Placeholder 2"/>
          <p:cNvSpPr>
            <a:spLocks noGrp="1"/>
          </p:cNvSpPr>
          <p:nvPr>
            <p:ph type="body" idx="1"/>
          </p:nvPr>
        </p:nvSpPr>
        <p:spPr>
          <a:xfrm>
            <a:off x="722313" y="2547938"/>
            <a:ext cx="7772400" cy="3471862"/>
          </a:xfrm>
        </p:spPr>
        <p:txBody>
          <a:bodyPr>
            <a:normAutofit/>
          </a:bodyPr>
          <a:lstStyle/>
          <a:p>
            <a:r>
              <a:rPr lang="en-IN" dirty="0" smtClean="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cs typeface="Arial"/>
              </a:rPr>
              <a:t>Future scope</a:t>
            </a:r>
            <a:br>
              <a:rPr lang="en-US" b="1" dirty="0" smtClean="0">
                <a:solidFill>
                  <a:schemeClr val="accent1"/>
                </a:solidFill>
                <a:latin typeface="Arial"/>
                <a:cs typeface="Arial"/>
              </a:rPr>
            </a:br>
            <a:endParaRPr lang="en-US" dirty="0"/>
          </a:p>
        </p:txBody>
      </p:sp>
      <p:sp>
        <p:nvSpPr>
          <p:cNvPr id="3" name="Text Placeholder 2"/>
          <p:cNvSpPr>
            <a:spLocks noGrp="1"/>
          </p:cNvSpPr>
          <p:nvPr>
            <p:ph type="body" idx="1"/>
          </p:nvPr>
        </p:nvSpPr>
        <p:spPr>
          <a:xfrm>
            <a:off x="722313" y="2547938"/>
            <a:ext cx="7772400" cy="3624262"/>
          </a:xfrm>
        </p:spPr>
        <p:txBody>
          <a:bodyPr>
            <a:normAutofit/>
          </a:bodyPr>
          <a:lstStyle/>
          <a:p>
            <a:endParaRPr lang="en-US" b="1" dirty="0" smtClean="0"/>
          </a:p>
          <a:p>
            <a:pPr marL="305435" indent="-305435"/>
            <a:r>
              <a:rPr lang="en-US" dirty="0" smtClean="0">
                <a:solidFill>
                  <a:schemeClr val="tx1"/>
                </a:solidFill>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solidFill>
                <a:schemeClr val="tx1"/>
              </a:solidFill>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TotalTime>
  <Words>577</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KEYLOGGER</vt:lpstr>
      <vt:lpstr>OUTLINE</vt:lpstr>
      <vt:lpstr>Problem Statement</vt:lpstr>
      <vt:lpstr>Proposed Solution</vt:lpstr>
      <vt:lpstr>System  Approach</vt:lpstr>
      <vt:lpstr>Algorithm &amp; Deployment</vt:lpstr>
      <vt:lpstr>Result</vt:lpstr>
      <vt:lpstr>Conclusion</vt:lpstr>
      <vt:lpstr>Future scope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Admin</dc:creator>
  <cp:lastModifiedBy>Admin</cp:lastModifiedBy>
  <cp:revision>2</cp:revision>
  <dcterms:created xsi:type="dcterms:W3CDTF">2024-04-05T04:01:32Z</dcterms:created>
  <dcterms:modified xsi:type="dcterms:W3CDTF">2024-04-05T04:15:10Z</dcterms:modified>
</cp:coreProperties>
</file>