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8"/>
  </p:notes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9" r:id="rId10"/>
    <p:sldId id="348" r:id="rId11"/>
    <p:sldId id="350" r:id="rId12"/>
    <p:sldId id="351" r:id="rId13"/>
    <p:sldId id="352" r:id="rId14"/>
    <p:sldId id="353" r:id="rId15"/>
    <p:sldId id="354" r:id="rId16"/>
    <p:sldId id="356" r:id="rId17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9"/>
      <p:bold r:id="rId20"/>
      <p:italic r:id="rId21"/>
      <p:boldItalic r:id="rId22"/>
    </p:embeddedFont>
    <p:embeddedFont>
      <p:font typeface="IBM Plex Sans Medium" panose="020B0603050203000203" pitchFamily="34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120F65-0DDB-4E68-9B46-7C3D71678ECC}">
  <a:tblStyle styleId="{8B120F65-0DDB-4E68-9B46-7C3D71678E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10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F96900E8-C0C4-8C4F-50E0-95038662A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>
            <a:extLst>
              <a:ext uri="{FF2B5EF4-FFF2-40B4-BE49-F238E27FC236}">
                <a16:creationId xmlns:a16="http://schemas.microsoft.com/office/drawing/2014/main" id="{36B7D061-C386-0760-AB52-95DE35264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>
            <a:extLst>
              <a:ext uri="{FF2B5EF4-FFF2-40B4-BE49-F238E27FC236}">
                <a16:creationId xmlns:a16="http://schemas.microsoft.com/office/drawing/2014/main" id="{DF408DF6-00E1-CD26-1899-11F7BB7910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606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>
          <a:extLst>
            <a:ext uri="{FF2B5EF4-FFF2-40B4-BE49-F238E27FC236}">
              <a16:creationId xmlns:a16="http://schemas.microsoft.com/office/drawing/2014/main" id="{9A3067D9-3D05-47E5-EC19-88357C4EC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>
            <a:extLst>
              <a:ext uri="{FF2B5EF4-FFF2-40B4-BE49-F238E27FC236}">
                <a16:creationId xmlns:a16="http://schemas.microsoft.com/office/drawing/2014/main" id="{B1C4B9CF-7BAE-8F6A-3981-3BD4EB549A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>
            <a:extLst>
              <a:ext uri="{FF2B5EF4-FFF2-40B4-BE49-F238E27FC236}">
                <a16:creationId xmlns:a16="http://schemas.microsoft.com/office/drawing/2014/main" id="{579ADAD5-C665-53C6-A09E-4661893F3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118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>
          <a:extLst>
            <a:ext uri="{FF2B5EF4-FFF2-40B4-BE49-F238E27FC236}">
              <a16:creationId xmlns:a16="http://schemas.microsoft.com/office/drawing/2014/main" id="{D61B739F-BA2A-B315-F6BF-8A9431A83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>
            <a:extLst>
              <a:ext uri="{FF2B5EF4-FFF2-40B4-BE49-F238E27FC236}">
                <a16:creationId xmlns:a16="http://schemas.microsoft.com/office/drawing/2014/main" id="{7762E0D0-180A-8F34-B2B8-7A5FF267A6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>
            <a:extLst>
              <a:ext uri="{FF2B5EF4-FFF2-40B4-BE49-F238E27FC236}">
                <a16:creationId xmlns:a16="http://schemas.microsoft.com/office/drawing/2014/main" id="{39B9FC6E-00EB-5179-3889-C38488E4DA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38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>
          <a:extLst>
            <a:ext uri="{FF2B5EF4-FFF2-40B4-BE49-F238E27FC236}">
              <a16:creationId xmlns:a16="http://schemas.microsoft.com/office/drawing/2014/main" id="{6698BF75-9CD9-074C-8967-1DF54E54B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>
            <a:extLst>
              <a:ext uri="{FF2B5EF4-FFF2-40B4-BE49-F238E27FC236}">
                <a16:creationId xmlns:a16="http://schemas.microsoft.com/office/drawing/2014/main" id="{8F470131-A1E0-F559-0014-D00CADBCB7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>
            <a:extLst>
              <a:ext uri="{FF2B5EF4-FFF2-40B4-BE49-F238E27FC236}">
                <a16:creationId xmlns:a16="http://schemas.microsoft.com/office/drawing/2014/main" id="{F7588075-A261-7546-2247-75E7E9569E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265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5C69CDF0-0EDA-DDE8-E5BD-0A5BDEC7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>
            <a:extLst>
              <a:ext uri="{FF2B5EF4-FFF2-40B4-BE49-F238E27FC236}">
                <a16:creationId xmlns:a16="http://schemas.microsoft.com/office/drawing/2014/main" id="{F808F388-5673-264C-BDA5-FE49E94FD5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>
            <a:extLst>
              <a:ext uri="{FF2B5EF4-FFF2-40B4-BE49-F238E27FC236}">
                <a16:creationId xmlns:a16="http://schemas.microsoft.com/office/drawing/2014/main" id="{83304FBE-7038-6E04-75E1-9C6026903B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889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>
          <a:extLst>
            <a:ext uri="{FF2B5EF4-FFF2-40B4-BE49-F238E27FC236}">
              <a16:creationId xmlns:a16="http://schemas.microsoft.com/office/drawing/2014/main" id="{4FA865BB-7A32-4588-F89B-C7AFBA702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>
            <a:extLst>
              <a:ext uri="{FF2B5EF4-FFF2-40B4-BE49-F238E27FC236}">
                <a16:creationId xmlns:a16="http://schemas.microsoft.com/office/drawing/2014/main" id="{A4D61F9B-EB10-8179-B2F1-10736746AF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>
            <a:extLst>
              <a:ext uri="{FF2B5EF4-FFF2-40B4-BE49-F238E27FC236}">
                <a16:creationId xmlns:a16="http://schemas.microsoft.com/office/drawing/2014/main" id="{39BAEE1D-E196-9D97-BB30-96FD3DDE02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398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>
          <a:extLst>
            <a:ext uri="{FF2B5EF4-FFF2-40B4-BE49-F238E27FC236}">
              <a16:creationId xmlns:a16="http://schemas.microsoft.com/office/drawing/2014/main" id="{57090AAC-BFDC-AC95-5D34-DAE1EC57E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>
            <a:extLst>
              <a:ext uri="{FF2B5EF4-FFF2-40B4-BE49-F238E27FC236}">
                <a16:creationId xmlns:a16="http://schemas.microsoft.com/office/drawing/2014/main" id="{3D7834F3-4E3D-96BE-7983-93FCDE495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>
            <a:extLst>
              <a:ext uri="{FF2B5EF4-FFF2-40B4-BE49-F238E27FC236}">
                <a16:creationId xmlns:a16="http://schemas.microsoft.com/office/drawing/2014/main" id="{9A2043CB-A0B3-CDA9-6B10-726CEB2AC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073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>
          <a:extLst>
            <a:ext uri="{FF2B5EF4-FFF2-40B4-BE49-F238E27FC236}">
              <a16:creationId xmlns:a16="http://schemas.microsoft.com/office/drawing/2014/main" id="{CE296494-D120-C19A-A0F6-587506FC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1710476bc4_0_74:notes">
            <a:extLst>
              <a:ext uri="{FF2B5EF4-FFF2-40B4-BE49-F238E27FC236}">
                <a16:creationId xmlns:a16="http://schemas.microsoft.com/office/drawing/2014/main" id="{634ABFF8-5ABF-C159-D344-B0FEFD4C19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1710476bc4_0_74:notes">
            <a:extLst>
              <a:ext uri="{FF2B5EF4-FFF2-40B4-BE49-F238E27FC236}">
                <a16:creationId xmlns:a16="http://schemas.microsoft.com/office/drawing/2014/main" id="{F4EABD00-2228-3CDC-68B1-1C9A65615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34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FD4FF099-0DC5-BA0C-495A-37EEA07B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37fc7cce3d_0_0:notes">
            <a:extLst>
              <a:ext uri="{FF2B5EF4-FFF2-40B4-BE49-F238E27FC236}">
                <a16:creationId xmlns:a16="http://schemas.microsoft.com/office/drawing/2014/main" id="{607D1FBF-0DAC-5ACF-088B-FD780B87A6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37fc7cce3d_0_0:notes">
            <a:extLst>
              <a:ext uri="{FF2B5EF4-FFF2-40B4-BE49-F238E27FC236}">
                <a16:creationId xmlns:a16="http://schemas.microsoft.com/office/drawing/2014/main" id="{37D1767D-84D9-BB99-E9E9-32C18F5B69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05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0311275A-0B49-A09A-CF3E-0D993844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>
            <a:extLst>
              <a:ext uri="{FF2B5EF4-FFF2-40B4-BE49-F238E27FC236}">
                <a16:creationId xmlns:a16="http://schemas.microsoft.com/office/drawing/2014/main" id="{84E36351-74A9-4ED6-38C7-855175BDA9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>
            <a:extLst>
              <a:ext uri="{FF2B5EF4-FFF2-40B4-BE49-F238E27FC236}">
                <a16:creationId xmlns:a16="http://schemas.microsoft.com/office/drawing/2014/main" id="{0686D069-D1C9-4B49-0870-F96217EC8D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81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>
          <a:extLst>
            <a:ext uri="{FF2B5EF4-FFF2-40B4-BE49-F238E27FC236}">
              <a16:creationId xmlns:a16="http://schemas.microsoft.com/office/drawing/2014/main" id="{B5E8F7D6-E58D-9AA3-015C-266A862EB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>
            <a:extLst>
              <a:ext uri="{FF2B5EF4-FFF2-40B4-BE49-F238E27FC236}">
                <a16:creationId xmlns:a16="http://schemas.microsoft.com/office/drawing/2014/main" id="{6F4A2064-E9F3-BE32-FA4E-121A025163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>
            <a:extLst>
              <a:ext uri="{FF2B5EF4-FFF2-40B4-BE49-F238E27FC236}">
                <a16:creationId xmlns:a16="http://schemas.microsoft.com/office/drawing/2014/main" id="{576730FE-34AE-972C-2201-747F4B0E7B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94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B3962D0F-2A2C-F7CA-79C4-2FC8CFD3A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>
            <a:extLst>
              <a:ext uri="{FF2B5EF4-FFF2-40B4-BE49-F238E27FC236}">
                <a16:creationId xmlns:a16="http://schemas.microsoft.com/office/drawing/2014/main" id="{A6E1A2FA-3AF3-3D12-A7C6-8DAF584E6A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>
            <a:extLst>
              <a:ext uri="{FF2B5EF4-FFF2-40B4-BE49-F238E27FC236}">
                <a16:creationId xmlns:a16="http://schemas.microsoft.com/office/drawing/2014/main" id="{7CDE5892-C3A6-440F-EFED-65B5A6E1AA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77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>
          <a:extLst>
            <a:ext uri="{FF2B5EF4-FFF2-40B4-BE49-F238E27FC236}">
              <a16:creationId xmlns:a16="http://schemas.microsoft.com/office/drawing/2014/main" id="{F8FA2700-F3AF-ED34-B6BD-AB63BBE8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>
            <a:extLst>
              <a:ext uri="{FF2B5EF4-FFF2-40B4-BE49-F238E27FC236}">
                <a16:creationId xmlns:a16="http://schemas.microsoft.com/office/drawing/2014/main" id="{3A7B0371-68B4-412F-B14E-B0529992CC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>
            <a:extLst>
              <a:ext uri="{FF2B5EF4-FFF2-40B4-BE49-F238E27FC236}">
                <a16:creationId xmlns:a16="http://schemas.microsoft.com/office/drawing/2014/main" id="{2ED6175D-AC87-D8DF-D99B-3D8310979B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9CB2B740-945C-CB20-94D4-2AD9F1C5D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>
            <a:extLst>
              <a:ext uri="{FF2B5EF4-FFF2-40B4-BE49-F238E27FC236}">
                <a16:creationId xmlns:a16="http://schemas.microsoft.com/office/drawing/2014/main" id="{01068426-A3AD-D35E-FDCF-AB84CED8F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>
            <a:extLst>
              <a:ext uri="{FF2B5EF4-FFF2-40B4-BE49-F238E27FC236}">
                <a16:creationId xmlns:a16="http://schemas.microsoft.com/office/drawing/2014/main" id="{4223DC65-C724-8F23-7EE5-2B63C440A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89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>
          <a:extLst>
            <a:ext uri="{FF2B5EF4-FFF2-40B4-BE49-F238E27FC236}">
              <a16:creationId xmlns:a16="http://schemas.microsoft.com/office/drawing/2014/main" id="{31126621-B5D6-0B90-17DF-CDB294F26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>
            <a:extLst>
              <a:ext uri="{FF2B5EF4-FFF2-40B4-BE49-F238E27FC236}">
                <a16:creationId xmlns:a16="http://schemas.microsoft.com/office/drawing/2014/main" id="{91ECC638-8EB1-E208-A6A2-F14F69919B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>
            <a:extLst>
              <a:ext uri="{FF2B5EF4-FFF2-40B4-BE49-F238E27FC236}">
                <a16:creationId xmlns:a16="http://schemas.microsoft.com/office/drawing/2014/main" id="{F8701E21-40B5-F491-ED38-133A6AE6F4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51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197B45E1-5B72-B99E-D777-D01435FBD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>
            <a:extLst>
              <a:ext uri="{FF2B5EF4-FFF2-40B4-BE49-F238E27FC236}">
                <a16:creationId xmlns:a16="http://schemas.microsoft.com/office/drawing/2014/main" id="{4813B892-DEB7-2112-8076-F82C8809D4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>
            <a:extLst>
              <a:ext uri="{FF2B5EF4-FFF2-40B4-BE49-F238E27FC236}">
                <a16:creationId xmlns:a16="http://schemas.microsoft.com/office/drawing/2014/main" id="{E77CCA3A-E879-77DE-8934-D98A69F0B2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07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5824775" y="-11995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4"/>
          <p:cNvGrpSpPr/>
          <p:nvPr/>
        </p:nvGrpSpPr>
        <p:grpSpPr>
          <a:xfrm flipH="1">
            <a:off x="191" y="180418"/>
            <a:ext cx="2598996" cy="484774"/>
            <a:chOff x="1298650" y="3255600"/>
            <a:chExt cx="3427850" cy="639375"/>
          </a:xfrm>
        </p:grpSpPr>
        <p:sp>
          <p:nvSpPr>
            <p:cNvPr id="131" name="Google Shape;131;p14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092611" y="1852475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092610" y="2340722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2"/>
          </p:nvPr>
        </p:nvSpPr>
        <p:spPr>
          <a:xfrm>
            <a:off x="3444597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3"/>
          </p:nvPr>
        </p:nvSpPr>
        <p:spPr>
          <a:xfrm>
            <a:off x="3444594" y="4055700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4"/>
          </p:nvPr>
        </p:nvSpPr>
        <p:spPr>
          <a:xfrm>
            <a:off x="4796582" y="1852475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5"/>
          </p:nvPr>
        </p:nvSpPr>
        <p:spPr>
          <a:xfrm>
            <a:off x="4796579" y="2340722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 idx="6"/>
          </p:nvPr>
        </p:nvSpPr>
        <p:spPr>
          <a:xfrm>
            <a:off x="6148568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7"/>
          </p:nvPr>
        </p:nvSpPr>
        <p:spPr>
          <a:xfrm>
            <a:off x="6148564" y="4055700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 idx="8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 idx="9"/>
          </p:nvPr>
        </p:nvSpPr>
        <p:spPr>
          <a:xfrm>
            <a:off x="740625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3"/>
          </p:nvPr>
        </p:nvSpPr>
        <p:spPr>
          <a:xfrm>
            <a:off x="740625" y="4055700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 idx="14" hasCustomPrompt="1"/>
          </p:nvPr>
        </p:nvSpPr>
        <p:spPr>
          <a:xfrm>
            <a:off x="1421175" y="30593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15" hasCustomPrompt="1"/>
          </p:nvPr>
        </p:nvSpPr>
        <p:spPr>
          <a:xfrm>
            <a:off x="4142300" y="30593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16" hasCustomPrompt="1"/>
          </p:nvPr>
        </p:nvSpPr>
        <p:spPr>
          <a:xfrm>
            <a:off x="6863425" y="30593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17" hasCustomPrompt="1"/>
          </p:nvPr>
        </p:nvSpPr>
        <p:spPr>
          <a:xfrm>
            <a:off x="5502863" y="1344375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18" hasCustomPrompt="1"/>
          </p:nvPr>
        </p:nvSpPr>
        <p:spPr>
          <a:xfrm>
            <a:off x="2781738" y="1344375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1039188" y="2248863"/>
            <a:ext cx="29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1039188" y="2902163"/>
            <a:ext cx="29394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67" r:id="rId6"/>
    <p:sldLayoutId id="2147483698" r:id="rId7"/>
    <p:sldLayoutId id="2147483699" r:id="rId8"/>
    <p:sldLayoutId id="2147483700" r:id="rId9"/>
    <p:sldLayoutId id="214748370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C873AEDF-EDC9-0D71-03BC-0726A0B94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>
            <a:extLst>
              <a:ext uri="{FF2B5EF4-FFF2-40B4-BE49-F238E27FC236}">
                <a16:creationId xmlns:a16="http://schemas.microsoft.com/office/drawing/2014/main" id="{FDB32AF8-0F68-C167-A9DC-E461732F3492}"/>
              </a:ext>
            </a:extLst>
          </p:cNvPr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>
            <a:extLst>
              <a:ext uri="{FF2B5EF4-FFF2-40B4-BE49-F238E27FC236}">
                <a16:creationId xmlns:a16="http://schemas.microsoft.com/office/drawing/2014/main" id="{20D3DC51-5380-EFB0-17E2-3ADF2FF785C5}"/>
              </a:ext>
            </a:extLst>
          </p:cNvPr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>
            <a:extLst>
              <a:ext uri="{FF2B5EF4-FFF2-40B4-BE49-F238E27FC236}">
                <a16:creationId xmlns:a16="http://schemas.microsoft.com/office/drawing/2014/main" id="{269014EB-7D2C-D861-AB91-F7DBD025405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54957" y="1059749"/>
            <a:ext cx="5022421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LLMs vs Humans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/>
              <a:t>Cognitive evaluation using AMRs</a:t>
            </a:r>
            <a:endParaRPr sz="4000" b="0" dirty="0"/>
          </a:p>
        </p:txBody>
      </p:sp>
      <p:sp>
        <p:nvSpPr>
          <p:cNvPr id="593" name="Google Shape;593;p61">
            <a:extLst>
              <a:ext uri="{FF2B5EF4-FFF2-40B4-BE49-F238E27FC236}">
                <a16:creationId xmlns:a16="http://schemas.microsoft.com/office/drawing/2014/main" id="{DEF27BBD-2100-D806-E1BB-1BB312C205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9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</a:t>
            </a:r>
            <a:r>
              <a:rPr lang="ro-RO" dirty="0"/>
              <a:t>înganu Denis-Florin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Cristea Petru-Theodor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Ghețoiu Gheorghe-Laurențiu</a:t>
            </a:r>
            <a:endParaRPr dirty="0"/>
          </a:p>
        </p:txBody>
      </p:sp>
      <p:pic>
        <p:nvPicPr>
          <p:cNvPr id="594" name="Google Shape;594;p61">
            <a:extLst>
              <a:ext uri="{FF2B5EF4-FFF2-40B4-BE49-F238E27FC236}">
                <a16:creationId xmlns:a16="http://schemas.microsoft.com/office/drawing/2014/main" id="{9842BEF5-EE4D-E45D-2FD2-0827C6BF54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7" y="425077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>
            <a:extLst>
              <a:ext uri="{FF2B5EF4-FFF2-40B4-BE49-F238E27FC236}">
                <a16:creationId xmlns:a16="http://schemas.microsoft.com/office/drawing/2014/main" id="{19B70D19-FE9D-9FF7-18E0-63FA2B65D59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>
            <a:extLst>
              <a:ext uri="{FF2B5EF4-FFF2-40B4-BE49-F238E27FC236}">
                <a16:creationId xmlns:a16="http://schemas.microsoft.com/office/drawing/2014/main" id="{582C9BDA-08DE-7CB4-9130-B45D1D676B9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>
            <a:extLst>
              <a:ext uri="{FF2B5EF4-FFF2-40B4-BE49-F238E27FC236}">
                <a16:creationId xmlns:a16="http://schemas.microsoft.com/office/drawing/2014/main" id="{46FFCBAB-CF95-7B5C-A379-1D2B549F8815}"/>
              </a:ext>
            </a:extLst>
          </p:cNvPr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>
              <a:extLst>
                <a:ext uri="{FF2B5EF4-FFF2-40B4-BE49-F238E27FC236}">
                  <a16:creationId xmlns:a16="http://schemas.microsoft.com/office/drawing/2014/main" id="{A3789FB8-4DDC-777E-A08E-A6ED9F2EDECE}"/>
                </a:ext>
              </a:extLst>
            </p:cNvPr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1">
              <a:extLst>
                <a:ext uri="{FF2B5EF4-FFF2-40B4-BE49-F238E27FC236}">
                  <a16:creationId xmlns:a16="http://schemas.microsoft.com/office/drawing/2014/main" id="{C2BAB934-B034-2751-D090-795C17C650D0}"/>
                </a:ext>
              </a:extLst>
            </p:cNvPr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1">
            <a:extLst>
              <a:ext uri="{FF2B5EF4-FFF2-40B4-BE49-F238E27FC236}">
                <a16:creationId xmlns:a16="http://schemas.microsoft.com/office/drawing/2014/main" id="{4F57876E-271B-B58E-8D80-57EDF3F4FA0E}"/>
              </a:ext>
            </a:extLst>
          </p:cNvPr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>
              <a:extLst>
                <a:ext uri="{FF2B5EF4-FFF2-40B4-BE49-F238E27FC236}">
                  <a16:creationId xmlns:a16="http://schemas.microsoft.com/office/drawing/2014/main" id="{011E92F7-D2D5-7717-AB1F-E82FEC54B631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1">
              <a:extLst>
                <a:ext uri="{FF2B5EF4-FFF2-40B4-BE49-F238E27FC236}">
                  <a16:creationId xmlns:a16="http://schemas.microsoft.com/office/drawing/2014/main" id="{93CDB2F1-D535-A8E3-BB57-C3066433757F}"/>
                </a:ext>
              </a:extLst>
            </p:cNvPr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61">
            <a:extLst>
              <a:ext uri="{FF2B5EF4-FFF2-40B4-BE49-F238E27FC236}">
                <a16:creationId xmlns:a16="http://schemas.microsoft.com/office/drawing/2014/main" id="{2936752A-0319-F0D5-83C9-9FB0E9D20392}"/>
              </a:ext>
            </a:extLst>
          </p:cNvPr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>
              <a:extLst>
                <a:ext uri="{FF2B5EF4-FFF2-40B4-BE49-F238E27FC236}">
                  <a16:creationId xmlns:a16="http://schemas.microsoft.com/office/drawing/2014/main" id="{B4622FC3-A79B-2ED0-5DB4-8474E4D119ED}"/>
                </a:ext>
              </a:extLst>
            </p:cNvPr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1">
              <a:extLst>
                <a:ext uri="{FF2B5EF4-FFF2-40B4-BE49-F238E27FC236}">
                  <a16:creationId xmlns:a16="http://schemas.microsoft.com/office/drawing/2014/main" id="{E142F261-873A-CB47-0559-915F150808D2}"/>
                </a:ext>
              </a:extLst>
            </p:cNvPr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1">
              <a:extLst>
                <a:ext uri="{FF2B5EF4-FFF2-40B4-BE49-F238E27FC236}">
                  <a16:creationId xmlns:a16="http://schemas.microsoft.com/office/drawing/2014/main" id="{19809E8F-2813-BB1A-6F4F-199D6DBE0E16}"/>
                </a:ext>
              </a:extLst>
            </p:cNvPr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950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>
          <a:extLst>
            <a:ext uri="{FF2B5EF4-FFF2-40B4-BE49-F238E27FC236}">
              <a16:creationId xmlns:a16="http://schemas.microsoft.com/office/drawing/2014/main" id="{B42288CF-46D7-1D85-442F-17044686D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>
            <a:extLst>
              <a:ext uri="{FF2B5EF4-FFF2-40B4-BE49-F238E27FC236}">
                <a16:creationId xmlns:a16="http://schemas.microsoft.com/office/drawing/2014/main" id="{2E5BE604-D48F-5131-C9B5-88571489D3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Responses Comparisons</a:t>
            </a:r>
            <a:br>
              <a:rPr lang="en-US" dirty="0"/>
            </a:br>
            <a:endParaRPr dirty="0"/>
          </a:p>
        </p:txBody>
      </p:sp>
      <p:sp>
        <p:nvSpPr>
          <p:cNvPr id="612" name="Google Shape;612;p62">
            <a:extLst>
              <a:ext uri="{FF2B5EF4-FFF2-40B4-BE49-F238E27FC236}">
                <a16:creationId xmlns:a16="http://schemas.microsoft.com/office/drawing/2014/main" id="{1F142CC5-0E57-0117-C472-1BEB1B7170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LLM-generated texts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More descriptive and lexically diverse.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More poetic and sensory-rich.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Often longer in sentence structure.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The air was thick with the smell of freshly baked bread and sugar, and the rhythmic thumping of the dough mixer filled the room.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Human-generated texts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More concise and structured.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Tend to use multiple sentences or punctuation for clarity.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 more neutral or straightforward descriptions.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The sun is shining with beautiful colors of red and yellow while everyone is trying to have bread from the most known bakery in the town.</a:t>
            </a:r>
          </a:p>
        </p:txBody>
      </p:sp>
    </p:spTree>
    <p:extLst>
      <p:ext uri="{BB962C8B-B14F-4D97-AF65-F5344CB8AC3E}">
        <p14:creationId xmlns:p14="http://schemas.microsoft.com/office/powerpoint/2010/main" val="151622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>
          <a:extLst>
            <a:ext uri="{FF2B5EF4-FFF2-40B4-BE49-F238E27FC236}">
              <a16:creationId xmlns:a16="http://schemas.microsoft.com/office/drawing/2014/main" id="{F05696D5-68A4-E128-FB7D-AF1483A73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>
            <a:extLst>
              <a:ext uri="{FF2B5EF4-FFF2-40B4-BE49-F238E27FC236}">
                <a16:creationId xmlns:a16="http://schemas.microsoft.com/office/drawing/2014/main" id="{FB2B6892-88A5-BB57-5B22-6B93FC3E0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AMR Comparisons</a:t>
            </a:r>
            <a:br>
              <a:rPr lang="en-US" dirty="0"/>
            </a:br>
            <a:endParaRPr dirty="0"/>
          </a:p>
        </p:txBody>
      </p:sp>
      <p:sp>
        <p:nvSpPr>
          <p:cNvPr id="612" name="Google Shape;612;p62">
            <a:extLst>
              <a:ext uri="{FF2B5EF4-FFF2-40B4-BE49-F238E27FC236}">
                <a16:creationId xmlns:a16="http://schemas.microsoft.com/office/drawing/2014/main" id="{35CF6696-BB1C-A00D-E670-0AEAAC613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45701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Human-generated AMRs tend to be more complex with a higher number of nodes and edges.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LLMs use a slightly larger vocabulary but with a higher unique word ratio, indicating a more varied selection of words.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LLM-generated AMRs exhibit slightly lower structural complexity but higher lexical complexity.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Human responses show a structured, logical breakdown of ideas, while LLM responses emphasize varied word choices and rich descriptions.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3DCF1-DF7B-0DF6-6895-9D6E28DE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15" y="1471762"/>
            <a:ext cx="3400853" cy="29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7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>
          <a:extLst>
            <a:ext uri="{FF2B5EF4-FFF2-40B4-BE49-F238E27FC236}">
              <a16:creationId xmlns:a16="http://schemas.microsoft.com/office/drawing/2014/main" id="{D2957490-EB3F-E700-D02D-6A410064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>
            <a:extLst>
              <a:ext uri="{FF2B5EF4-FFF2-40B4-BE49-F238E27FC236}">
                <a16:creationId xmlns:a16="http://schemas.microsoft.com/office/drawing/2014/main" id="{FF777040-3722-A7C6-3880-307A85105F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Lexical Complexity</a:t>
            </a:r>
            <a:br>
              <a:rPr lang="en-US" dirty="0"/>
            </a:br>
            <a:endParaRPr dirty="0"/>
          </a:p>
        </p:txBody>
      </p:sp>
      <p:sp>
        <p:nvSpPr>
          <p:cNvPr id="612" name="Google Shape;612;p62">
            <a:extLst>
              <a:ext uri="{FF2B5EF4-FFF2-40B4-BE49-F238E27FC236}">
                <a16:creationId xmlns:a16="http://schemas.microsoft.com/office/drawing/2014/main" id="{1CA80B10-4A14-EAC5-669E-824668EAF2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Lexical complexity measured using an </a:t>
            </a:r>
            <a:r>
              <a:rPr lang="en-US" sz="1600" dirty="0" err="1"/>
              <a:t>XGBoost</a:t>
            </a:r>
            <a:r>
              <a:rPr lang="en-US" sz="1600" dirty="0"/>
              <a:t> model.</a:t>
            </a:r>
          </a:p>
          <a:p>
            <a:pPr marL="0" indent="0">
              <a:buNone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Human AMR Complexity: 0.224</a:t>
            </a:r>
          </a:p>
          <a:p>
            <a:pPr marL="0" indent="0">
              <a:buNone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LLM AMR Complexity: 0.234</a:t>
            </a:r>
          </a:p>
          <a:p>
            <a:pPr marL="0" indent="0">
              <a:buNone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LLMs exhibit slightly higher lexical complexity.</a:t>
            </a:r>
          </a:p>
        </p:txBody>
      </p:sp>
    </p:spTree>
    <p:extLst>
      <p:ext uri="{BB962C8B-B14F-4D97-AF65-F5344CB8AC3E}">
        <p14:creationId xmlns:p14="http://schemas.microsoft.com/office/powerpoint/2010/main" val="152254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19F43DB1-355E-E1F3-49F7-C7A541425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>
            <a:extLst>
              <a:ext uri="{FF2B5EF4-FFF2-40B4-BE49-F238E27FC236}">
                <a16:creationId xmlns:a16="http://schemas.microsoft.com/office/drawing/2014/main" id="{3E9A285C-7A32-1EDD-0A00-9FF2C1A7D84D}"/>
              </a:ext>
            </a:extLst>
          </p:cNvPr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>
            <a:extLst>
              <a:ext uri="{FF2B5EF4-FFF2-40B4-BE49-F238E27FC236}">
                <a16:creationId xmlns:a16="http://schemas.microsoft.com/office/drawing/2014/main" id="{D908F6D7-7865-6326-707C-47BCADA079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43897" y="2056350"/>
            <a:ext cx="4421498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dirty="0"/>
          </a:p>
        </p:txBody>
      </p:sp>
      <p:sp>
        <p:nvSpPr>
          <p:cNvPr id="726" name="Google Shape;726;p67">
            <a:extLst>
              <a:ext uri="{FF2B5EF4-FFF2-40B4-BE49-F238E27FC236}">
                <a16:creationId xmlns:a16="http://schemas.microsoft.com/office/drawing/2014/main" id="{4F4B3963-BDBF-BFEF-3274-55394591D74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78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>
          <a:extLst>
            <a:ext uri="{FF2B5EF4-FFF2-40B4-BE49-F238E27FC236}">
              <a16:creationId xmlns:a16="http://schemas.microsoft.com/office/drawing/2014/main" id="{D361410F-F6EE-37E3-724D-5FECB77F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>
            <a:extLst>
              <a:ext uri="{FF2B5EF4-FFF2-40B4-BE49-F238E27FC236}">
                <a16:creationId xmlns:a16="http://schemas.microsoft.com/office/drawing/2014/main" id="{BDEC3F6F-C6F5-81A4-F2A7-DA1061210C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Future Work</a:t>
            </a:r>
            <a:br>
              <a:rPr lang="en-US" dirty="0"/>
            </a:br>
            <a:endParaRPr dirty="0"/>
          </a:p>
        </p:txBody>
      </p:sp>
      <p:sp>
        <p:nvSpPr>
          <p:cNvPr id="612" name="Google Shape;612;p62">
            <a:extLst>
              <a:ext uri="{FF2B5EF4-FFF2-40B4-BE49-F238E27FC236}">
                <a16:creationId xmlns:a16="http://schemas.microsoft.com/office/drawing/2014/main" id="{370CACF2-3D4B-35D2-E409-AE39AC0843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Exploring additional LLMs to compare AMR structures.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Expanding human sample size for better benchmarks.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Investigating multilingual and domain-specific AMRs.</a:t>
            </a:r>
          </a:p>
        </p:txBody>
      </p:sp>
    </p:spTree>
    <p:extLst>
      <p:ext uri="{BB962C8B-B14F-4D97-AF65-F5344CB8AC3E}">
        <p14:creationId xmlns:p14="http://schemas.microsoft.com/office/powerpoint/2010/main" val="332849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>
          <a:extLst>
            <a:ext uri="{FF2B5EF4-FFF2-40B4-BE49-F238E27FC236}">
              <a16:creationId xmlns:a16="http://schemas.microsoft.com/office/drawing/2014/main" id="{71294497-D7BC-ADDB-DA04-F6157DC5D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>
            <a:extLst>
              <a:ext uri="{FF2B5EF4-FFF2-40B4-BE49-F238E27FC236}">
                <a16:creationId xmlns:a16="http://schemas.microsoft.com/office/drawing/2014/main" id="{48BBB148-0033-7E48-0A24-B21BD0AB2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dirty="0"/>
          </a:p>
        </p:txBody>
      </p:sp>
      <p:sp>
        <p:nvSpPr>
          <p:cNvPr id="612" name="Google Shape;612;p62">
            <a:extLst>
              <a:ext uri="{FF2B5EF4-FFF2-40B4-BE49-F238E27FC236}">
                <a16:creationId xmlns:a16="http://schemas.microsoft.com/office/drawing/2014/main" id="{937FEFC5-6292-1CF4-4B1D-5954F30456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LLMs create richer, more descriptive responses.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Human responses prioritize clarity and conciseness.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AMR analysis provides insights into semantic representation differences.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Findings contribute to improving LLM training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289930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>
          <a:extLst>
            <a:ext uri="{FF2B5EF4-FFF2-40B4-BE49-F238E27FC236}">
              <a16:creationId xmlns:a16="http://schemas.microsoft.com/office/drawing/2014/main" id="{433519AC-DD47-2D36-9510-4735D2755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4">
            <a:extLst>
              <a:ext uri="{FF2B5EF4-FFF2-40B4-BE49-F238E27FC236}">
                <a16:creationId xmlns:a16="http://schemas.microsoft.com/office/drawing/2014/main" id="{9DEFCD13-0A37-E658-112C-79B49A76E616}"/>
              </a:ext>
            </a:extLst>
          </p:cNvPr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74">
            <a:extLst>
              <a:ext uri="{FF2B5EF4-FFF2-40B4-BE49-F238E27FC236}">
                <a16:creationId xmlns:a16="http://schemas.microsoft.com/office/drawing/2014/main" id="{0F74E46D-4C17-D873-4EF8-25B1EBB2BC93}"/>
              </a:ext>
            </a:extLst>
          </p:cNvPr>
          <p:cNvGrpSpPr/>
          <p:nvPr/>
        </p:nvGrpSpPr>
        <p:grpSpPr>
          <a:xfrm>
            <a:off x="603881" y="1831258"/>
            <a:ext cx="3810321" cy="2750641"/>
            <a:chOff x="713100" y="1597775"/>
            <a:chExt cx="5712625" cy="3217500"/>
          </a:xfrm>
        </p:grpSpPr>
        <p:sp>
          <p:nvSpPr>
            <p:cNvPr id="871" name="Google Shape;871;p74">
              <a:extLst>
                <a:ext uri="{FF2B5EF4-FFF2-40B4-BE49-F238E27FC236}">
                  <a16:creationId xmlns:a16="http://schemas.microsoft.com/office/drawing/2014/main" id="{03D14B9B-9A85-708C-ED4E-8ADF83360130}"/>
                </a:ext>
              </a:extLst>
            </p:cNvPr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4">
              <a:extLst>
                <a:ext uri="{FF2B5EF4-FFF2-40B4-BE49-F238E27FC236}">
                  <a16:creationId xmlns:a16="http://schemas.microsoft.com/office/drawing/2014/main" id="{E5C09F2E-8A4F-D5D0-81A6-CC5088AE2C37}"/>
                </a:ext>
              </a:extLst>
            </p:cNvPr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74">
            <a:extLst>
              <a:ext uri="{FF2B5EF4-FFF2-40B4-BE49-F238E27FC236}">
                <a16:creationId xmlns:a16="http://schemas.microsoft.com/office/drawing/2014/main" id="{D942D416-26C7-70A5-8038-3D14542A74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9188" y="2248863"/>
            <a:ext cx="29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874" name="Google Shape;874;p74">
            <a:extLst>
              <a:ext uri="{FF2B5EF4-FFF2-40B4-BE49-F238E27FC236}">
                <a16:creationId xmlns:a16="http://schemas.microsoft.com/office/drawing/2014/main" id="{7FB9D77D-18AA-2EA2-028C-A13B98382F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9188" y="2902163"/>
            <a:ext cx="29394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sz="3600" dirty="0"/>
              <a:t>Questions?</a:t>
            </a:r>
            <a:endParaRPr sz="3600" dirty="0"/>
          </a:p>
        </p:txBody>
      </p:sp>
      <p:pic>
        <p:nvPicPr>
          <p:cNvPr id="875" name="Google Shape;875;p74">
            <a:extLst>
              <a:ext uri="{FF2B5EF4-FFF2-40B4-BE49-F238E27FC236}">
                <a16:creationId xmlns:a16="http://schemas.microsoft.com/office/drawing/2014/main" id="{78B67B8D-1923-761A-A5E8-ACAF2FE9BD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13050" y="-190825"/>
            <a:ext cx="4327995" cy="4838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6" name="Google Shape;876;p74">
            <a:extLst>
              <a:ext uri="{FF2B5EF4-FFF2-40B4-BE49-F238E27FC236}">
                <a16:creationId xmlns:a16="http://schemas.microsoft.com/office/drawing/2014/main" id="{9589B214-2BE4-5106-7654-11CE3CC32D92}"/>
              </a:ext>
            </a:extLst>
          </p:cNvPr>
          <p:cNvGrpSpPr/>
          <p:nvPr/>
        </p:nvGrpSpPr>
        <p:grpSpPr>
          <a:xfrm>
            <a:off x="3327675" y="831488"/>
            <a:ext cx="1154625" cy="430500"/>
            <a:chOff x="4042650" y="642025"/>
            <a:chExt cx="1154625" cy="430500"/>
          </a:xfrm>
        </p:grpSpPr>
        <p:sp>
          <p:nvSpPr>
            <p:cNvPr id="877" name="Google Shape;877;p74">
              <a:extLst>
                <a:ext uri="{FF2B5EF4-FFF2-40B4-BE49-F238E27FC236}">
                  <a16:creationId xmlns:a16="http://schemas.microsoft.com/office/drawing/2014/main" id="{5DDB04F3-52FB-EA43-ABAE-93420B81AADD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4">
              <a:extLst>
                <a:ext uri="{FF2B5EF4-FFF2-40B4-BE49-F238E27FC236}">
                  <a16:creationId xmlns:a16="http://schemas.microsoft.com/office/drawing/2014/main" id="{F9D231E1-C4ED-B93D-6CC8-CE10BB146F9E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74">
            <a:extLst>
              <a:ext uri="{FF2B5EF4-FFF2-40B4-BE49-F238E27FC236}">
                <a16:creationId xmlns:a16="http://schemas.microsoft.com/office/drawing/2014/main" id="{32D4EFDD-5C2C-5B9D-2312-6ADD2EFD4A37}"/>
              </a:ext>
            </a:extLst>
          </p:cNvPr>
          <p:cNvGrpSpPr/>
          <p:nvPr/>
        </p:nvGrpSpPr>
        <p:grpSpPr>
          <a:xfrm>
            <a:off x="4896275" y="4041613"/>
            <a:ext cx="1154625" cy="430500"/>
            <a:chOff x="4042650" y="642025"/>
            <a:chExt cx="1154625" cy="430500"/>
          </a:xfrm>
        </p:grpSpPr>
        <p:sp>
          <p:nvSpPr>
            <p:cNvPr id="880" name="Google Shape;880;p74">
              <a:extLst>
                <a:ext uri="{FF2B5EF4-FFF2-40B4-BE49-F238E27FC236}">
                  <a16:creationId xmlns:a16="http://schemas.microsoft.com/office/drawing/2014/main" id="{DB10BF12-8A4D-9428-A8BF-46A598783279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4">
              <a:extLst>
                <a:ext uri="{FF2B5EF4-FFF2-40B4-BE49-F238E27FC236}">
                  <a16:creationId xmlns:a16="http://schemas.microsoft.com/office/drawing/2014/main" id="{29E91B0E-8A3E-95E6-3D85-B37B8D687D32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74">
            <a:extLst>
              <a:ext uri="{FF2B5EF4-FFF2-40B4-BE49-F238E27FC236}">
                <a16:creationId xmlns:a16="http://schemas.microsoft.com/office/drawing/2014/main" id="{3203DE50-8A1B-41C0-EC7B-5A1DF6D28D3A}"/>
              </a:ext>
            </a:extLst>
          </p:cNvPr>
          <p:cNvSpPr/>
          <p:nvPr/>
        </p:nvSpPr>
        <p:spPr>
          <a:xfrm>
            <a:off x="4896275" y="3457963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3" name="Google Shape;883;p74">
            <a:extLst>
              <a:ext uri="{FF2B5EF4-FFF2-40B4-BE49-F238E27FC236}">
                <a16:creationId xmlns:a16="http://schemas.microsoft.com/office/drawing/2014/main" id="{EB1193E4-D031-5298-CC09-CFC60E3328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17" y="0"/>
            <a:ext cx="2441750" cy="1479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75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9D8B35A7-1959-2F50-008C-1E55B4DD4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4">
            <a:extLst>
              <a:ext uri="{FF2B5EF4-FFF2-40B4-BE49-F238E27FC236}">
                <a16:creationId xmlns:a16="http://schemas.microsoft.com/office/drawing/2014/main" id="{31AB41D7-6770-D113-2DB9-81D7651AB220}"/>
              </a:ext>
            </a:extLst>
          </p:cNvPr>
          <p:cNvSpPr/>
          <p:nvPr/>
        </p:nvSpPr>
        <p:spPr>
          <a:xfrm>
            <a:off x="2834286" y="1232023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4">
            <a:extLst>
              <a:ext uri="{FF2B5EF4-FFF2-40B4-BE49-F238E27FC236}">
                <a16:creationId xmlns:a16="http://schemas.microsoft.com/office/drawing/2014/main" id="{E7FEFC7A-4FF7-89C6-36B0-23F7C815630F}"/>
              </a:ext>
            </a:extLst>
          </p:cNvPr>
          <p:cNvSpPr/>
          <p:nvPr/>
        </p:nvSpPr>
        <p:spPr>
          <a:xfrm>
            <a:off x="5558908" y="1232023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64">
            <a:extLst>
              <a:ext uri="{FF2B5EF4-FFF2-40B4-BE49-F238E27FC236}">
                <a16:creationId xmlns:a16="http://schemas.microsoft.com/office/drawing/2014/main" id="{15446CF4-6FFB-3D54-A6FF-4EA8CF880B6A}"/>
              </a:ext>
            </a:extLst>
          </p:cNvPr>
          <p:cNvSpPr/>
          <p:nvPr/>
        </p:nvSpPr>
        <p:spPr>
          <a:xfrm>
            <a:off x="6921219" y="2947002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4">
            <a:extLst>
              <a:ext uri="{FF2B5EF4-FFF2-40B4-BE49-F238E27FC236}">
                <a16:creationId xmlns:a16="http://schemas.microsoft.com/office/drawing/2014/main" id="{2562B093-2842-E2C0-2778-5BB39FB35480}"/>
              </a:ext>
            </a:extLst>
          </p:cNvPr>
          <p:cNvSpPr/>
          <p:nvPr/>
        </p:nvSpPr>
        <p:spPr>
          <a:xfrm>
            <a:off x="4196597" y="2947002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64">
            <a:extLst>
              <a:ext uri="{FF2B5EF4-FFF2-40B4-BE49-F238E27FC236}">
                <a16:creationId xmlns:a16="http://schemas.microsoft.com/office/drawing/2014/main" id="{2AA477B7-33B6-C0F9-24BB-8DE777CA92D2}"/>
              </a:ext>
            </a:extLst>
          </p:cNvPr>
          <p:cNvSpPr/>
          <p:nvPr/>
        </p:nvSpPr>
        <p:spPr>
          <a:xfrm>
            <a:off x="1471975" y="2947002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4">
            <a:extLst>
              <a:ext uri="{FF2B5EF4-FFF2-40B4-BE49-F238E27FC236}">
                <a16:creationId xmlns:a16="http://schemas.microsoft.com/office/drawing/2014/main" id="{75834E99-B15C-A606-64A4-A4D6C30600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2611" y="1852475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664" name="Google Shape;664;p64">
            <a:extLst>
              <a:ext uri="{FF2B5EF4-FFF2-40B4-BE49-F238E27FC236}">
                <a16:creationId xmlns:a16="http://schemas.microsoft.com/office/drawing/2014/main" id="{980915DC-3274-8681-3246-82D352A0041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108484" y="3592251"/>
            <a:ext cx="292702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AMR Comparisons</a:t>
            </a:r>
            <a:endParaRPr dirty="0"/>
          </a:p>
        </p:txBody>
      </p:sp>
      <p:sp>
        <p:nvSpPr>
          <p:cNvPr id="666" name="Google Shape;666;p64">
            <a:extLst>
              <a:ext uri="{FF2B5EF4-FFF2-40B4-BE49-F238E27FC236}">
                <a16:creationId xmlns:a16="http://schemas.microsoft.com/office/drawing/2014/main" id="{D379B024-31F6-9702-235B-7169EC8ADB18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796582" y="1852475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AMRs</a:t>
            </a:r>
            <a:endParaRPr dirty="0"/>
          </a:p>
        </p:txBody>
      </p:sp>
      <p:sp>
        <p:nvSpPr>
          <p:cNvPr id="668" name="Google Shape;668;p64">
            <a:extLst>
              <a:ext uri="{FF2B5EF4-FFF2-40B4-BE49-F238E27FC236}">
                <a16:creationId xmlns:a16="http://schemas.microsoft.com/office/drawing/2014/main" id="{3D78B364-3888-CF66-9513-B4481718F54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148568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70" name="Google Shape;670;p64">
            <a:extLst>
              <a:ext uri="{FF2B5EF4-FFF2-40B4-BE49-F238E27FC236}">
                <a16:creationId xmlns:a16="http://schemas.microsoft.com/office/drawing/2014/main" id="{90DAF85B-0BD1-588D-C967-F785FEDDA17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40625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Gemma</a:t>
            </a:r>
            <a:endParaRPr dirty="0"/>
          </a:p>
        </p:txBody>
      </p:sp>
      <p:sp>
        <p:nvSpPr>
          <p:cNvPr id="671" name="Google Shape;671;p64">
            <a:extLst>
              <a:ext uri="{FF2B5EF4-FFF2-40B4-BE49-F238E27FC236}">
                <a16:creationId xmlns:a16="http://schemas.microsoft.com/office/drawing/2014/main" id="{C8DD0803-F8DB-16AA-5048-ED6698F6C003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1421175" y="3059338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2" name="Google Shape;672;p64">
            <a:extLst>
              <a:ext uri="{FF2B5EF4-FFF2-40B4-BE49-F238E27FC236}">
                <a16:creationId xmlns:a16="http://schemas.microsoft.com/office/drawing/2014/main" id="{BDF225A2-1F3D-E2B5-A20B-F09D776FBAE8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4142300" y="3059338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3" name="Google Shape;673;p64">
            <a:extLst>
              <a:ext uri="{FF2B5EF4-FFF2-40B4-BE49-F238E27FC236}">
                <a16:creationId xmlns:a16="http://schemas.microsoft.com/office/drawing/2014/main" id="{6AA6C042-89CB-2F4B-7C3E-BE3AF39CD7E3}"/>
              </a:ext>
            </a:extLst>
          </p:cNvPr>
          <p:cNvSpPr txBox="1">
            <a:spLocks noGrp="1"/>
          </p:cNvSpPr>
          <p:nvPr>
            <p:ph type="title" idx="16"/>
          </p:nvPr>
        </p:nvSpPr>
        <p:spPr>
          <a:xfrm>
            <a:off x="6863425" y="3059338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74" name="Google Shape;674;p64">
            <a:extLst>
              <a:ext uri="{FF2B5EF4-FFF2-40B4-BE49-F238E27FC236}">
                <a16:creationId xmlns:a16="http://schemas.microsoft.com/office/drawing/2014/main" id="{F03BD41B-3033-D475-8076-716D13E597AD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6" name="Google Shape;676;p64">
            <a:extLst>
              <a:ext uri="{FF2B5EF4-FFF2-40B4-BE49-F238E27FC236}">
                <a16:creationId xmlns:a16="http://schemas.microsoft.com/office/drawing/2014/main" id="{EEB4BB96-DE77-4FED-D037-EDD3E1655620}"/>
              </a:ext>
            </a:extLst>
          </p:cNvPr>
          <p:cNvSpPr txBox="1">
            <a:spLocks noGrp="1"/>
          </p:cNvSpPr>
          <p:nvPr>
            <p:ph type="title" idx="17"/>
          </p:nvPr>
        </p:nvSpPr>
        <p:spPr>
          <a:xfrm>
            <a:off x="5502863" y="1344375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7" name="Google Shape;677;p64">
            <a:extLst>
              <a:ext uri="{FF2B5EF4-FFF2-40B4-BE49-F238E27FC236}">
                <a16:creationId xmlns:a16="http://schemas.microsoft.com/office/drawing/2014/main" id="{C49373D7-D287-1CFD-CA2C-AF457F64A132}"/>
              </a:ext>
            </a:extLst>
          </p:cNvPr>
          <p:cNvSpPr txBox="1">
            <a:spLocks noGrp="1"/>
          </p:cNvSpPr>
          <p:nvPr>
            <p:ph type="title" idx="18"/>
          </p:nvPr>
        </p:nvSpPr>
        <p:spPr>
          <a:xfrm>
            <a:off x="2781738" y="1344375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78" name="Google Shape;678;p64">
            <a:extLst>
              <a:ext uri="{FF2B5EF4-FFF2-40B4-BE49-F238E27FC236}">
                <a16:creationId xmlns:a16="http://schemas.microsoft.com/office/drawing/2014/main" id="{BE399165-8B1B-8C35-72DC-EF87CB37D42D}"/>
              </a:ext>
            </a:extLst>
          </p:cNvPr>
          <p:cNvGrpSpPr/>
          <p:nvPr/>
        </p:nvGrpSpPr>
        <p:grpSpPr>
          <a:xfrm>
            <a:off x="903663" y="1394813"/>
            <a:ext cx="1154625" cy="430500"/>
            <a:chOff x="4042650" y="642025"/>
            <a:chExt cx="1154625" cy="430500"/>
          </a:xfrm>
        </p:grpSpPr>
        <p:sp>
          <p:nvSpPr>
            <p:cNvPr id="679" name="Google Shape;679;p64">
              <a:extLst>
                <a:ext uri="{FF2B5EF4-FFF2-40B4-BE49-F238E27FC236}">
                  <a16:creationId xmlns:a16="http://schemas.microsoft.com/office/drawing/2014/main" id="{32F188BF-DC2D-BCB5-1E6E-9801202D56C4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4">
              <a:extLst>
                <a:ext uri="{FF2B5EF4-FFF2-40B4-BE49-F238E27FC236}">
                  <a16:creationId xmlns:a16="http://schemas.microsoft.com/office/drawing/2014/main" id="{4F609FBB-D331-81C3-B5A2-106B75D679DB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64">
            <a:extLst>
              <a:ext uri="{FF2B5EF4-FFF2-40B4-BE49-F238E27FC236}">
                <a16:creationId xmlns:a16="http://schemas.microsoft.com/office/drawing/2014/main" id="{51F33307-925F-79BF-CC2D-55D87A6BE909}"/>
              </a:ext>
            </a:extLst>
          </p:cNvPr>
          <p:cNvGrpSpPr/>
          <p:nvPr/>
        </p:nvGrpSpPr>
        <p:grpSpPr>
          <a:xfrm>
            <a:off x="7065063" y="1394813"/>
            <a:ext cx="1154625" cy="430500"/>
            <a:chOff x="4042650" y="642025"/>
            <a:chExt cx="1154625" cy="430500"/>
          </a:xfrm>
        </p:grpSpPr>
        <p:sp>
          <p:nvSpPr>
            <p:cNvPr id="682" name="Google Shape;682;p64">
              <a:extLst>
                <a:ext uri="{FF2B5EF4-FFF2-40B4-BE49-F238E27FC236}">
                  <a16:creationId xmlns:a16="http://schemas.microsoft.com/office/drawing/2014/main" id="{5D1D8A84-722C-6850-78E7-43EBD0FBEBCA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4">
              <a:extLst>
                <a:ext uri="{FF2B5EF4-FFF2-40B4-BE49-F238E27FC236}">
                  <a16:creationId xmlns:a16="http://schemas.microsoft.com/office/drawing/2014/main" id="{B4C4A051-9DEE-5B1E-E4BD-81CD8B0DB2E1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980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FE89283F-6A34-5FD9-C121-9ACDE8CF9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>
            <a:extLst>
              <a:ext uri="{FF2B5EF4-FFF2-40B4-BE49-F238E27FC236}">
                <a16:creationId xmlns:a16="http://schemas.microsoft.com/office/drawing/2014/main" id="{6F678C2E-9A38-72D7-F687-361BDD21A64C}"/>
              </a:ext>
            </a:extLst>
          </p:cNvPr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>
            <a:extLst>
              <a:ext uri="{FF2B5EF4-FFF2-40B4-BE49-F238E27FC236}">
                <a16:creationId xmlns:a16="http://schemas.microsoft.com/office/drawing/2014/main" id="{9834C1EB-A919-BEB4-310E-CA8F73B64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3625" y="1705350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26" name="Google Shape;726;p67">
            <a:extLst>
              <a:ext uri="{FF2B5EF4-FFF2-40B4-BE49-F238E27FC236}">
                <a16:creationId xmlns:a16="http://schemas.microsoft.com/office/drawing/2014/main" id="{1816CA6C-28E4-16D1-A3FD-74A83FCBDDF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989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>
          <a:extLst>
            <a:ext uri="{FF2B5EF4-FFF2-40B4-BE49-F238E27FC236}">
              <a16:creationId xmlns:a16="http://schemas.microsoft.com/office/drawing/2014/main" id="{F8D87D75-28A8-F35E-CA17-509E1820D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>
            <a:extLst>
              <a:ext uri="{FF2B5EF4-FFF2-40B4-BE49-F238E27FC236}">
                <a16:creationId xmlns:a16="http://schemas.microsoft.com/office/drawing/2014/main" id="{9668A06D-4135-F4AA-A733-E9D0AF71B6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612" name="Google Shape;612;p62">
            <a:extLst>
              <a:ext uri="{FF2B5EF4-FFF2-40B4-BE49-F238E27FC236}">
                <a16:creationId xmlns:a16="http://schemas.microsoft.com/office/drawing/2014/main" id="{C45033D2-3FBA-3FC8-7F9F-1F226560C9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Natural Language Generation (NLG) involves the automatic production of human-like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This study explores differences between human-written and LLM-generated texts.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We analyze Abstract Meaning Representations (AMRs) to compare structural and linguistic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Parallel datasets were collected: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Human data: keystroke timings, deletions, final sentences.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LLM data: token probabilities, sequence-level perplexity, generated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Examples of questions asked: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Describe a morning at a busy bakery.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Describe the calm of a meditation room adorned with candles and cushions.</a:t>
            </a:r>
          </a:p>
        </p:txBody>
      </p:sp>
    </p:spTree>
    <p:extLst>
      <p:ext uri="{BB962C8B-B14F-4D97-AF65-F5344CB8AC3E}">
        <p14:creationId xmlns:p14="http://schemas.microsoft.com/office/powerpoint/2010/main" val="182977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052D47C2-CDD9-A769-CBE2-A7993C31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>
            <a:extLst>
              <a:ext uri="{FF2B5EF4-FFF2-40B4-BE49-F238E27FC236}">
                <a16:creationId xmlns:a16="http://schemas.microsoft.com/office/drawing/2014/main" id="{E2674DA7-6155-F7DF-289B-1085E7CB02A7}"/>
              </a:ext>
            </a:extLst>
          </p:cNvPr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>
            <a:extLst>
              <a:ext uri="{FF2B5EF4-FFF2-40B4-BE49-F238E27FC236}">
                <a16:creationId xmlns:a16="http://schemas.microsoft.com/office/drawing/2014/main" id="{148B2B13-3D83-3B58-5C52-8C8FB858E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3625" y="1705350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AMRs</a:t>
            </a:r>
            <a:endParaRPr dirty="0"/>
          </a:p>
        </p:txBody>
      </p:sp>
      <p:sp>
        <p:nvSpPr>
          <p:cNvPr id="726" name="Google Shape;726;p67">
            <a:extLst>
              <a:ext uri="{FF2B5EF4-FFF2-40B4-BE49-F238E27FC236}">
                <a16:creationId xmlns:a16="http://schemas.microsoft.com/office/drawing/2014/main" id="{2E00DE76-873E-5FF8-A8C4-38474D988C6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36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>
          <a:extLst>
            <a:ext uri="{FF2B5EF4-FFF2-40B4-BE49-F238E27FC236}">
              <a16:creationId xmlns:a16="http://schemas.microsoft.com/office/drawing/2014/main" id="{BD340B59-850B-3AD8-2577-8C260DD5B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>
            <a:extLst>
              <a:ext uri="{FF2B5EF4-FFF2-40B4-BE49-F238E27FC236}">
                <a16:creationId xmlns:a16="http://schemas.microsoft.com/office/drawing/2014/main" id="{F35BC4BA-DBB1-B1EA-00FE-C767E09AE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Abstract Meaning Representations</a:t>
            </a:r>
            <a:br>
              <a:rPr lang="en-US" dirty="0"/>
            </a:br>
            <a:endParaRPr dirty="0"/>
          </a:p>
        </p:txBody>
      </p:sp>
      <p:sp>
        <p:nvSpPr>
          <p:cNvPr id="612" name="Google Shape;612;p62">
            <a:extLst>
              <a:ext uri="{FF2B5EF4-FFF2-40B4-BE49-F238E27FC236}">
                <a16:creationId xmlns:a16="http://schemas.microsoft.com/office/drawing/2014/main" id="{92D2923C-5122-93CF-2E57-A1C32EC7EA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AMR is a structured representation of sentence meaning.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It captures "who did what, to whom, where, and why.“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Nodes represent concepts; edges show relationships.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AMRs can be manually created by linguists or generated by machine learning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Google Shape;612;p62">
            <a:extLst>
              <a:ext uri="{FF2B5EF4-FFF2-40B4-BE49-F238E27FC236}">
                <a16:creationId xmlns:a16="http://schemas.microsoft.com/office/drawing/2014/main" id="{F1CF4AFA-C48F-19F7-F666-57698ADA40E9}"/>
              </a:ext>
            </a:extLst>
          </p:cNvPr>
          <p:cNvSpPr txBox="1">
            <a:spLocks/>
          </p:cNvSpPr>
          <p:nvPr/>
        </p:nvSpPr>
        <p:spPr>
          <a:xfrm>
            <a:off x="720000" y="2722989"/>
            <a:ext cx="3425918" cy="211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Medium"/>
              <a:buAutoNum type="arabicPeriod"/>
              <a:defRPr sz="11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AutoNum type="alphaLcPeriod"/>
              <a:defRPr sz="11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AutoNum type="romanLcPeriod"/>
              <a:defRPr sz="11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AutoNum type="arabicPeriod"/>
              <a:defRPr sz="11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AutoNum type="alphaLcPeriod"/>
              <a:defRPr sz="11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AutoNum type="romanLcPeriod"/>
              <a:defRPr sz="11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AutoNum type="arabicPeriod"/>
              <a:defRPr sz="11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AutoNum type="alphaLcPeriod"/>
              <a:defRPr sz="11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AutoNum type="romanLcPeriod"/>
              <a:defRPr sz="11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The sun is shining with beautiful colors of red and yellow while everyone is trying to have a bread from the most known bakery in the town.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68B3EDDA-0AEA-A8AE-3E8E-A5ED44BD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918" y="2362710"/>
            <a:ext cx="2652239" cy="237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F2D5DEDF-60F5-2BAC-F2F2-826672C83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>
            <a:extLst>
              <a:ext uri="{FF2B5EF4-FFF2-40B4-BE49-F238E27FC236}">
                <a16:creationId xmlns:a16="http://schemas.microsoft.com/office/drawing/2014/main" id="{8724542F-A00B-20EB-31F5-7A053EE58B92}"/>
              </a:ext>
            </a:extLst>
          </p:cNvPr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>
            <a:extLst>
              <a:ext uri="{FF2B5EF4-FFF2-40B4-BE49-F238E27FC236}">
                <a16:creationId xmlns:a16="http://schemas.microsoft.com/office/drawing/2014/main" id="{84324BC7-A8D3-83AB-4195-3AF67FA154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3625" y="1705350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Gemma</a:t>
            </a:r>
            <a:endParaRPr dirty="0"/>
          </a:p>
        </p:txBody>
      </p:sp>
      <p:sp>
        <p:nvSpPr>
          <p:cNvPr id="726" name="Google Shape;726;p67">
            <a:extLst>
              <a:ext uri="{FF2B5EF4-FFF2-40B4-BE49-F238E27FC236}">
                <a16:creationId xmlns:a16="http://schemas.microsoft.com/office/drawing/2014/main" id="{EAD6AAC0-9E35-3210-A495-5D240591CAB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50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>
          <a:extLst>
            <a:ext uri="{FF2B5EF4-FFF2-40B4-BE49-F238E27FC236}">
              <a16:creationId xmlns:a16="http://schemas.microsoft.com/office/drawing/2014/main" id="{EDBD6087-0A2D-118B-FC3B-E2FC6DF7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>
            <a:extLst>
              <a:ext uri="{FF2B5EF4-FFF2-40B4-BE49-F238E27FC236}">
                <a16:creationId xmlns:a16="http://schemas.microsoft.com/office/drawing/2014/main" id="{47730F72-64C9-E939-117E-82D9A1970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Gemma</a:t>
            </a:r>
            <a:br>
              <a:rPr lang="en-US" dirty="0"/>
            </a:br>
            <a:endParaRPr dirty="0"/>
          </a:p>
        </p:txBody>
      </p:sp>
      <p:sp>
        <p:nvSpPr>
          <p:cNvPr id="612" name="Google Shape;612;p62">
            <a:extLst>
              <a:ext uri="{FF2B5EF4-FFF2-40B4-BE49-F238E27FC236}">
                <a16:creationId xmlns:a16="http://schemas.microsoft.com/office/drawing/2014/main" id="{9A1ACD40-52B5-64AB-8848-74A9A4EFCD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google/gemma-2-2b-it model used for text generation.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2.2 billion parameters.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Trained on diverse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Fine-tuned for instruction-following.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Hyperparameters for current task: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Max Length: 80 tokens – to control the output size;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Sampling Method: top-p sampling with p=0.9 and top-k sampling with k=30 to introduce controlled randomness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Temperature: 0.5</a:t>
            </a:r>
          </a:p>
        </p:txBody>
      </p:sp>
    </p:spTree>
    <p:extLst>
      <p:ext uri="{BB962C8B-B14F-4D97-AF65-F5344CB8AC3E}">
        <p14:creationId xmlns:p14="http://schemas.microsoft.com/office/powerpoint/2010/main" val="236322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6BBE223F-7F37-5567-AB1A-38E13618F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>
            <a:extLst>
              <a:ext uri="{FF2B5EF4-FFF2-40B4-BE49-F238E27FC236}">
                <a16:creationId xmlns:a16="http://schemas.microsoft.com/office/drawing/2014/main" id="{627170AE-AE48-D219-8D81-648232AE799D}"/>
              </a:ext>
            </a:extLst>
          </p:cNvPr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>
            <a:extLst>
              <a:ext uri="{FF2B5EF4-FFF2-40B4-BE49-F238E27FC236}">
                <a16:creationId xmlns:a16="http://schemas.microsoft.com/office/drawing/2014/main" id="{4C467276-3AD5-AAA9-9584-FC0C2DC7D4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43897" y="2056350"/>
            <a:ext cx="4421498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AMR Comparisons</a:t>
            </a:r>
            <a:br>
              <a:rPr lang="en-US" dirty="0"/>
            </a:br>
            <a:endParaRPr dirty="0"/>
          </a:p>
        </p:txBody>
      </p:sp>
      <p:sp>
        <p:nvSpPr>
          <p:cNvPr id="726" name="Google Shape;726;p67">
            <a:extLst>
              <a:ext uri="{FF2B5EF4-FFF2-40B4-BE49-F238E27FC236}">
                <a16:creationId xmlns:a16="http://schemas.microsoft.com/office/drawing/2014/main" id="{5896B6C3-BBF2-1885-42DA-CEE23539477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931387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550</Words>
  <Application>Microsoft Office PowerPoint</Application>
  <PresentationFormat>On-screen Show 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IBM Plex Sans</vt:lpstr>
      <vt:lpstr>Roboto Condensed Light</vt:lpstr>
      <vt:lpstr>Arial</vt:lpstr>
      <vt:lpstr>IBM Plex Sans Medium</vt:lpstr>
      <vt:lpstr>Korean AI Agency Pitch Deck XL by Slidesgo</vt:lpstr>
      <vt:lpstr>LLMs vs Humans Cognitive evaluation using AMRs</vt:lpstr>
      <vt:lpstr>Introduction</vt:lpstr>
      <vt:lpstr>Introduction</vt:lpstr>
      <vt:lpstr>Introduction</vt:lpstr>
      <vt:lpstr>AMRs</vt:lpstr>
      <vt:lpstr>Abstract Meaning Representations </vt:lpstr>
      <vt:lpstr>Gemma</vt:lpstr>
      <vt:lpstr>Gemma </vt:lpstr>
      <vt:lpstr>AMR Comparisons </vt:lpstr>
      <vt:lpstr>Responses Comparisons </vt:lpstr>
      <vt:lpstr>AMR Comparisons </vt:lpstr>
      <vt:lpstr>Lexical Complexity </vt:lpstr>
      <vt:lpstr>Conclusion </vt:lpstr>
      <vt:lpstr>Future Work 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Denis Florin CRINGANU</cp:lastModifiedBy>
  <cp:revision>3</cp:revision>
  <dcterms:modified xsi:type="dcterms:W3CDTF">2025-02-04T14:22:11Z</dcterms:modified>
</cp:coreProperties>
</file>