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75" r:id="rId8"/>
    <p:sldId id="266" r:id="rId9"/>
    <p:sldId id="261" r:id="rId10"/>
    <p:sldId id="262" r:id="rId11"/>
    <p:sldId id="263" r:id="rId12"/>
    <p:sldId id="264"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1B5"/>
    <a:srgbClr val="D50000"/>
    <a:srgbClr val="009688"/>
    <a:srgbClr val="FFEB3B"/>
    <a:srgbClr val="4CAF50"/>
    <a:srgbClr val="FF5722"/>
    <a:srgbClr val="C5CAE9"/>
    <a:srgbClr val="FFFFFF"/>
    <a:srgbClr val="F443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8" d="100"/>
          <a:sy n="88" d="100"/>
        </p:scale>
        <p:origin x="96"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20875639502505844"/>
          <c:y val="0.94877010620194291"/>
          <c:w val="0.62422129828956985"/>
          <c:h val="4.0105908515001981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oboto" panose="02000000000000000000" pitchFamily="2"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30C46C2-E70E-41E8-B8D2-5438C7F4DB69}" type="datetimeFigureOut">
              <a:rPr lang="en-GB" smtClean="0"/>
              <a:t>24/03/2016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3150193279"/>
      </p:ext>
    </p:extLst>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0C46C2-E70E-41E8-B8D2-5438C7F4DB69}" type="datetimeFigureOut">
              <a:rPr lang="en-GB" smtClean="0"/>
              <a:t>24/03/2016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1423834093"/>
      </p:ext>
    </p:extLst>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0C46C2-E70E-41E8-B8D2-5438C7F4DB69}" type="datetimeFigureOut">
              <a:rPr lang="en-GB" smtClean="0"/>
              <a:t>24/03/2016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1688207867"/>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0C46C2-E70E-41E8-B8D2-5438C7F4DB69}" type="datetimeFigureOut">
              <a:rPr lang="en-GB" smtClean="0"/>
              <a:t>24/03/2016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3840942970"/>
      </p:ext>
    </p:extLst>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0C46C2-E70E-41E8-B8D2-5438C7F4DB69}" type="datetimeFigureOut">
              <a:rPr lang="en-GB" smtClean="0"/>
              <a:t>24/03/2016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4284731521"/>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30C46C2-E70E-41E8-B8D2-5438C7F4DB69}" type="datetimeFigureOut">
              <a:rPr lang="en-GB" smtClean="0"/>
              <a:t>24/03/2016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115360775"/>
      </p:ext>
    </p:extLst>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30C46C2-E70E-41E8-B8D2-5438C7F4DB69}" type="datetimeFigureOut">
              <a:rPr lang="en-GB" smtClean="0"/>
              <a:t>24/03/2016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1852658492"/>
      </p:ext>
    </p:extLst>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30C46C2-E70E-41E8-B8D2-5438C7F4DB69}" type="datetimeFigureOut">
              <a:rPr lang="en-GB" smtClean="0"/>
              <a:t>24/03/2016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3379571157"/>
      </p:ext>
    </p:extLst>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C46C2-E70E-41E8-B8D2-5438C7F4DB69}" type="datetimeFigureOut">
              <a:rPr lang="en-GB" smtClean="0"/>
              <a:t>24/03/2016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3786805713"/>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C46C2-E70E-41E8-B8D2-5438C7F4DB69}" type="datetimeFigureOut">
              <a:rPr lang="en-GB" smtClean="0"/>
              <a:t>24/03/2016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2680767578"/>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C46C2-E70E-41E8-B8D2-5438C7F4DB69}" type="datetimeFigureOut">
              <a:rPr lang="en-GB" smtClean="0"/>
              <a:t>24/03/2016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65AF59-58FE-43EB-B1D0-B07C81C980A0}" type="slidenum">
              <a:rPr lang="en-GB" smtClean="0"/>
              <a:t>‹#›</a:t>
            </a:fld>
            <a:endParaRPr lang="en-GB"/>
          </a:p>
        </p:txBody>
      </p:sp>
    </p:spTree>
    <p:extLst>
      <p:ext uri="{BB962C8B-B14F-4D97-AF65-F5344CB8AC3E}">
        <p14:creationId xmlns:p14="http://schemas.microsoft.com/office/powerpoint/2010/main" val="163335150"/>
      </p:ext>
    </p:extLst>
  </p:cSld>
  <p:clrMapOvr>
    <a:masterClrMapping/>
  </p:clrMapOvr>
  <p:transition spd="slow">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C46C2-E70E-41E8-B8D2-5438C7F4DB69}" type="datetimeFigureOut">
              <a:rPr lang="en-GB" smtClean="0"/>
              <a:t>24/03/2016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5AF59-58FE-43EB-B1D0-B07C81C980A0}" type="slidenum">
              <a:rPr lang="en-GB" smtClean="0"/>
              <a:t>‹#›</a:t>
            </a:fld>
            <a:endParaRPr lang="en-GB"/>
          </a:p>
        </p:txBody>
      </p:sp>
    </p:spTree>
    <p:extLst>
      <p:ext uri="{BB962C8B-B14F-4D97-AF65-F5344CB8AC3E}">
        <p14:creationId xmlns:p14="http://schemas.microsoft.com/office/powerpoint/2010/main" val="363702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32167" y="2061029"/>
            <a:ext cx="8735833" cy="3139124"/>
          </a:xfrm>
          <a:prstGeom prst="roundRect">
            <a:avLst>
              <a:gd name="adj" fmla="val 1894"/>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24000" y="1225730"/>
            <a:ext cx="9144000" cy="2387600"/>
          </a:xfrm>
        </p:spPr>
        <p:txBody>
          <a:bodyPr>
            <a:normAutofit/>
          </a:bodyPr>
          <a:lstStyle/>
          <a:p>
            <a:r>
              <a:rPr lang="en-GB" sz="4400" dirty="0" err="1" smtClean="0">
                <a:solidFill>
                  <a:schemeClr val="bg1"/>
                </a:solidFill>
                <a:latin typeface="Roboto" panose="02000000000000000000" pitchFamily="2" charset="0"/>
                <a:ea typeface="Roboto" panose="02000000000000000000" pitchFamily="2" charset="0"/>
              </a:rPr>
              <a:t>SentiBots</a:t>
            </a:r>
            <a:endParaRPr lang="en-GB" sz="4400" dirty="0">
              <a:solidFill>
                <a:schemeClr val="bg1"/>
              </a:solidFill>
              <a:latin typeface="Roboto" panose="02000000000000000000" pitchFamily="2" charset="0"/>
              <a:ea typeface="Roboto" panose="02000000000000000000" pitchFamily="2" charset="0"/>
            </a:endParaRPr>
          </a:p>
        </p:txBody>
      </p:sp>
      <p:sp>
        <p:nvSpPr>
          <p:cNvPr id="3" name="Subtitle 2"/>
          <p:cNvSpPr>
            <a:spLocks noGrp="1"/>
          </p:cNvSpPr>
          <p:nvPr>
            <p:ph type="subTitle" idx="1"/>
          </p:nvPr>
        </p:nvSpPr>
        <p:spPr>
          <a:xfrm>
            <a:off x="1524000" y="3731083"/>
            <a:ext cx="9144000" cy="1510982"/>
          </a:xfrm>
        </p:spPr>
        <p:txBody>
          <a:bodyPr/>
          <a:lstStyle/>
          <a:p>
            <a:r>
              <a:rPr lang="en-GB" dirty="0" err="1" smtClean="0">
                <a:solidFill>
                  <a:schemeClr val="bg1"/>
                </a:solidFill>
                <a:latin typeface="Roboto" panose="02000000000000000000" pitchFamily="2" charset="0"/>
                <a:ea typeface="Roboto" panose="02000000000000000000" pitchFamily="2" charset="0"/>
              </a:rPr>
              <a:t>Sundaramahalingam</a:t>
            </a:r>
            <a:r>
              <a:rPr lang="en-GB" dirty="0" smtClean="0">
                <a:solidFill>
                  <a:schemeClr val="bg1"/>
                </a:solidFill>
                <a:latin typeface="Roboto" panose="02000000000000000000" pitchFamily="2" charset="0"/>
                <a:ea typeface="Roboto" panose="02000000000000000000" pitchFamily="2" charset="0"/>
              </a:rPr>
              <a:t> </a:t>
            </a:r>
            <a:r>
              <a:rPr lang="en-GB" dirty="0" err="1" smtClean="0">
                <a:solidFill>
                  <a:schemeClr val="bg1"/>
                </a:solidFill>
                <a:latin typeface="Roboto" panose="02000000000000000000" pitchFamily="2" charset="0"/>
                <a:ea typeface="Roboto" panose="02000000000000000000" pitchFamily="2" charset="0"/>
              </a:rPr>
              <a:t>Sudharshan</a:t>
            </a:r>
            <a:r>
              <a:rPr lang="en-GB" dirty="0" smtClean="0">
                <a:solidFill>
                  <a:schemeClr val="bg1"/>
                </a:solidFill>
                <a:latin typeface="Roboto" panose="02000000000000000000" pitchFamily="2" charset="0"/>
                <a:ea typeface="Roboto" panose="02000000000000000000" pitchFamily="2" charset="0"/>
              </a:rPr>
              <a:t>, Isaac </a:t>
            </a:r>
            <a:r>
              <a:rPr lang="en-GB" dirty="0" err="1" smtClean="0">
                <a:solidFill>
                  <a:schemeClr val="bg1"/>
                </a:solidFill>
                <a:latin typeface="Roboto" panose="02000000000000000000" pitchFamily="2" charset="0"/>
                <a:ea typeface="Roboto" panose="02000000000000000000" pitchFamily="2" charset="0"/>
              </a:rPr>
              <a:t>Tay</a:t>
            </a:r>
            <a:r>
              <a:rPr lang="en-GB" dirty="0" smtClean="0">
                <a:solidFill>
                  <a:schemeClr val="bg1"/>
                </a:solidFill>
                <a:latin typeface="Roboto" panose="02000000000000000000" pitchFamily="2" charset="0"/>
                <a:ea typeface="Roboto" panose="02000000000000000000" pitchFamily="2" charset="0"/>
              </a:rPr>
              <a:t> </a:t>
            </a:r>
            <a:r>
              <a:rPr lang="en-GB" dirty="0" err="1" smtClean="0">
                <a:solidFill>
                  <a:schemeClr val="bg1"/>
                </a:solidFill>
                <a:latin typeface="Roboto" panose="02000000000000000000" pitchFamily="2" charset="0"/>
                <a:ea typeface="Roboto" panose="02000000000000000000" pitchFamily="2" charset="0"/>
              </a:rPr>
              <a:t>Eng</a:t>
            </a:r>
            <a:r>
              <a:rPr lang="en-GB" dirty="0" smtClean="0">
                <a:solidFill>
                  <a:schemeClr val="bg1"/>
                </a:solidFill>
                <a:latin typeface="Roboto" panose="02000000000000000000" pitchFamily="2" charset="0"/>
                <a:ea typeface="Roboto" panose="02000000000000000000" pitchFamily="2" charset="0"/>
              </a:rPr>
              <a:t> </a:t>
            </a:r>
            <a:r>
              <a:rPr lang="en-GB" dirty="0" err="1" smtClean="0">
                <a:solidFill>
                  <a:schemeClr val="bg1"/>
                </a:solidFill>
                <a:latin typeface="Roboto" panose="02000000000000000000" pitchFamily="2" charset="0"/>
                <a:ea typeface="Roboto" panose="02000000000000000000" pitchFamily="2" charset="0"/>
              </a:rPr>
              <a:t>Hian</a:t>
            </a:r>
            <a:endParaRPr lang="en-GB" dirty="0">
              <a:solidFill>
                <a:schemeClr val="bg1"/>
              </a:solidFill>
              <a:latin typeface="Roboto" panose="02000000000000000000" pitchFamily="2" charset="0"/>
              <a:ea typeface="Roboto" panose="02000000000000000000" pitchFamily="2" charset="0"/>
            </a:endParaRPr>
          </a:p>
        </p:txBody>
      </p:sp>
      <p:cxnSp>
        <p:nvCxnSpPr>
          <p:cNvPr id="6" name="Straight Connector 5"/>
          <p:cNvCxnSpPr/>
          <p:nvPr/>
        </p:nvCxnSpPr>
        <p:spPr>
          <a:xfrm>
            <a:off x="3762375" y="3575230"/>
            <a:ext cx="4819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2692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4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decel="67000" fill="hold" grpId="1" nodeType="clickEffect">
                                  <p:stCondLst>
                                    <p:cond delay="0"/>
                                  </p:stCondLst>
                                  <p:childTnLst>
                                    <p:animScale>
                                      <p:cBhvr>
                                        <p:cTn id="24" dur="1000" fill="hold"/>
                                        <p:tgtEl>
                                          <p:spTgt spid="4"/>
                                        </p:tgtEl>
                                      </p:cBhvr>
                                      <p:by x="100000" y="300000"/>
                                    </p:animScale>
                                  </p:childTnLst>
                                </p:cTn>
                              </p:par>
                              <p:par>
                                <p:cTn id="25" presetID="6" presetClass="emph" presetSubtype="0" decel="100000" fill="hold" grpId="2" nodeType="withEffect">
                                  <p:stCondLst>
                                    <p:cond delay="0"/>
                                  </p:stCondLst>
                                  <p:childTnLst>
                                    <p:animScale>
                                      <p:cBhvr>
                                        <p:cTn id="26" dur="1000" fill="hold"/>
                                        <p:tgtEl>
                                          <p:spTgt spid="4"/>
                                        </p:tgtEl>
                                      </p:cBhvr>
                                      <p:by x="150000" y="100000"/>
                                    </p:animScale>
                                  </p:childTnLst>
                                </p:cTn>
                              </p:par>
                              <p:par>
                                <p:cTn id="27" presetID="2" presetClass="exit" presetSubtype="4" fill="hold" grpId="1" nodeType="withEffect">
                                  <p:stCondLst>
                                    <p:cond delay="500"/>
                                  </p:stCondLst>
                                  <p:childTnLst>
                                    <p:anim calcmode="lin" valueType="num">
                                      <p:cBhvr additive="base">
                                        <p:cTn id="28" dur="2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9" dur="200"/>
                                        <p:tgtEl>
                                          <p:spTgt spid="3">
                                            <p:txEl>
                                              <p:pRg st="0" end="0"/>
                                            </p:txEl>
                                          </p:spTgt>
                                        </p:tgtEl>
                                        <p:attrNameLst>
                                          <p:attrName>ppt_y</p:attrName>
                                        </p:attrNameLst>
                                      </p:cBhvr>
                                      <p:tavLst>
                                        <p:tav tm="0">
                                          <p:val>
                                            <p:strVal val="ppt_y"/>
                                          </p:val>
                                        </p:tav>
                                        <p:tav tm="100000">
                                          <p:val>
                                            <p:strVal val="1+ppt_h/2"/>
                                          </p:val>
                                        </p:tav>
                                      </p:tavLst>
                                    </p:anim>
                                    <p:set>
                                      <p:cBhvr>
                                        <p:cTn id="30" dur="1" fill="hold">
                                          <p:stCondLst>
                                            <p:cond delay="199"/>
                                          </p:stCondLst>
                                        </p:cTn>
                                        <p:tgtEl>
                                          <p:spTgt spid="3">
                                            <p:txEl>
                                              <p:pRg st="0" end="0"/>
                                            </p:txEl>
                                          </p:spTgt>
                                        </p:tgtEl>
                                        <p:attrNameLst>
                                          <p:attrName>style.visibility</p:attrName>
                                        </p:attrNameLst>
                                      </p:cBhvr>
                                      <p:to>
                                        <p:strVal val="hidden"/>
                                      </p:to>
                                    </p:set>
                                  </p:childTnLst>
                                </p:cTn>
                              </p:par>
                              <p:par>
                                <p:cTn id="31" presetID="2" presetClass="exit" presetSubtype="4" fill="hold" nodeType="withEffect">
                                  <p:stCondLst>
                                    <p:cond delay="500"/>
                                  </p:stCondLst>
                                  <p:childTnLst>
                                    <p:anim calcmode="lin" valueType="num">
                                      <p:cBhvr additive="base">
                                        <p:cTn id="32" dur="300"/>
                                        <p:tgtEl>
                                          <p:spTgt spid="6"/>
                                        </p:tgtEl>
                                        <p:attrNameLst>
                                          <p:attrName>ppt_x</p:attrName>
                                        </p:attrNameLst>
                                      </p:cBhvr>
                                      <p:tavLst>
                                        <p:tav tm="0">
                                          <p:val>
                                            <p:strVal val="ppt_x"/>
                                          </p:val>
                                        </p:tav>
                                        <p:tav tm="100000">
                                          <p:val>
                                            <p:strVal val="ppt_x"/>
                                          </p:val>
                                        </p:tav>
                                      </p:tavLst>
                                    </p:anim>
                                    <p:anim calcmode="lin" valueType="num">
                                      <p:cBhvr additive="base">
                                        <p:cTn id="33" dur="300"/>
                                        <p:tgtEl>
                                          <p:spTgt spid="6"/>
                                        </p:tgtEl>
                                        <p:attrNameLst>
                                          <p:attrName>ppt_y</p:attrName>
                                        </p:attrNameLst>
                                      </p:cBhvr>
                                      <p:tavLst>
                                        <p:tav tm="0">
                                          <p:val>
                                            <p:strVal val="ppt_y"/>
                                          </p:val>
                                        </p:tav>
                                        <p:tav tm="100000">
                                          <p:val>
                                            <p:strVal val="1+ppt_h/2"/>
                                          </p:val>
                                        </p:tav>
                                      </p:tavLst>
                                    </p:anim>
                                    <p:set>
                                      <p:cBhvr>
                                        <p:cTn id="34" dur="1" fill="hold">
                                          <p:stCondLst>
                                            <p:cond delay="299"/>
                                          </p:stCondLst>
                                        </p:cTn>
                                        <p:tgtEl>
                                          <p:spTgt spid="6"/>
                                        </p:tgtEl>
                                        <p:attrNameLst>
                                          <p:attrName>style.visibility</p:attrName>
                                        </p:attrNameLst>
                                      </p:cBhvr>
                                      <p:to>
                                        <p:strVal val="hidden"/>
                                      </p:to>
                                    </p:set>
                                  </p:childTnLst>
                                </p:cTn>
                              </p:par>
                              <p:par>
                                <p:cTn id="35" presetID="2" presetClass="exit" presetSubtype="4" fill="hold" grpId="1" nodeType="withEffect">
                                  <p:stCondLst>
                                    <p:cond delay="500"/>
                                  </p:stCondLst>
                                  <p:childTnLst>
                                    <p:anim calcmode="lin" valueType="num">
                                      <p:cBhvr additive="base">
                                        <p:cTn id="36" dur="300"/>
                                        <p:tgtEl>
                                          <p:spTgt spid="2"/>
                                        </p:tgtEl>
                                        <p:attrNameLst>
                                          <p:attrName>ppt_x</p:attrName>
                                        </p:attrNameLst>
                                      </p:cBhvr>
                                      <p:tavLst>
                                        <p:tav tm="0">
                                          <p:val>
                                            <p:strVal val="ppt_x"/>
                                          </p:val>
                                        </p:tav>
                                        <p:tav tm="100000">
                                          <p:val>
                                            <p:strVal val="ppt_x"/>
                                          </p:val>
                                        </p:tav>
                                      </p:tavLst>
                                    </p:anim>
                                    <p:anim calcmode="lin" valueType="num">
                                      <p:cBhvr additive="base">
                                        <p:cTn id="37" dur="300"/>
                                        <p:tgtEl>
                                          <p:spTgt spid="2"/>
                                        </p:tgtEl>
                                        <p:attrNameLst>
                                          <p:attrName>ppt_y</p:attrName>
                                        </p:attrNameLst>
                                      </p:cBhvr>
                                      <p:tavLst>
                                        <p:tav tm="0">
                                          <p:val>
                                            <p:strVal val="ppt_y"/>
                                          </p:val>
                                        </p:tav>
                                        <p:tav tm="100000">
                                          <p:val>
                                            <p:strVal val="1+ppt_h/2"/>
                                          </p:val>
                                        </p:tav>
                                      </p:tavLst>
                                    </p:anim>
                                    <p:set>
                                      <p:cBhvr>
                                        <p:cTn id="38" dur="1" fill="hold">
                                          <p:stCondLst>
                                            <p:cond delay="2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95000"/>
              <a:lumOff val="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0" y="0"/>
            <a:ext cx="12192000" cy="968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838200" y="0"/>
            <a:ext cx="10515600" cy="96837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solidFill>
                  <a:schemeClr val="bg1"/>
                </a:solidFill>
                <a:latin typeface="Roboto" panose="02000000000000000000" pitchFamily="2" charset="0"/>
                <a:ea typeface="Roboto" panose="02000000000000000000" pitchFamily="2" charset="0"/>
              </a:rPr>
              <a:t>Section Title</a:t>
            </a:r>
            <a:endParaRPr lang="en-GB" dirty="0">
              <a:solidFill>
                <a:schemeClr val="bg1"/>
              </a:solidFill>
              <a:latin typeface="Roboto" panose="02000000000000000000" pitchFamily="2" charset="0"/>
              <a:ea typeface="Roboto" panose="02000000000000000000" pitchFamily="2" charset="0"/>
            </a:endParaRPr>
          </a:p>
        </p:txBody>
      </p:sp>
      <p:pic>
        <p:nvPicPr>
          <p:cNvPr id="1030" name="Picture 6" descr="https://lh4.googleusercontent.com/-Mx304S7v6Ns/VELX_hAbqUI/AAAAAAAAKGY/JfsIEXi3GHE/w1920-h1080/San%2BDiego%2BDus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1401" y="3443287"/>
            <a:ext cx="6070599" cy="34147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h6.ggpht.com/dq1rtn76Xertxh17J02UknLxRUgLX04f6dXjeTctgEnHudDHro_ViIJ1F68fyu3z=w9999-h999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1677" y="1028700"/>
            <a:ext cx="5507498"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pre01.deviantart.net/c7ec/th/pre/i/2013/138/c/a/google_now_wallpaper_bangkok_thailand_nexus4_day_0_by_twaintyfour-d65p7f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4400" y="1030284"/>
            <a:ext cx="2387600" cy="2360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getwallpapers.net/wallpapers/m/66/minimalistic_artwork_google_now_m6529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28700"/>
            <a:ext cx="4200525"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2420937" y="4536280"/>
            <a:ext cx="1228725" cy="1228725"/>
          </a:xfrm>
          <a:prstGeom prst="ellipse">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http://www.elandroidelibre.com/wp-content/uploads/2014/05/zRXkoEw.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443287"/>
            <a:ext cx="6070600" cy="34147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534560"/>
            <a:ext cx="12192000" cy="707886"/>
          </a:xfrm>
          <a:prstGeom prst="rect">
            <a:avLst/>
          </a:prstGeom>
          <a:noFill/>
        </p:spPr>
        <p:txBody>
          <a:bodyPr wrap="square" rtlCol="0">
            <a:spAutoFit/>
          </a:bodyPr>
          <a:lstStyle/>
          <a:p>
            <a:pPr algn="ctr"/>
            <a:r>
              <a:rPr lang="en-GB" sz="4000" dirty="0" smtClean="0">
                <a:solidFill>
                  <a:schemeClr val="bg1"/>
                </a:solidFill>
                <a:latin typeface="Roboto" panose="02000000000000000000" pitchFamily="2" charset="0"/>
                <a:ea typeface="Roboto" panose="02000000000000000000" pitchFamily="2" charset="0"/>
              </a:rPr>
              <a:t>Description for the Second Image</a:t>
            </a:r>
            <a:endParaRPr lang="en-GB" sz="40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47020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4"/>
                                        </p:tgtEl>
                                      </p:cBhvr>
                                      <p:by x="3000000" y="3000000"/>
                                    </p:animScale>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ppt_x"/>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par>
                                <p:cTn id="11" presetID="42" presetClass="path" presetSubtype="0" accel="50000" decel="50000" fill="hold" nodeType="withEffect">
                                  <p:stCondLst>
                                    <p:cond delay="0"/>
                                  </p:stCondLst>
                                  <p:childTnLst>
                                    <p:animMotion origin="layout" path="M 1.66667E-6 4.07407E-6 L 0.2526 -0.29723 " pathEditMode="relative" rAng="0" ptsTypes="AA">
                                      <p:cBhvr>
                                        <p:cTn id="12" dur="1000" fill="hold"/>
                                        <p:tgtEl>
                                          <p:spTgt spid="1026"/>
                                        </p:tgtEl>
                                        <p:attrNameLst>
                                          <p:attrName>ppt_x</p:attrName>
                                          <p:attrName>ppt_y</p:attrName>
                                        </p:attrNameLst>
                                      </p:cBhvr>
                                      <p:rCtr x="12630" y="-14861"/>
                                    </p:animMotion>
                                  </p:childTnLst>
                                </p:cTn>
                              </p:par>
                              <p:par>
                                <p:cTn id="13" presetID="6" presetClass="emph" presetSubtype="0" fill="hold" nodeType="withEffect">
                                  <p:stCondLst>
                                    <p:cond delay="0"/>
                                  </p:stCondLst>
                                  <p:childTnLst>
                                    <p:animScale>
                                      <p:cBhvr>
                                        <p:cTn id="14" dur="500" fill="hold"/>
                                        <p:tgtEl>
                                          <p:spTgt spid="1026"/>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2" presetClass="exit" presetSubtype="4" fill="hold" grpId="1" nodeType="withEffect">
                                  <p:stCondLst>
                                    <p:cond delay="0"/>
                                  </p:stCondLst>
                                  <p:childTnLst>
                                    <p:anim calcmode="lin" valueType="num">
                                      <p:cBhvr additive="base">
                                        <p:cTn id="21" dur="500"/>
                                        <p:tgtEl>
                                          <p:spTgt spid="5"/>
                                        </p:tgtEl>
                                        <p:attrNameLst>
                                          <p:attrName>ppt_x</p:attrName>
                                        </p:attrNameLst>
                                      </p:cBhvr>
                                      <p:tavLst>
                                        <p:tav tm="0">
                                          <p:val>
                                            <p:strVal val="ppt_x"/>
                                          </p:val>
                                        </p:tav>
                                        <p:tav tm="100000">
                                          <p:val>
                                            <p:strVal val="ppt_x"/>
                                          </p:val>
                                        </p:tav>
                                      </p:tavLst>
                                    </p:anim>
                                    <p:anim calcmode="lin" valueType="num">
                                      <p:cBhvr additive="base">
                                        <p:cTn id="22" dur="500"/>
                                        <p:tgtEl>
                                          <p:spTgt spid="5"/>
                                        </p:tgtEl>
                                        <p:attrNameLst>
                                          <p:attrName>ppt_y</p:attrName>
                                        </p:attrNameLst>
                                      </p:cBhvr>
                                      <p:tavLst>
                                        <p:tav tm="0">
                                          <p:val>
                                            <p:strVal val="ppt_y"/>
                                          </p:val>
                                        </p:tav>
                                        <p:tav tm="100000">
                                          <p:val>
                                            <p:strVal val="1+ppt_h/2"/>
                                          </p:val>
                                        </p:tav>
                                      </p:tavLst>
                                    </p:anim>
                                    <p:set>
                                      <p:cBhvr>
                                        <p:cTn id="23" dur="1" fill="hold">
                                          <p:stCondLst>
                                            <p:cond delay="499"/>
                                          </p:stCondLst>
                                        </p:cTn>
                                        <p:tgtEl>
                                          <p:spTgt spid="5"/>
                                        </p:tgtEl>
                                        <p:attrNameLst>
                                          <p:attrName>style.visibility</p:attrName>
                                        </p:attrNameLst>
                                      </p:cBhvr>
                                      <p:to>
                                        <p:strVal val="hidden"/>
                                      </p:to>
                                    </p:set>
                                  </p:childTnLst>
                                </p:cTn>
                              </p:par>
                              <p:par>
                                <p:cTn id="24" presetID="6" presetClass="emph" presetSubtype="0" fill="hold" nodeType="withEffect">
                                  <p:stCondLst>
                                    <p:cond delay="0"/>
                                  </p:stCondLst>
                                  <p:childTnLst>
                                    <p:animScale>
                                      <p:cBhvr>
                                        <p:cTn id="25" dur="500" fill="hold"/>
                                        <p:tgtEl>
                                          <p:spTgt spid="1026"/>
                                        </p:tgtEl>
                                      </p:cBhvr>
                                      <p:by x="66600" y="66600"/>
                                    </p:animScale>
                                  </p:childTnLst>
                                </p:cTn>
                              </p:par>
                              <p:par>
                                <p:cTn id="26" presetID="42" presetClass="path" presetSubtype="0" accel="50000" decel="50000" fill="hold" nodeType="withEffect">
                                  <p:stCondLst>
                                    <p:cond delay="0"/>
                                  </p:stCondLst>
                                  <p:childTnLst>
                                    <p:animMotion origin="layout" path="M 1.66667E-6 4.07407E-6 L 0.2526 -0.29723 " pathEditMode="relative" rAng="0" ptsTypes="AA">
                                      <p:cBhvr>
                                        <p:cTn id="27" dur="1000" spd="-100000" fill="hold"/>
                                        <p:tgtEl>
                                          <p:spTgt spid="1026"/>
                                        </p:tgtEl>
                                        <p:attrNameLst>
                                          <p:attrName>ppt_x</p:attrName>
                                          <p:attrName>ppt_y</p:attrName>
                                        </p:attrNameLst>
                                      </p:cBhvr>
                                      <p:rCtr x="12630" y="-14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95000"/>
              <a:lumOff val="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0" y="0"/>
            <a:ext cx="12192000" cy="968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838200" y="0"/>
            <a:ext cx="10515600" cy="96837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solidFill>
                  <a:schemeClr val="bg1"/>
                </a:solidFill>
                <a:latin typeface="Roboto" panose="02000000000000000000" pitchFamily="2" charset="0"/>
                <a:ea typeface="Roboto" panose="02000000000000000000" pitchFamily="2" charset="0"/>
              </a:rPr>
              <a:t>Section Title</a:t>
            </a:r>
            <a:endParaRPr lang="en-GB" dirty="0">
              <a:solidFill>
                <a:schemeClr val="bg1"/>
              </a:solidFill>
              <a:latin typeface="Roboto" panose="02000000000000000000" pitchFamily="2" charset="0"/>
              <a:ea typeface="Roboto" panose="02000000000000000000" pitchFamily="2" charset="0"/>
            </a:endParaRPr>
          </a:p>
        </p:txBody>
      </p:sp>
      <p:pic>
        <p:nvPicPr>
          <p:cNvPr id="1030" name="Picture 6" descr="https://lh4.googleusercontent.com/-Mx304S7v6Ns/VELX_hAbqUI/AAAAAAAAKGY/JfsIEXi3GHE/w1920-h1080/San%2BDiego%2BDus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1401" y="3443287"/>
            <a:ext cx="6070599" cy="34147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pre01.deviantart.net/c7ec/th/pre/i/2013/138/c/a/google_now_wallpaper_bangkok_thailand_nexus4_day_0_by_twaintyfour-d65p7f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4400" y="1030284"/>
            <a:ext cx="2387600" cy="2360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getwallpapers.net/wallpapers/m/66/minimalistic_artwork_google_now_m6529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28700"/>
            <a:ext cx="42005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elandroidelibre.com/wp-content/uploads/2014/05/zRXkoE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443287"/>
            <a:ext cx="6070600" cy="341471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391063" y="1599008"/>
            <a:ext cx="1228725" cy="1228725"/>
          </a:xfrm>
          <a:prstGeom prst="ellipse">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http://lh6.ggpht.com/dq1rtn76Xertxh17J02UknLxRUgLX04f6dXjeTctgEnHudDHro_ViIJ1F68fyu3z=w9999-h999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51677" y="1028700"/>
            <a:ext cx="5507498"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534560"/>
            <a:ext cx="12192000" cy="707886"/>
          </a:xfrm>
          <a:prstGeom prst="rect">
            <a:avLst/>
          </a:prstGeom>
          <a:noFill/>
        </p:spPr>
        <p:txBody>
          <a:bodyPr wrap="square" rtlCol="0">
            <a:spAutoFit/>
          </a:bodyPr>
          <a:lstStyle/>
          <a:p>
            <a:pPr algn="ctr"/>
            <a:r>
              <a:rPr lang="en-GB" sz="4000" dirty="0" smtClean="0">
                <a:solidFill>
                  <a:schemeClr val="bg1"/>
                </a:solidFill>
                <a:latin typeface="Roboto" panose="02000000000000000000" pitchFamily="2" charset="0"/>
                <a:ea typeface="Roboto" panose="02000000000000000000" pitchFamily="2" charset="0"/>
              </a:rPr>
              <a:t>Description for the Third Image</a:t>
            </a:r>
            <a:endParaRPr lang="en-GB" sz="40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300818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4"/>
                                        </p:tgtEl>
                                      </p:cBhvr>
                                      <p:by x="3000000" y="3000000"/>
                                    </p:animScale>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ppt_x"/>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par>
                                <p:cTn id="11" presetID="42" presetClass="path" presetSubtype="0" accel="50000" decel="50000" fill="hold" nodeType="withEffect">
                                  <p:stCondLst>
                                    <p:cond delay="0"/>
                                  </p:stCondLst>
                                  <p:childTnLst>
                                    <p:animMotion origin="layout" path="M 6.25E-7 -2.22222E-6 L -0.07669 0.18102 " pathEditMode="relative" rAng="0" ptsTypes="AA">
                                      <p:cBhvr>
                                        <p:cTn id="12" dur="1000" fill="hold"/>
                                        <p:tgtEl>
                                          <p:spTgt spid="1032"/>
                                        </p:tgtEl>
                                        <p:attrNameLst>
                                          <p:attrName>ppt_x</p:attrName>
                                          <p:attrName>ppt_y</p:attrName>
                                        </p:attrNameLst>
                                      </p:cBhvr>
                                      <p:rCtr x="-3841" y="9051"/>
                                    </p:animMotion>
                                  </p:childTnLst>
                                </p:cTn>
                              </p:par>
                              <p:par>
                                <p:cTn id="13" presetID="6" presetClass="emph" presetSubtype="0" fill="hold" nodeType="withEffect">
                                  <p:stCondLst>
                                    <p:cond delay="0"/>
                                  </p:stCondLst>
                                  <p:childTnLst>
                                    <p:animScale>
                                      <p:cBhvr>
                                        <p:cTn id="14" dur="500" fill="hold"/>
                                        <p:tgtEl>
                                          <p:spTgt spid="1032"/>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2" presetClass="exit" presetSubtype="4" fill="hold" grpId="1" nodeType="withEffect">
                                  <p:stCondLst>
                                    <p:cond delay="0"/>
                                  </p:stCondLst>
                                  <p:childTnLst>
                                    <p:anim calcmode="lin" valueType="num">
                                      <p:cBhvr additive="base">
                                        <p:cTn id="21" dur="500"/>
                                        <p:tgtEl>
                                          <p:spTgt spid="5"/>
                                        </p:tgtEl>
                                        <p:attrNameLst>
                                          <p:attrName>ppt_x</p:attrName>
                                        </p:attrNameLst>
                                      </p:cBhvr>
                                      <p:tavLst>
                                        <p:tav tm="0">
                                          <p:val>
                                            <p:strVal val="ppt_x"/>
                                          </p:val>
                                        </p:tav>
                                        <p:tav tm="100000">
                                          <p:val>
                                            <p:strVal val="ppt_x"/>
                                          </p:val>
                                        </p:tav>
                                      </p:tavLst>
                                    </p:anim>
                                    <p:anim calcmode="lin" valueType="num">
                                      <p:cBhvr additive="base">
                                        <p:cTn id="22" dur="500"/>
                                        <p:tgtEl>
                                          <p:spTgt spid="5"/>
                                        </p:tgtEl>
                                        <p:attrNameLst>
                                          <p:attrName>ppt_y</p:attrName>
                                        </p:attrNameLst>
                                      </p:cBhvr>
                                      <p:tavLst>
                                        <p:tav tm="0">
                                          <p:val>
                                            <p:strVal val="ppt_y"/>
                                          </p:val>
                                        </p:tav>
                                        <p:tav tm="100000">
                                          <p:val>
                                            <p:strVal val="1+ppt_h/2"/>
                                          </p:val>
                                        </p:tav>
                                      </p:tavLst>
                                    </p:anim>
                                    <p:set>
                                      <p:cBhvr>
                                        <p:cTn id="23" dur="1" fill="hold">
                                          <p:stCondLst>
                                            <p:cond delay="499"/>
                                          </p:stCondLst>
                                        </p:cTn>
                                        <p:tgtEl>
                                          <p:spTgt spid="5"/>
                                        </p:tgtEl>
                                        <p:attrNameLst>
                                          <p:attrName>style.visibility</p:attrName>
                                        </p:attrNameLst>
                                      </p:cBhvr>
                                      <p:to>
                                        <p:strVal val="hidden"/>
                                      </p:to>
                                    </p:set>
                                  </p:childTnLst>
                                </p:cTn>
                              </p:par>
                              <p:par>
                                <p:cTn id="24" presetID="42" presetClass="path" presetSubtype="0" accel="50000" decel="50000" fill="hold" nodeType="withEffect">
                                  <p:stCondLst>
                                    <p:cond delay="0"/>
                                  </p:stCondLst>
                                  <p:childTnLst>
                                    <p:animMotion origin="layout" path="M 6.25E-7 -2.22222E-6 L -0.07669 0.18102 " pathEditMode="relative" rAng="0" ptsTypes="AA">
                                      <p:cBhvr>
                                        <p:cTn id="25" dur="1000" spd="-100000" fill="hold"/>
                                        <p:tgtEl>
                                          <p:spTgt spid="1032"/>
                                        </p:tgtEl>
                                        <p:attrNameLst>
                                          <p:attrName>ppt_x</p:attrName>
                                          <p:attrName>ppt_y</p:attrName>
                                        </p:attrNameLst>
                                      </p:cBhvr>
                                      <p:rCtr x="-3841" y="9051"/>
                                    </p:animMotion>
                                  </p:childTnLst>
                                </p:cTn>
                              </p:par>
                              <p:par>
                                <p:cTn id="26" presetID="6" presetClass="emph" presetSubtype="0" fill="hold" nodeType="withEffect">
                                  <p:stCondLst>
                                    <p:cond delay="0"/>
                                  </p:stCondLst>
                                  <p:childTnLst>
                                    <p:animScale>
                                      <p:cBhvr>
                                        <p:cTn id="27" dur="500" fill="hold"/>
                                        <p:tgtEl>
                                          <p:spTgt spid="1032"/>
                                        </p:tgtEl>
                                      </p:cBhvr>
                                      <p:by x="66600" y="666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95000"/>
              <a:lumOff val="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0" y="0"/>
            <a:ext cx="12192000" cy="968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838200" y="0"/>
            <a:ext cx="10515600" cy="96837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solidFill>
                  <a:schemeClr val="bg1"/>
                </a:solidFill>
                <a:latin typeface="Roboto" panose="02000000000000000000" pitchFamily="2" charset="0"/>
                <a:ea typeface="Roboto" panose="02000000000000000000" pitchFamily="2" charset="0"/>
              </a:rPr>
              <a:t>Section Title</a:t>
            </a:r>
            <a:endParaRPr lang="en-GB" dirty="0">
              <a:solidFill>
                <a:schemeClr val="bg1"/>
              </a:solidFill>
              <a:latin typeface="Roboto" panose="02000000000000000000" pitchFamily="2" charset="0"/>
              <a:ea typeface="Roboto" panose="02000000000000000000" pitchFamily="2" charset="0"/>
            </a:endParaRPr>
          </a:p>
        </p:txBody>
      </p:sp>
      <p:pic>
        <p:nvPicPr>
          <p:cNvPr id="1030" name="Picture 6" descr="https://lh4.googleusercontent.com/-Mx304S7v6Ns/VELX_hAbqUI/AAAAAAAAKGY/JfsIEXi3GHE/w1920-h1080/San%2BDiego%2BDus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1401" y="3443287"/>
            <a:ext cx="6070599" cy="3414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getwallpapers.net/wallpapers/m/66/minimalistic_artwork_google_now_m652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8700"/>
            <a:ext cx="42005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elandroidelibre.com/wp-content/uploads/2014/05/zRXkoE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443287"/>
            <a:ext cx="6070600" cy="34147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h6.ggpht.com/dq1rtn76Xertxh17J02UknLxRUgLX04f6dXjeTctgEnHudDHro_ViIJ1F68fyu3z=w9999-h999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1677" y="1028700"/>
            <a:ext cx="5507498"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0383837" y="1586706"/>
            <a:ext cx="1228725" cy="1228725"/>
          </a:xfrm>
          <a:prstGeom prst="ellipse">
            <a:avLst/>
          </a:prstGeom>
          <a:solidFill>
            <a:srgbClr val="FFE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4" name="Picture 10" descr="http://pre01.deviantart.net/c7ec/th/pre/i/2013/138/c/a/google_now_wallpaper_bangkok_thailand_nexus4_day_0_by_twaintyfour-d65p7fp.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04400" y="1030284"/>
            <a:ext cx="2387600" cy="2360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534560"/>
            <a:ext cx="12192000" cy="707886"/>
          </a:xfrm>
          <a:prstGeom prst="rect">
            <a:avLst/>
          </a:prstGeom>
          <a:noFill/>
        </p:spPr>
        <p:txBody>
          <a:bodyPr wrap="square" rtlCol="0">
            <a:spAutoFit/>
          </a:bodyPr>
          <a:lstStyle/>
          <a:p>
            <a:pPr algn="ctr"/>
            <a:r>
              <a:rPr lang="en-GB" sz="4000" dirty="0" smtClean="0">
                <a:solidFill>
                  <a:schemeClr val="bg1"/>
                </a:solidFill>
                <a:latin typeface="Roboto" panose="02000000000000000000" pitchFamily="2" charset="0"/>
                <a:ea typeface="Roboto" panose="02000000000000000000" pitchFamily="2" charset="0"/>
              </a:rPr>
              <a:t>Description for the Fourth Image</a:t>
            </a:r>
            <a:endParaRPr lang="en-GB" sz="40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7011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4"/>
                                        </p:tgtEl>
                                      </p:cBhvr>
                                      <p:by x="3000000" y="3000000"/>
                                    </p:animScale>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ppt_x"/>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par>
                                <p:cTn id="11" presetID="42" presetClass="path" presetSubtype="0" accel="50000" decel="50000" fill="hold" nodeType="withEffect">
                                  <p:stCondLst>
                                    <p:cond delay="0"/>
                                  </p:stCondLst>
                                  <p:childTnLst>
                                    <p:animMotion origin="layout" path="M -3.33333E-6 -2.22222E-6 L -0.40416 0.18102 " pathEditMode="relative" rAng="0" ptsTypes="AA">
                                      <p:cBhvr>
                                        <p:cTn id="12" dur="1000" fill="hold"/>
                                        <p:tgtEl>
                                          <p:spTgt spid="1034"/>
                                        </p:tgtEl>
                                        <p:attrNameLst>
                                          <p:attrName>ppt_x</p:attrName>
                                          <p:attrName>ppt_y</p:attrName>
                                        </p:attrNameLst>
                                      </p:cBhvr>
                                      <p:rCtr x="-20208" y="9051"/>
                                    </p:animMotion>
                                  </p:childTnLst>
                                </p:cTn>
                              </p:par>
                              <p:par>
                                <p:cTn id="13" presetID="6" presetClass="emph" presetSubtype="0" fill="hold" nodeType="withEffect">
                                  <p:stCondLst>
                                    <p:cond delay="0"/>
                                  </p:stCondLst>
                                  <p:childTnLst>
                                    <p:animScale>
                                      <p:cBhvr>
                                        <p:cTn id="14" dur="500" fill="hold"/>
                                        <p:tgtEl>
                                          <p:spTgt spid="1034"/>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2" presetClass="exit" presetSubtype="4" fill="hold" grpId="1" nodeType="withEffect">
                                  <p:stCondLst>
                                    <p:cond delay="0"/>
                                  </p:stCondLst>
                                  <p:childTnLst>
                                    <p:anim calcmode="lin" valueType="num">
                                      <p:cBhvr additive="base">
                                        <p:cTn id="21" dur="500"/>
                                        <p:tgtEl>
                                          <p:spTgt spid="5"/>
                                        </p:tgtEl>
                                        <p:attrNameLst>
                                          <p:attrName>ppt_x</p:attrName>
                                        </p:attrNameLst>
                                      </p:cBhvr>
                                      <p:tavLst>
                                        <p:tav tm="0">
                                          <p:val>
                                            <p:strVal val="ppt_x"/>
                                          </p:val>
                                        </p:tav>
                                        <p:tav tm="100000">
                                          <p:val>
                                            <p:strVal val="ppt_x"/>
                                          </p:val>
                                        </p:tav>
                                      </p:tavLst>
                                    </p:anim>
                                    <p:anim calcmode="lin" valueType="num">
                                      <p:cBhvr additive="base">
                                        <p:cTn id="22" dur="500"/>
                                        <p:tgtEl>
                                          <p:spTgt spid="5"/>
                                        </p:tgtEl>
                                        <p:attrNameLst>
                                          <p:attrName>ppt_y</p:attrName>
                                        </p:attrNameLst>
                                      </p:cBhvr>
                                      <p:tavLst>
                                        <p:tav tm="0">
                                          <p:val>
                                            <p:strVal val="ppt_y"/>
                                          </p:val>
                                        </p:tav>
                                        <p:tav tm="100000">
                                          <p:val>
                                            <p:strVal val="1+ppt_h/2"/>
                                          </p:val>
                                        </p:tav>
                                      </p:tavLst>
                                    </p:anim>
                                    <p:set>
                                      <p:cBhvr>
                                        <p:cTn id="23" dur="1" fill="hold">
                                          <p:stCondLst>
                                            <p:cond delay="499"/>
                                          </p:stCondLst>
                                        </p:cTn>
                                        <p:tgtEl>
                                          <p:spTgt spid="5"/>
                                        </p:tgtEl>
                                        <p:attrNameLst>
                                          <p:attrName>style.visibility</p:attrName>
                                        </p:attrNameLst>
                                      </p:cBhvr>
                                      <p:to>
                                        <p:strVal val="hidden"/>
                                      </p:to>
                                    </p:set>
                                  </p:childTnLst>
                                </p:cTn>
                              </p:par>
                              <p:par>
                                <p:cTn id="24" presetID="42" presetClass="path" presetSubtype="0" accel="50000" decel="50000" fill="hold" nodeType="withEffect">
                                  <p:stCondLst>
                                    <p:cond delay="0"/>
                                  </p:stCondLst>
                                  <p:childTnLst>
                                    <p:animMotion origin="layout" path="M -3.33333E-6 -2.22222E-6 L -0.40052 0.18102 " pathEditMode="relative" rAng="0" ptsTypes="AA">
                                      <p:cBhvr>
                                        <p:cTn id="25" dur="1000" spd="-100000" fill="hold"/>
                                        <p:tgtEl>
                                          <p:spTgt spid="1034"/>
                                        </p:tgtEl>
                                        <p:attrNameLst>
                                          <p:attrName>ppt_x</p:attrName>
                                          <p:attrName>ppt_y</p:attrName>
                                        </p:attrNameLst>
                                      </p:cBhvr>
                                      <p:rCtr x="-20026" y="9051"/>
                                    </p:animMotion>
                                  </p:childTnLst>
                                </p:cTn>
                              </p:par>
                              <p:par>
                                <p:cTn id="26" presetID="6" presetClass="emph" presetSubtype="0" fill="hold" nodeType="withEffect">
                                  <p:stCondLst>
                                    <p:cond delay="0"/>
                                  </p:stCondLst>
                                  <p:childTnLst>
                                    <p:animScale>
                                      <p:cBhvr>
                                        <p:cTn id="27" dur="500" fill="hold"/>
                                        <p:tgtEl>
                                          <p:spTgt spid="1034"/>
                                        </p:tgtEl>
                                      </p:cBhvr>
                                      <p:by x="66600" y="666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95000"/>
              <a:lumOff val="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0" y="0"/>
            <a:ext cx="12192000" cy="968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838200" y="0"/>
            <a:ext cx="10515600" cy="96837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solidFill>
                  <a:schemeClr val="bg1"/>
                </a:solidFill>
                <a:latin typeface="Roboto" panose="02000000000000000000" pitchFamily="2" charset="0"/>
                <a:ea typeface="Roboto" panose="02000000000000000000" pitchFamily="2" charset="0"/>
              </a:rPr>
              <a:t>Section Title</a:t>
            </a:r>
            <a:endParaRPr lang="en-GB" dirty="0">
              <a:solidFill>
                <a:schemeClr val="bg1"/>
              </a:solidFill>
              <a:latin typeface="Roboto" panose="02000000000000000000" pitchFamily="2" charset="0"/>
              <a:ea typeface="Roboto" panose="02000000000000000000" pitchFamily="2" charset="0"/>
            </a:endParaRPr>
          </a:p>
        </p:txBody>
      </p:sp>
      <p:pic>
        <p:nvPicPr>
          <p:cNvPr id="1028" name="Picture 4" descr="http://getwallpapers.net/wallpapers/m/66/minimalistic_artwork_google_now_m6529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700"/>
            <a:ext cx="42005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elandroidelibre.com/wp-content/uploads/2014/05/zRXko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443287"/>
            <a:ext cx="6070600" cy="34147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h6.ggpht.com/dq1rtn76Xertxh17J02UknLxRUgLX04f6dXjeTctgEnHudDHro_ViIJ1F68fyu3z=w9999-h999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1677" y="1028700"/>
            <a:ext cx="5507498"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pre01.deviantart.net/c7ec/th/pre/i/2013/138/c/a/google_now_wallpaper_bangkok_thailand_nexus4_day_0_by_twaintyfour-d65p7fp.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04400" y="1030284"/>
            <a:ext cx="2387600" cy="236061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8575675" y="4536280"/>
            <a:ext cx="1228725" cy="1228725"/>
          </a:xfrm>
          <a:prstGeom prst="ellipse">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https://lh4.googleusercontent.com/-Mx304S7v6Ns/VELX_hAbqUI/AAAAAAAAKGY/JfsIEXi3GHE/w1920-h1080/San%2BDiego%2BDus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1401" y="3443287"/>
            <a:ext cx="6070599" cy="3414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534560"/>
            <a:ext cx="12192000" cy="707886"/>
          </a:xfrm>
          <a:prstGeom prst="rect">
            <a:avLst/>
          </a:prstGeom>
          <a:noFill/>
        </p:spPr>
        <p:txBody>
          <a:bodyPr wrap="square" rtlCol="0">
            <a:spAutoFit/>
          </a:bodyPr>
          <a:lstStyle/>
          <a:p>
            <a:pPr algn="ctr"/>
            <a:r>
              <a:rPr lang="en-GB" sz="4000" dirty="0" smtClean="0">
                <a:solidFill>
                  <a:schemeClr val="bg1"/>
                </a:solidFill>
                <a:latin typeface="Roboto" panose="02000000000000000000" pitchFamily="2" charset="0"/>
                <a:ea typeface="Roboto" panose="02000000000000000000" pitchFamily="2" charset="0"/>
              </a:rPr>
              <a:t>Description for the Final Image</a:t>
            </a:r>
            <a:endParaRPr lang="en-GB" sz="40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40625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4"/>
                                        </p:tgtEl>
                                      </p:cBhvr>
                                      <p:by x="3000000" y="3000000"/>
                                    </p:animScale>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ppt_x"/>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par>
                                <p:cTn id="11" presetID="42" presetClass="path" presetSubtype="0" accel="50000" decel="50000" fill="hold" nodeType="withEffect">
                                  <p:stCondLst>
                                    <p:cond delay="0"/>
                                  </p:stCondLst>
                                  <p:childTnLst>
                                    <p:animMotion origin="layout" path="M -1.66667E-6 4.07407E-6 L -0.24948 -0.29723 " pathEditMode="relative" rAng="0" ptsTypes="AA">
                                      <p:cBhvr>
                                        <p:cTn id="12" dur="1000" fill="hold"/>
                                        <p:tgtEl>
                                          <p:spTgt spid="1030"/>
                                        </p:tgtEl>
                                        <p:attrNameLst>
                                          <p:attrName>ppt_x</p:attrName>
                                          <p:attrName>ppt_y</p:attrName>
                                        </p:attrNameLst>
                                      </p:cBhvr>
                                      <p:rCtr x="-12474" y="-14861"/>
                                    </p:animMotion>
                                  </p:childTnLst>
                                </p:cTn>
                              </p:par>
                              <p:par>
                                <p:cTn id="13" presetID="6" presetClass="emph" presetSubtype="0" fill="hold" nodeType="withEffect">
                                  <p:stCondLst>
                                    <p:cond delay="0"/>
                                  </p:stCondLst>
                                  <p:childTnLst>
                                    <p:animScale>
                                      <p:cBhvr>
                                        <p:cTn id="14" dur="500" fill="hold"/>
                                        <p:tgtEl>
                                          <p:spTgt spid="1030"/>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030"/>
                                        </p:tgtEl>
                                        <p:attrNameLst>
                                          <p:attrName>ppt_x</p:attrName>
                                        </p:attrNameLst>
                                      </p:cBhvr>
                                      <p:tavLst>
                                        <p:tav tm="0">
                                          <p:val>
                                            <p:strVal val="ppt_x"/>
                                          </p:val>
                                        </p:tav>
                                        <p:tav tm="100000">
                                          <p:val>
                                            <p:strVal val="ppt_x"/>
                                          </p:val>
                                        </p:tav>
                                      </p:tavLst>
                                    </p:anim>
                                    <p:anim calcmode="lin" valueType="num">
                                      <p:cBhvr additive="base">
                                        <p:cTn id="23" dur="500"/>
                                        <p:tgtEl>
                                          <p:spTgt spid="1030"/>
                                        </p:tgtEl>
                                        <p:attrNameLst>
                                          <p:attrName>ppt_y</p:attrName>
                                        </p:attrNameLst>
                                      </p:cBhvr>
                                      <p:tavLst>
                                        <p:tav tm="0">
                                          <p:val>
                                            <p:strVal val="ppt_y"/>
                                          </p:val>
                                        </p:tav>
                                        <p:tav tm="100000">
                                          <p:val>
                                            <p:strVal val="1+ppt_h/2"/>
                                          </p:val>
                                        </p:tav>
                                      </p:tavLst>
                                    </p:anim>
                                    <p:set>
                                      <p:cBhvr>
                                        <p:cTn id="24"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1600"/>
            <a:ext cx="12192000" cy="6959600"/>
          </a:xfrm>
          <a:prstGeom prst="rect">
            <a:avLst/>
          </a:prstGeom>
          <a:solidFill>
            <a:srgbClr val="FF572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831850" y="1709738"/>
            <a:ext cx="10515600" cy="2852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smtClean="0">
              <a:solidFill>
                <a:schemeClr val="bg1"/>
              </a:solidFill>
              <a:latin typeface="Roboto" panose="02000000000000000000" pitchFamily="2" charset="0"/>
              <a:ea typeface="Roboto" panose="02000000000000000000" pitchFamily="2" charset="0"/>
            </a:endParaRPr>
          </a:p>
          <a:p>
            <a:endParaRPr lang="en-GB" dirty="0">
              <a:solidFill>
                <a:schemeClr val="bg1"/>
              </a:solidFill>
              <a:latin typeface="Roboto" panose="02000000000000000000" pitchFamily="2" charset="0"/>
              <a:ea typeface="Roboto" panose="02000000000000000000" pitchFamily="2" charset="0"/>
            </a:endParaRPr>
          </a:p>
          <a:p>
            <a:endParaRPr lang="en-GB" dirty="0" smtClean="0">
              <a:solidFill>
                <a:schemeClr val="bg1"/>
              </a:solidFill>
              <a:latin typeface="Roboto" panose="02000000000000000000" pitchFamily="2" charset="0"/>
              <a:ea typeface="Roboto" panose="02000000000000000000" pitchFamily="2" charset="0"/>
            </a:endParaRPr>
          </a:p>
          <a:p>
            <a:r>
              <a:rPr lang="en-GB" dirty="0" smtClean="0">
                <a:solidFill>
                  <a:schemeClr val="bg1"/>
                </a:solidFill>
                <a:latin typeface="Roboto" panose="02000000000000000000" pitchFamily="2" charset="0"/>
                <a:ea typeface="Roboto" panose="02000000000000000000" pitchFamily="2" charset="0"/>
              </a:rPr>
              <a:t>Statistics &amp; results</a:t>
            </a:r>
            <a:endParaRPr lang="en-GB" dirty="0">
              <a:solidFill>
                <a:schemeClr val="bg1"/>
              </a:solidFill>
              <a:latin typeface="Roboto" panose="02000000000000000000" pitchFamily="2" charset="0"/>
              <a:ea typeface="Roboto" panose="02000000000000000000" pitchFamily="2" charset="0"/>
            </a:endParaRPr>
          </a:p>
        </p:txBody>
      </p:sp>
      <p:sp>
        <p:nvSpPr>
          <p:cNvPr id="6" name="Text Placeholder 2"/>
          <p:cNvSpPr txBox="1">
            <a:spLocks/>
          </p:cNvSpPr>
          <p:nvPr/>
        </p:nvSpPr>
        <p:spPr>
          <a:xfrm>
            <a:off x="933450" y="4589463"/>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bg1"/>
              </a:solidFill>
            </a:endParaRPr>
          </a:p>
        </p:txBody>
      </p:sp>
    </p:spTree>
    <p:extLst>
      <p:ext uri="{BB962C8B-B14F-4D97-AF65-F5344CB8AC3E}">
        <p14:creationId xmlns:p14="http://schemas.microsoft.com/office/powerpoint/2010/main" val="3974982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grpId="1" nodeType="clickEffect" nodePh="1">
                                  <p:stCondLst>
                                    <p:cond delay="0"/>
                                  </p:stCondLst>
                                  <p:endCondLst>
                                    <p:cond evt="begin" delay="0">
                                      <p:tn val="15"/>
                                    </p:cond>
                                  </p:endCondLst>
                                  <p:childTnLst>
                                    <p:anim calcmode="lin" valueType="num">
                                      <p:cBhvr additive="base">
                                        <p:cTn id="16"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6">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6">
                                            <p:txEl>
                                              <p:pRg st="0" end="0"/>
                                            </p:txEl>
                                          </p:spTgt>
                                        </p:tgtEl>
                                        <p:attrNameLst>
                                          <p:attrName>style.visibility</p:attrName>
                                        </p:attrNameLst>
                                      </p:cBhvr>
                                      <p:to>
                                        <p:strVal val="hidden"/>
                                      </p:to>
                                    </p:set>
                                  </p:childTnLst>
                                </p:cTn>
                              </p:par>
                              <p:par>
                                <p:cTn id="19" presetID="2" presetClass="exit" presetSubtype="1" fill="hold" grpId="1" nodeType="with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0-ppt_h/2"/>
                                          </p:val>
                                        </p:tav>
                                      </p:tavLst>
                                    </p:anim>
                                    <p:set>
                                      <p:cBhvr>
                                        <p:cTn id="22" dur="1" fill="hold">
                                          <p:stCondLst>
                                            <p:cond delay="499"/>
                                          </p:stCondLst>
                                        </p:cTn>
                                        <p:tgtEl>
                                          <p:spTgt spid="5"/>
                                        </p:tgtEl>
                                        <p:attrNameLst>
                                          <p:attrName>style.visibility</p:attrName>
                                        </p:attrNameLst>
                                      </p:cBhvr>
                                      <p:to>
                                        <p:strVal val="hidden"/>
                                      </p:to>
                                    </p:set>
                                  </p:childTnLst>
                                </p:cTn>
                              </p:par>
                            </p:childTnLst>
                          </p:cTn>
                        </p:par>
                        <p:par>
                          <p:cTn id="23" fill="hold">
                            <p:stCondLst>
                              <p:cond delay="500"/>
                            </p:stCondLst>
                            <p:childTnLst>
                              <p:par>
                                <p:cTn id="24" presetID="6" presetClass="emph" presetSubtype="0" fill="hold" grpId="0" nodeType="afterEffect">
                                  <p:stCondLst>
                                    <p:cond delay="0"/>
                                  </p:stCondLst>
                                  <p:childTnLst>
                                    <p:animScale>
                                      <p:cBhvr>
                                        <p:cTn id="25" dur="1000" fill="hold"/>
                                        <p:tgtEl>
                                          <p:spTgt spid="7"/>
                                        </p:tgtEl>
                                      </p:cBhvr>
                                      <p:by x="20000" y="100000"/>
                                    </p:animScale>
                                  </p:childTnLst>
                                </p:cTn>
                              </p:par>
                            </p:childTnLst>
                          </p:cTn>
                        </p:par>
                        <p:par>
                          <p:cTn id="26" fill="hold">
                            <p:stCondLst>
                              <p:cond delay="1500"/>
                            </p:stCondLst>
                            <p:childTnLst>
                              <p:par>
                                <p:cTn id="27" presetID="35" presetClass="path" presetSubtype="0" accel="50000" decel="50000" fill="hold" grpId="1" nodeType="afterEffect">
                                  <p:stCondLst>
                                    <p:cond delay="0"/>
                                  </p:stCondLst>
                                  <p:childTnLst>
                                    <p:animMotion origin="layout" path="M 0 -2.59259E-6 L -0.40312 0.00371 " pathEditMode="relative" rAng="0" ptsTypes="AA">
                                      <p:cBhvr>
                                        <p:cTn id="28" dur="1000" fill="hold"/>
                                        <p:tgtEl>
                                          <p:spTgt spid="7"/>
                                        </p:tgtEl>
                                        <p:attrNameLst>
                                          <p:attrName>ppt_x</p:attrName>
                                          <p:attrName>ppt_y</p:attrName>
                                        </p:attrNameLst>
                                      </p:cBhvr>
                                      <p:rCtr x="-20156"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5" grpId="0"/>
      <p:bldP spid="5" grpId="1"/>
      <p:bldP spid="6" grpId="0" build="p"/>
      <p:bldP spid="6"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hart 36"/>
          <p:cNvGraphicFramePr/>
          <p:nvPr>
            <p:extLst>
              <p:ext uri="{D42A27DB-BD31-4B8C-83A1-F6EECF244321}">
                <p14:modId xmlns:p14="http://schemas.microsoft.com/office/powerpoint/2010/main" val="3798348208"/>
              </p:ext>
            </p:extLst>
          </p:nvPr>
        </p:nvGraphicFramePr>
        <p:xfrm>
          <a:off x="4879857" y="454165"/>
          <a:ext cx="9737843" cy="6850063"/>
        </p:xfrm>
        <a:graphic>
          <a:graphicData uri="http://schemas.openxmlformats.org/drawingml/2006/chart">
            <c:chart xmlns:c="http://schemas.openxmlformats.org/drawingml/2006/chart" xmlns:r="http://schemas.openxmlformats.org/officeDocument/2006/relationships" r:id="rId2"/>
          </a:graphicData>
        </a:graphic>
      </p:graphicFrame>
      <p:pic>
        <p:nvPicPr>
          <p:cNvPr id="1028" name="Picture 4"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5701" y="449403"/>
            <a:ext cx="9694863" cy="583247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Rectangle 2"/>
          <p:cNvSpPr/>
          <p:nvPr/>
        </p:nvSpPr>
        <p:spPr>
          <a:xfrm>
            <a:off x="1" y="0"/>
            <a:ext cx="2425700" cy="6858000"/>
          </a:xfrm>
          <a:prstGeom prst="rect">
            <a:avLst/>
          </a:prstGeom>
          <a:solidFill>
            <a:srgbClr val="FF572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utoShape 6" descr="http://hdwallpaperhub.net/wallpapers/l/1920x1080/67/minimalistic_plains_google_now_1920x1080_66825.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TextBox 8"/>
          <p:cNvSpPr txBox="1"/>
          <p:nvPr/>
        </p:nvSpPr>
        <p:spPr>
          <a:xfrm rot="16200000">
            <a:off x="-1833904" y="3697456"/>
            <a:ext cx="5305428" cy="1015663"/>
          </a:xfrm>
          <a:prstGeom prst="rect">
            <a:avLst/>
          </a:prstGeom>
          <a:noFill/>
        </p:spPr>
        <p:txBody>
          <a:bodyPr wrap="square" rtlCol="0">
            <a:spAutoFit/>
          </a:bodyPr>
          <a:lstStyle/>
          <a:p>
            <a:pPr algn="r"/>
            <a:r>
              <a:rPr lang="en-GB" sz="6000" b="1" dirty="0" smtClean="0">
                <a:solidFill>
                  <a:schemeClr val="bg1"/>
                </a:solidFill>
                <a:latin typeface="Roboto" panose="02000000000000000000" pitchFamily="2" charset="0"/>
                <a:ea typeface="Roboto" panose="02000000000000000000" pitchFamily="2" charset="0"/>
              </a:rPr>
              <a:t>Comparison </a:t>
            </a:r>
            <a:endParaRPr lang="en-GB" sz="6000" b="1" dirty="0">
              <a:solidFill>
                <a:schemeClr val="bg1"/>
              </a:solidFill>
              <a:latin typeface="Roboto" panose="02000000000000000000" pitchFamily="2" charset="0"/>
              <a:ea typeface="Roboto" panose="02000000000000000000" pitchFamily="2" charset="0"/>
            </a:endParaRPr>
          </a:p>
        </p:txBody>
      </p:sp>
      <p:sp>
        <p:nvSpPr>
          <p:cNvPr id="14" name="TextBox 13"/>
          <p:cNvSpPr txBox="1"/>
          <p:nvPr/>
        </p:nvSpPr>
        <p:spPr>
          <a:xfrm rot="16200000">
            <a:off x="-1005229" y="3676202"/>
            <a:ext cx="5305428" cy="1077218"/>
          </a:xfrm>
          <a:prstGeom prst="rect">
            <a:avLst/>
          </a:prstGeom>
          <a:noFill/>
        </p:spPr>
        <p:txBody>
          <a:bodyPr wrap="square" rtlCol="0">
            <a:spAutoFit/>
          </a:bodyPr>
          <a:lstStyle/>
          <a:p>
            <a:pPr algn="r"/>
            <a:r>
              <a:rPr lang="en-GB" sz="3200" b="1" dirty="0" smtClean="0">
                <a:solidFill>
                  <a:schemeClr val="bg1"/>
                </a:solidFill>
                <a:latin typeface="Roboto" panose="02000000000000000000" pitchFamily="2" charset="0"/>
                <a:ea typeface="Roboto" panose="02000000000000000000" pitchFamily="2" charset="0"/>
              </a:rPr>
              <a:t>A comparison between similar drones</a:t>
            </a:r>
            <a:endParaRPr lang="en-GB" sz="3200" b="1" dirty="0">
              <a:solidFill>
                <a:schemeClr val="bg1"/>
              </a:solidFill>
              <a:latin typeface="Roboto" panose="02000000000000000000" pitchFamily="2" charset="0"/>
              <a:ea typeface="Roboto" panose="02000000000000000000" pitchFamily="2" charset="0"/>
            </a:endParaRPr>
          </a:p>
        </p:txBody>
      </p:sp>
      <p:pic>
        <p:nvPicPr>
          <p:cNvPr id="7" name="Picture 6"/>
          <p:cNvPicPr>
            <a:picLocks noChangeAspect="1"/>
          </p:cNvPicPr>
          <p:nvPr/>
        </p:nvPicPr>
        <p:blipFill rotWithShape="1">
          <a:blip r:embed="rId4"/>
          <a:srcRect l="11387"/>
          <a:stretch/>
        </p:blipFill>
        <p:spPr>
          <a:xfrm>
            <a:off x="-7031" y="-1713"/>
            <a:ext cx="2432732" cy="1554288"/>
          </a:xfrm>
          <a:prstGeom prst="rect">
            <a:avLst/>
          </a:prstGeom>
        </p:spPr>
      </p:pic>
      <p:sp>
        <p:nvSpPr>
          <p:cNvPr id="41" name="Oval 40"/>
          <p:cNvSpPr/>
          <p:nvPr/>
        </p:nvSpPr>
        <p:spPr>
          <a:xfrm>
            <a:off x="11591907" y="6407774"/>
            <a:ext cx="298450" cy="298450"/>
          </a:xfrm>
          <a:prstGeom prst="ellipse">
            <a:avLst/>
          </a:prstGeom>
          <a:solidFill>
            <a:srgbClr val="FFE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0645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grpId="1" nodeType="clickEffect">
                                  <p:stCondLst>
                                    <p:cond delay="0"/>
                                  </p:stCondLst>
                                  <p:childTnLst>
                                    <p:animScale>
                                      <p:cBhvr>
                                        <p:cTn id="28" dur="300" fill="hold"/>
                                        <p:tgtEl>
                                          <p:spTgt spid="41"/>
                                        </p:tgtEl>
                                      </p:cBhvr>
                                      <p:by x="9000000" y="9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9" grpId="0"/>
      <p:bldP spid="14" grpId="0"/>
      <p:bldP spid="41" grpId="0" animBg="1"/>
      <p:bldP spid="4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EB3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p:cNvSpPr txBox="1">
            <a:spLocks/>
          </p:cNvSpPr>
          <p:nvPr/>
        </p:nvSpPr>
        <p:spPr>
          <a:xfrm>
            <a:off x="831850" y="1709738"/>
            <a:ext cx="10515600" cy="2852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smtClean="0">
              <a:solidFill>
                <a:schemeClr val="tx1">
                  <a:lumMod val="85000"/>
                  <a:lumOff val="15000"/>
                </a:schemeClr>
              </a:solidFill>
              <a:latin typeface="Roboto" panose="02000000000000000000" pitchFamily="2" charset="0"/>
              <a:ea typeface="Roboto" panose="02000000000000000000" pitchFamily="2" charset="0"/>
            </a:endParaRPr>
          </a:p>
          <a:p>
            <a:endParaRPr lang="en-GB" dirty="0">
              <a:solidFill>
                <a:schemeClr val="tx1">
                  <a:lumMod val="85000"/>
                  <a:lumOff val="15000"/>
                </a:schemeClr>
              </a:solidFill>
              <a:latin typeface="Roboto" panose="02000000000000000000" pitchFamily="2" charset="0"/>
              <a:ea typeface="Roboto" panose="02000000000000000000" pitchFamily="2" charset="0"/>
            </a:endParaRPr>
          </a:p>
          <a:p>
            <a:endParaRPr lang="en-GB" dirty="0" smtClean="0">
              <a:solidFill>
                <a:schemeClr val="tx1">
                  <a:lumMod val="85000"/>
                  <a:lumOff val="15000"/>
                </a:schemeClr>
              </a:solidFill>
              <a:latin typeface="Roboto" panose="02000000000000000000" pitchFamily="2" charset="0"/>
              <a:ea typeface="Roboto" panose="02000000000000000000" pitchFamily="2" charset="0"/>
            </a:endParaRPr>
          </a:p>
          <a:p>
            <a:endParaRPr lang="en-GB" dirty="0">
              <a:solidFill>
                <a:schemeClr val="tx1">
                  <a:lumMod val="85000"/>
                  <a:lumOff val="15000"/>
                </a:schemeClr>
              </a:solidFill>
              <a:latin typeface="Roboto" panose="02000000000000000000" pitchFamily="2" charset="0"/>
              <a:ea typeface="Roboto" panose="02000000000000000000" pitchFamily="2" charset="0"/>
            </a:endParaRPr>
          </a:p>
          <a:p>
            <a:endParaRPr lang="en-GB"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6" name="Text Placeholder 2"/>
          <p:cNvSpPr txBox="1">
            <a:spLocks/>
          </p:cNvSpPr>
          <p:nvPr/>
        </p:nvSpPr>
        <p:spPr>
          <a:xfrm>
            <a:off x="933450" y="4589463"/>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dirty="0" smtClean="0">
                <a:solidFill>
                  <a:schemeClr val="tx1">
                    <a:lumMod val="85000"/>
                    <a:lumOff val="15000"/>
                  </a:schemeClr>
                </a:solidFill>
              </a:rPr>
              <a:t>Why </a:t>
            </a:r>
            <a:r>
              <a:rPr lang="en-GB" sz="4400" dirty="0" err="1" smtClean="0">
                <a:solidFill>
                  <a:schemeClr val="tx1">
                    <a:lumMod val="85000"/>
                    <a:lumOff val="15000"/>
                  </a:schemeClr>
                </a:solidFill>
              </a:rPr>
              <a:t>SentiBot</a:t>
            </a:r>
            <a:r>
              <a:rPr lang="en-GB" sz="4400" dirty="0" smtClean="0">
                <a:solidFill>
                  <a:schemeClr val="tx1">
                    <a:lumMod val="85000"/>
                    <a:lumOff val="15000"/>
                  </a:schemeClr>
                </a:solidFill>
              </a:rPr>
              <a:t>? </a:t>
            </a:r>
          </a:p>
          <a:p>
            <a:pPr marL="0" indent="0">
              <a:buNone/>
            </a:pPr>
            <a:r>
              <a:rPr lang="en-GB" dirty="0" smtClean="0">
                <a:solidFill>
                  <a:schemeClr val="tx1">
                    <a:lumMod val="85000"/>
                    <a:lumOff val="15000"/>
                  </a:schemeClr>
                </a:solidFill>
              </a:rPr>
              <a:t>Why should you use </a:t>
            </a:r>
            <a:r>
              <a:rPr lang="en-GB" dirty="0" err="1" smtClean="0">
                <a:solidFill>
                  <a:schemeClr val="tx1">
                    <a:lumMod val="85000"/>
                    <a:lumOff val="15000"/>
                  </a:schemeClr>
                </a:solidFill>
              </a:rPr>
              <a:t>SentiBot</a:t>
            </a:r>
            <a:r>
              <a:rPr lang="en-GB" dirty="0" smtClean="0">
                <a:solidFill>
                  <a:schemeClr val="tx1">
                    <a:lumMod val="85000"/>
                    <a:lumOff val="15000"/>
                  </a:schemeClr>
                </a:solidFill>
              </a:rPr>
              <a:t> over other alternatives</a:t>
            </a:r>
            <a:endParaRPr lang="en-GB" dirty="0">
              <a:solidFill>
                <a:schemeClr val="tx1">
                  <a:lumMod val="85000"/>
                  <a:lumOff val="15000"/>
                </a:schemeClr>
              </a:solidFill>
            </a:endParaRPr>
          </a:p>
        </p:txBody>
      </p:sp>
    </p:spTree>
    <p:extLst>
      <p:ext uri="{BB962C8B-B14F-4D97-AF65-F5344CB8AC3E}">
        <p14:creationId xmlns:p14="http://schemas.microsoft.com/office/powerpoint/2010/main" val="3561603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nodePh="1">
                                  <p:stCondLst>
                                    <p:cond delay="0"/>
                                  </p:stCondLst>
                                  <p:endCondLst>
                                    <p:cond evt="begin" delay="0">
                                      <p:tn val="15"/>
                                    </p:cond>
                                  </p:end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1" fill="hold" grpId="1" nodeType="clickEffect">
                                  <p:stCondLst>
                                    <p:cond delay="0"/>
                                  </p:stCondLst>
                                  <p:childTnLst>
                                    <p:anim calcmode="lin" valueType="num">
                                      <p:cBhvr additive="base">
                                        <p:cTn id="22"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500"/>
                                        <p:tgtEl>
                                          <p:spTgt spid="6">
                                            <p:txEl>
                                              <p:pRg st="0" end="0"/>
                                            </p:txEl>
                                          </p:spTgt>
                                        </p:tgtEl>
                                        <p:attrNameLst>
                                          <p:attrName>ppt_y</p:attrName>
                                        </p:attrNameLst>
                                      </p:cBhvr>
                                      <p:tavLst>
                                        <p:tav tm="0">
                                          <p:val>
                                            <p:strVal val="ppt_y"/>
                                          </p:val>
                                        </p:tav>
                                        <p:tav tm="100000">
                                          <p:val>
                                            <p:strVal val="0-ppt_h/2"/>
                                          </p:val>
                                        </p:tav>
                                      </p:tavLst>
                                    </p:anim>
                                    <p:set>
                                      <p:cBhvr>
                                        <p:cTn id="24"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1" fill="hold" grpId="1" nodeType="clickEffect">
                                  <p:stCondLst>
                                    <p:cond delay="0"/>
                                  </p:stCondLst>
                                  <p:childTnLst>
                                    <p:anim calcmode="lin" valueType="num">
                                      <p:cBhvr additive="base">
                                        <p:cTn id="28" dur="500"/>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9" dur="500"/>
                                        <p:tgtEl>
                                          <p:spTgt spid="6">
                                            <p:txEl>
                                              <p:pRg st="1" end="1"/>
                                            </p:txEl>
                                          </p:spTgt>
                                        </p:tgtEl>
                                        <p:attrNameLst>
                                          <p:attrName>ppt_y</p:attrName>
                                        </p:attrNameLst>
                                      </p:cBhvr>
                                      <p:tavLst>
                                        <p:tav tm="0">
                                          <p:val>
                                            <p:strVal val="ppt_y"/>
                                          </p:val>
                                        </p:tav>
                                        <p:tav tm="100000">
                                          <p:val>
                                            <p:strVal val="0-ppt_h/2"/>
                                          </p:val>
                                        </p:tav>
                                      </p:tavLst>
                                    </p:anim>
                                    <p:set>
                                      <p:cBhvr>
                                        <p:cTn id="30" dur="1" fill="hold">
                                          <p:stCondLst>
                                            <p:cond delay="499"/>
                                          </p:stCondLst>
                                        </p:cTn>
                                        <p:tgtEl>
                                          <p:spTgt spid="6">
                                            <p:txEl>
                                              <p:pRg st="1" end="1"/>
                                            </p:txEl>
                                          </p:spTgt>
                                        </p:tgtEl>
                                        <p:attrNameLst>
                                          <p:attrName>style.visibility</p:attrName>
                                        </p:attrNameLst>
                                      </p:cBhvr>
                                      <p:to>
                                        <p:strVal val="hidden"/>
                                      </p:to>
                                    </p:set>
                                  </p:childTnLst>
                                </p:cTn>
                              </p:par>
                              <p:par>
                                <p:cTn id="31" presetID="2" presetClass="exit" presetSubtype="1" fill="hold" grpId="1" nodeType="withEffect" nodePh="1">
                                  <p:stCondLst>
                                    <p:cond delay="0"/>
                                  </p:stCondLst>
                                  <p:endCondLst>
                                    <p:cond evt="begin" delay="0">
                                      <p:tn val="31"/>
                                    </p:cond>
                                  </p:endCondLst>
                                  <p:childTnLst>
                                    <p:anim calcmode="lin" valueType="num">
                                      <p:cBhvr additive="base">
                                        <p:cTn id="32" dur="500"/>
                                        <p:tgtEl>
                                          <p:spTgt spid="5"/>
                                        </p:tgtEl>
                                        <p:attrNameLst>
                                          <p:attrName>ppt_x</p:attrName>
                                        </p:attrNameLst>
                                      </p:cBhvr>
                                      <p:tavLst>
                                        <p:tav tm="0">
                                          <p:val>
                                            <p:strVal val="ppt_x"/>
                                          </p:val>
                                        </p:tav>
                                        <p:tav tm="100000">
                                          <p:val>
                                            <p:strVal val="ppt_x"/>
                                          </p:val>
                                        </p:tav>
                                      </p:tavLst>
                                    </p:anim>
                                    <p:anim calcmode="lin" valueType="num">
                                      <p:cBhvr additive="base">
                                        <p:cTn id="33" dur="500"/>
                                        <p:tgtEl>
                                          <p:spTgt spid="5"/>
                                        </p:tgtEl>
                                        <p:attrNameLst>
                                          <p:attrName>ppt_y</p:attrName>
                                        </p:attrNameLst>
                                      </p:cBhvr>
                                      <p:tavLst>
                                        <p:tav tm="0">
                                          <p:val>
                                            <p:strVal val="ppt_y"/>
                                          </p:val>
                                        </p:tav>
                                        <p:tav tm="100000">
                                          <p:val>
                                            <p:strVal val="0-ppt_h/2"/>
                                          </p:val>
                                        </p:tav>
                                      </p:tavLst>
                                    </p:anim>
                                    <p:set>
                                      <p:cBhvr>
                                        <p:cTn id="34" dur="1" fill="hold">
                                          <p:stCondLst>
                                            <p:cond delay="499"/>
                                          </p:stCondLst>
                                        </p:cTn>
                                        <p:tgtEl>
                                          <p:spTgt spid="5"/>
                                        </p:tgtEl>
                                        <p:attrNameLst>
                                          <p:attrName>style.visibility</p:attrName>
                                        </p:attrNameLst>
                                      </p:cBhvr>
                                      <p:to>
                                        <p:strVal val="hidden"/>
                                      </p:to>
                                    </p:set>
                                  </p:childTnLst>
                                </p:cTn>
                              </p:par>
                              <p:par>
                                <p:cTn id="35" presetID="6" presetClass="emph" presetSubtype="0" accel="57000" decel="43000" fill="hold" grpId="0" nodeType="withEffect">
                                  <p:stCondLst>
                                    <p:cond delay="0"/>
                                  </p:stCondLst>
                                  <p:childTnLst>
                                    <p:animScale>
                                      <p:cBhvr>
                                        <p:cTn id="36" dur="1000" fill="hold"/>
                                        <p:tgtEl>
                                          <p:spTgt spid="8"/>
                                        </p:tgtEl>
                                      </p:cBhvr>
                                      <p:by x="100000" y="16000"/>
                                    </p:animScale>
                                  </p:childTnLst>
                                </p:cTn>
                              </p:par>
                              <p:par>
                                <p:cTn id="37" presetID="64" presetClass="path" presetSubtype="0" accel="50000" decel="50000" fill="hold" grpId="1" nodeType="withEffect">
                                  <p:stCondLst>
                                    <p:cond delay="0"/>
                                  </p:stCondLst>
                                  <p:childTnLst>
                                    <p:animMotion origin="layout" path="M 0 0 L 0 -0.42778 " pathEditMode="relative" rAng="0" ptsTypes="AA">
                                      <p:cBhvr>
                                        <p:cTn id="38" dur="1000" fill="hold"/>
                                        <p:tgtEl>
                                          <p:spTgt spid="8"/>
                                        </p:tgtEl>
                                        <p:attrNameLst>
                                          <p:attrName>ppt_x</p:attrName>
                                          <p:attrName>ppt_y</p:attrName>
                                        </p:attrNameLst>
                                      </p:cBhvr>
                                      <p:rCtr x="0" y="-21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5" grpId="0"/>
      <p:bldP spid="5" grpId="1"/>
      <p:bldP spid="6" grpId="0" build="p"/>
      <p:bldP spid="6"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576228" y="1140094"/>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066800" y="1255020"/>
            <a:ext cx="10452100" cy="461665"/>
          </a:xfrm>
          <a:prstGeom prst="rect">
            <a:avLst/>
          </a:prstGeom>
          <a:noFill/>
        </p:spPr>
        <p:txBody>
          <a:bodyPr wrap="square" rtlCol="0">
            <a:spAutoFit/>
          </a:bodyPr>
          <a:lstStyle/>
          <a:p>
            <a:r>
              <a:rPr lang="en-GB" sz="2400" dirty="0" smtClean="0">
                <a:latin typeface="Roboto" panose="02000000000000000000" pitchFamily="2" charset="0"/>
                <a:ea typeface="Roboto" panose="02000000000000000000" pitchFamily="2" charset="0"/>
              </a:rPr>
              <a:t>Small form factor</a:t>
            </a:r>
            <a:endParaRPr lang="en-GB" sz="2400" dirty="0">
              <a:latin typeface="Roboto" panose="02000000000000000000" pitchFamily="2" charset="0"/>
              <a:ea typeface="Roboto" panose="02000000000000000000" pitchFamily="2" charset="0"/>
            </a:endParaRPr>
          </a:p>
        </p:txBody>
      </p:sp>
      <p:sp>
        <p:nvSpPr>
          <p:cNvPr id="11" name="Rectangle 10"/>
          <p:cNvSpPr/>
          <p:nvPr/>
        </p:nvSpPr>
        <p:spPr>
          <a:xfrm>
            <a:off x="812800" y="135885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ym typeface="Wingdings" panose="05000000000000000000" pitchFamily="2" charset="2"/>
              </a:rPr>
              <a:t></a:t>
            </a:r>
            <a:endParaRPr lang="en-GB" dirty="0"/>
          </a:p>
        </p:txBody>
      </p:sp>
      <p:sp>
        <p:nvSpPr>
          <p:cNvPr id="6" name="Rounded Rectangle 5"/>
          <p:cNvSpPr/>
          <p:nvPr/>
        </p:nvSpPr>
        <p:spPr>
          <a:xfrm>
            <a:off x="812800" y="135885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12800" y="2225456"/>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ym typeface="Wingdings" panose="05000000000000000000" pitchFamily="2" charset="2"/>
              </a:rPr>
              <a:t></a:t>
            </a:r>
            <a:endParaRPr lang="en-GB" dirty="0"/>
          </a:p>
        </p:txBody>
      </p:sp>
      <p:sp>
        <p:nvSpPr>
          <p:cNvPr id="53" name="Rounded Rectangle 52"/>
          <p:cNvSpPr/>
          <p:nvPr/>
        </p:nvSpPr>
        <p:spPr>
          <a:xfrm>
            <a:off x="812800" y="2225456"/>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12800" y="3214547"/>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ym typeface="Wingdings" panose="05000000000000000000" pitchFamily="2" charset="2"/>
              </a:rPr>
              <a:t></a:t>
            </a:r>
            <a:endParaRPr lang="en-GB" dirty="0"/>
          </a:p>
        </p:txBody>
      </p:sp>
      <p:sp>
        <p:nvSpPr>
          <p:cNvPr id="55" name="Rounded Rectangle 54"/>
          <p:cNvSpPr/>
          <p:nvPr/>
        </p:nvSpPr>
        <p:spPr>
          <a:xfrm>
            <a:off x="812800" y="3214547"/>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12800" y="420066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ym typeface="Wingdings" panose="05000000000000000000" pitchFamily="2" charset="2"/>
              </a:rPr>
              <a:t></a:t>
            </a:r>
            <a:endParaRPr lang="en-GB" dirty="0"/>
          </a:p>
        </p:txBody>
      </p:sp>
      <p:sp>
        <p:nvSpPr>
          <p:cNvPr id="57" name="Rounded Rectangle 56"/>
          <p:cNvSpPr/>
          <p:nvPr/>
        </p:nvSpPr>
        <p:spPr>
          <a:xfrm>
            <a:off x="812800" y="420066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12800" y="5186781"/>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ym typeface="Wingdings" panose="05000000000000000000" pitchFamily="2" charset="2"/>
              </a:rPr>
              <a:t></a:t>
            </a:r>
            <a:endParaRPr lang="en-GB" dirty="0"/>
          </a:p>
        </p:txBody>
      </p:sp>
      <p:sp>
        <p:nvSpPr>
          <p:cNvPr id="59" name="Rounded Rectangle 58"/>
          <p:cNvSpPr/>
          <p:nvPr/>
        </p:nvSpPr>
        <p:spPr>
          <a:xfrm>
            <a:off x="812800" y="5186781"/>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1066800" y="2121623"/>
            <a:ext cx="10452100" cy="461665"/>
          </a:xfrm>
          <a:prstGeom prst="rect">
            <a:avLst/>
          </a:prstGeom>
          <a:noFill/>
        </p:spPr>
        <p:txBody>
          <a:bodyPr wrap="square" rtlCol="0">
            <a:spAutoFit/>
          </a:bodyPr>
          <a:lstStyle/>
          <a:p>
            <a:r>
              <a:rPr lang="en-GB" sz="2400" dirty="0" smtClean="0">
                <a:latin typeface="Roboto" panose="02000000000000000000" pitchFamily="2" charset="0"/>
                <a:ea typeface="Roboto" panose="02000000000000000000" pitchFamily="2" charset="0"/>
              </a:rPr>
              <a:t>Highly customizable to mission requirements</a:t>
            </a:r>
            <a:endParaRPr lang="en-GB" sz="2400" dirty="0">
              <a:latin typeface="Roboto" panose="02000000000000000000" pitchFamily="2" charset="0"/>
              <a:ea typeface="Roboto" panose="02000000000000000000" pitchFamily="2" charset="0"/>
            </a:endParaRPr>
          </a:p>
        </p:txBody>
      </p:sp>
      <p:sp>
        <p:nvSpPr>
          <p:cNvPr id="61" name="TextBox 60"/>
          <p:cNvSpPr txBox="1"/>
          <p:nvPr/>
        </p:nvSpPr>
        <p:spPr>
          <a:xfrm>
            <a:off x="1066800" y="3110714"/>
            <a:ext cx="10452100" cy="461665"/>
          </a:xfrm>
          <a:prstGeom prst="rect">
            <a:avLst/>
          </a:prstGeom>
          <a:noFill/>
        </p:spPr>
        <p:txBody>
          <a:bodyPr wrap="square" rtlCol="0">
            <a:spAutoFit/>
          </a:bodyPr>
          <a:lstStyle/>
          <a:p>
            <a:r>
              <a:rPr lang="en-GB" sz="2400" dirty="0" smtClean="0">
                <a:latin typeface="Roboto" panose="02000000000000000000" pitchFamily="2" charset="0"/>
                <a:ea typeface="Roboto" panose="02000000000000000000" pitchFamily="2" charset="0"/>
              </a:rPr>
              <a:t>Built in redundancy system to ensure mission success</a:t>
            </a:r>
            <a:endParaRPr lang="en-GB" sz="2400" dirty="0">
              <a:latin typeface="Roboto" panose="02000000000000000000" pitchFamily="2" charset="0"/>
              <a:ea typeface="Roboto" panose="02000000000000000000" pitchFamily="2" charset="0"/>
            </a:endParaRPr>
          </a:p>
        </p:txBody>
      </p:sp>
      <p:sp>
        <p:nvSpPr>
          <p:cNvPr id="62" name="TextBox 61"/>
          <p:cNvSpPr txBox="1"/>
          <p:nvPr/>
        </p:nvSpPr>
        <p:spPr>
          <a:xfrm>
            <a:off x="1066800" y="4096831"/>
            <a:ext cx="10452100" cy="461665"/>
          </a:xfrm>
          <a:prstGeom prst="rect">
            <a:avLst/>
          </a:prstGeom>
          <a:noFill/>
        </p:spPr>
        <p:txBody>
          <a:bodyPr wrap="square" rtlCol="0">
            <a:spAutoFit/>
          </a:bodyPr>
          <a:lstStyle/>
          <a:p>
            <a:r>
              <a:rPr lang="en-GB" sz="2400" dirty="0" smtClean="0">
                <a:latin typeface="Roboto" panose="02000000000000000000" pitchFamily="2" charset="0"/>
                <a:ea typeface="Roboto" panose="02000000000000000000" pitchFamily="2" charset="0"/>
              </a:rPr>
              <a:t>Rugged and durable</a:t>
            </a:r>
            <a:endParaRPr lang="en-GB" sz="2400" dirty="0">
              <a:latin typeface="Roboto" panose="02000000000000000000" pitchFamily="2" charset="0"/>
              <a:ea typeface="Roboto" panose="02000000000000000000" pitchFamily="2" charset="0"/>
            </a:endParaRPr>
          </a:p>
        </p:txBody>
      </p:sp>
      <p:sp>
        <p:nvSpPr>
          <p:cNvPr id="63" name="TextBox 62"/>
          <p:cNvSpPr txBox="1"/>
          <p:nvPr/>
        </p:nvSpPr>
        <p:spPr>
          <a:xfrm>
            <a:off x="1066800" y="5082948"/>
            <a:ext cx="10452100" cy="461665"/>
          </a:xfrm>
          <a:prstGeom prst="rect">
            <a:avLst/>
          </a:prstGeom>
          <a:noFill/>
        </p:spPr>
        <p:txBody>
          <a:bodyPr wrap="square" rtlCol="0">
            <a:spAutoFit/>
          </a:bodyPr>
          <a:lstStyle/>
          <a:p>
            <a:r>
              <a:rPr lang="en-GB" sz="2400" dirty="0" smtClean="0">
                <a:latin typeface="Roboto" panose="02000000000000000000" pitchFamily="2" charset="0"/>
                <a:ea typeface="Roboto" panose="02000000000000000000" pitchFamily="2" charset="0"/>
              </a:rPr>
              <a:t>Ability to fly allows it to operate in both urban and jungle warfare</a:t>
            </a:r>
            <a:endParaRPr lang="en-GB" sz="2400" dirty="0">
              <a:latin typeface="Roboto" panose="02000000000000000000" pitchFamily="2" charset="0"/>
              <a:ea typeface="Roboto" panose="02000000000000000000" pitchFamily="2" charset="0"/>
            </a:endParaRPr>
          </a:p>
        </p:txBody>
      </p:sp>
      <p:sp>
        <p:nvSpPr>
          <p:cNvPr id="4" name="Rectangle 3"/>
          <p:cNvSpPr/>
          <p:nvPr/>
        </p:nvSpPr>
        <p:spPr>
          <a:xfrm>
            <a:off x="0" y="0"/>
            <a:ext cx="12192000" cy="1078992"/>
          </a:xfrm>
          <a:prstGeom prst="rect">
            <a:avLst/>
          </a:prstGeom>
          <a:solidFill>
            <a:srgbClr val="FFEB3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0"/>
            <a:ext cx="10515600" cy="1078992"/>
          </a:xfrm>
        </p:spPr>
        <p:txBody>
          <a:bodyPr/>
          <a:lstStyle/>
          <a:p>
            <a:r>
              <a:rPr lang="en-GB" dirty="0" smtClean="0">
                <a:solidFill>
                  <a:schemeClr val="tx1">
                    <a:lumMod val="85000"/>
                    <a:lumOff val="15000"/>
                  </a:schemeClr>
                </a:solidFill>
                <a:latin typeface="Roboto" panose="02000000000000000000" pitchFamily="2" charset="0"/>
                <a:ea typeface="Roboto" panose="02000000000000000000" pitchFamily="2" charset="0"/>
              </a:rPr>
              <a:t>Why </a:t>
            </a:r>
            <a:r>
              <a:rPr lang="en-GB" dirty="0" err="1" smtClean="0">
                <a:solidFill>
                  <a:schemeClr val="tx1">
                    <a:lumMod val="85000"/>
                    <a:lumOff val="15000"/>
                  </a:schemeClr>
                </a:solidFill>
                <a:latin typeface="Roboto" panose="02000000000000000000" pitchFamily="2" charset="0"/>
                <a:ea typeface="Roboto" panose="02000000000000000000" pitchFamily="2" charset="0"/>
              </a:rPr>
              <a:t>SentiBot</a:t>
            </a:r>
            <a:r>
              <a:rPr lang="en-GB" dirty="0" smtClean="0">
                <a:solidFill>
                  <a:schemeClr val="tx1">
                    <a:lumMod val="85000"/>
                    <a:lumOff val="15000"/>
                  </a:schemeClr>
                </a:solidFill>
                <a:latin typeface="Roboto" panose="02000000000000000000" pitchFamily="2" charset="0"/>
                <a:ea typeface="Roboto" panose="02000000000000000000" pitchFamily="2" charset="0"/>
              </a:rPr>
              <a:t>?</a:t>
            </a:r>
            <a:endParaRPr lang="en-GB"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64" name="Oval 63"/>
          <p:cNvSpPr/>
          <p:nvPr/>
        </p:nvSpPr>
        <p:spPr>
          <a:xfrm>
            <a:off x="576228" y="1981398"/>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576228" y="2973255"/>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576228" y="3964091"/>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576228" y="4954927"/>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87545" y="6117550"/>
            <a:ext cx="1025745" cy="1025745"/>
          </a:xfrm>
          <a:prstGeom prst="ellipse">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4216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fill="hold"/>
                                        <p:tgtEl>
                                          <p:spTgt spid="55"/>
                                        </p:tgtEl>
                                        <p:attrNameLst>
                                          <p:attrName>ppt_x</p:attrName>
                                        </p:attrNameLst>
                                      </p:cBhvr>
                                      <p:tavLst>
                                        <p:tav tm="0">
                                          <p:val>
                                            <p:strVal val="#ppt_x"/>
                                          </p:val>
                                        </p:tav>
                                        <p:tav tm="100000">
                                          <p:val>
                                            <p:strVal val="#ppt_x"/>
                                          </p:val>
                                        </p:tav>
                                      </p:tavLst>
                                    </p:anim>
                                    <p:anim calcmode="lin" valueType="num">
                                      <p:cBhvr additive="base">
                                        <p:cTn id="24" dur="500" fill="hold"/>
                                        <p:tgtEl>
                                          <p:spTgt spid="5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ppt_x"/>
                                          </p:val>
                                        </p:tav>
                                        <p:tav tm="100000">
                                          <p:val>
                                            <p:strVal val="#ppt_x"/>
                                          </p:val>
                                        </p:tav>
                                      </p:tavLst>
                                    </p:anim>
                                    <p:anim calcmode="lin" valueType="num">
                                      <p:cBhvr additive="base">
                                        <p:cTn id="36" dur="500" fill="hold"/>
                                        <p:tgtEl>
                                          <p:spTgt spid="60"/>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500" fill="hold"/>
                                        <p:tgtEl>
                                          <p:spTgt spid="61"/>
                                        </p:tgtEl>
                                        <p:attrNameLst>
                                          <p:attrName>ppt_x</p:attrName>
                                        </p:attrNameLst>
                                      </p:cBhvr>
                                      <p:tavLst>
                                        <p:tav tm="0">
                                          <p:val>
                                            <p:strVal val="#ppt_x"/>
                                          </p:val>
                                        </p:tav>
                                        <p:tav tm="100000">
                                          <p:val>
                                            <p:strVal val="#ppt_x"/>
                                          </p:val>
                                        </p:tav>
                                      </p:tavLst>
                                    </p:anim>
                                    <p:anim calcmode="lin" valueType="num">
                                      <p:cBhvr additive="base">
                                        <p:cTn id="40" dur="500" fill="hold"/>
                                        <p:tgtEl>
                                          <p:spTgt spid="6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 calcmode="lin" valueType="num">
                                      <p:cBhvr additive="base">
                                        <p:cTn id="43" dur="500" fill="hold"/>
                                        <p:tgtEl>
                                          <p:spTgt spid="62"/>
                                        </p:tgtEl>
                                        <p:attrNameLst>
                                          <p:attrName>ppt_x</p:attrName>
                                        </p:attrNameLst>
                                      </p:cBhvr>
                                      <p:tavLst>
                                        <p:tav tm="0">
                                          <p:val>
                                            <p:strVal val="#ppt_x"/>
                                          </p:val>
                                        </p:tav>
                                        <p:tav tm="100000">
                                          <p:val>
                                            <p:strVal val="#ppt_x"/>
                                          </p:val>
                                        </p:tav>
                                      </p:tavLst>
                                    </p:anim>
                                    <p:anim calcmode="lin" valueType="num">
                                      <p:cBhvr additive="base">
                                        <p:cTn id="44" dur="500" fill="hold"/>
                                        <p:tgtEl>
                                          <p:spTgt spid="62"/>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anim calcmode="lin" valueType="num">
                                      <p:cBhvr additive="base">
                                        <p:cTn id="47" dur="500" fill="hold"/>
                                        <p:tgtEl>
                                          <p:spTgt spid="63"/>
                                        </p:tgtEl>
                                        <p:attrNameLst>
                                          <p:attrName>ppt_x</p:attrName>
                                        </p:attrNameLst>
                                      </p:cBhvr>
                                      <p:tavLst>
                                        <p:tav tm="0">
                                          <p:val>
                                            <p:strVal val="#ppt_x"/>
                                          </p:val>
                                        </p:tav>
                                        <p:tav tm="100000">
                                          <p:val>
                                            <p:strVal val="#ppt_x"/>
                                          </p:val>
                                        </p:tav>
                                      </p:tavLst>
                                    </p:anim>
                                    <p:anim calcmode="lin" valueType="num">
                                      <p:cBhvr additive="base">
                                        <p:cTn id="48"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32"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circle(out)">
                                      <p:cBhvr>
                                        <p:cTn id="53" dur="500"/>
                                        <p:tgtEl>
                                          <p:spTgt spid="11"/>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300" fill="hold"/>
                                        <p:tgtEl>
                                          <p:spTgt spid="13"/>
                                        </p:tgtEl>
                                        <p:attrNameLst>
                                          <p:attrName>ppt_w</p:attrName>
                                        </p:attrNameLst>
                                      </p:cBhvr>
                                      <p:tavLst>
                                        <p:tav tm="0">
                                          <p:val>
                                            <p:fltVal val="0"/>
                                          </p:val>
                                        </p:tav>
                                        <p:tav tm="100000">
                                          <p:val>
                                            <p:strVal val="#ppt_w"/>
                                          </p:val>
                                        </p:tav>
                                      </p:tavLst>
                                    </p:anim>
                                    <p:anim calcmode="lin" valueType="num">
                                      <p:cBhvr>
                                        <p:cTn id="57" dur="300" fill="hold"/>
                                        <p:tgtEl>
                                          <p:spTgt spid="13"/>
                                        </p:tgtEl>
                                        <p:attrNameLst>
                                          <p:attrName>ppt_h</p:attrName>
                                        </p:attrNameLst>
                                      </p:cBhvr>
                                      <p:tavLst>
                                        <p:tav tm="0">
                                          <p:val>
                                            <p:fltVal val="0"/>
                                          </p:val>
                                        </p:tav>
                                        <p:tav tm="100000">
                                          <p:val>
                                            <p:strVal val="#ppt_h"/>
                                          </p:val>
                                        </p:tav>
                                      </p:tavLst>
                                    </p:anim>
                                    <p:anim calcmode="lin" valueType="num">
                                      <p:cBhvr>
                                        <p:cTn id="58" dur="300" fill="hold"/>
                                        <p:tgtEl>
                                          <p:spTgt spid="13"/>
                                        </p:tgtEl>
                                        <p:attrNameLst>
                                          <p:attrName>style.rotation</p:attrName>
                                        </p:attrNameLst>
                                      </p:cBhvr>
                                      <p:tavLst>
                                        <p:tav tm="0">
                                          <p:val>
                                            <p:fltVal val="90"/>
                                          </p:val>
                                        </p:tav>
                                        <p:tav tm="100000">
                                          <p:val>
                                            <p:fltVal val="0"/>
                                          </p:val>
                                        </p:tav>
                                      </p:tavLst>
                                    </p:anim>
                                    <p:animEffect transition="in" filter="fade">
                                      <p:cBhvr>
                                        <p:cTn id="59" dur="3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32" fill="hold" grpId="0"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circle(out)">
                                      <p:cBhvr>
                                        <p:cTn id="64" dur="500"/>
                                        <p:tgtEl>
                                          <p:spTgt spid="52"/>
                                        </p:tgtEl>
                                      </p:cBhvr>
                                    </p:animEffect>
                                  </p:childTnLst>
                                </p:cTn>
                              </p:par>
                              <p:par>
                                <p:cTn id="65" presetID="31" presetClass="exit" presetSubtype="0" fill="hold" grpId="1" nodeType="withEffect">
                                  <p:stCondLst>
                                    <p:cond delay="0"/>
                                  </p:stCondLst>
                                  <p:childTnLst>
                                    <p:anim calcmode="lin" valueType="num">
                                      <p:cBhvr>
                                        <p:cTn id="66" dur="300"/>
                                        <p:tgtEl>
                                          <p:spTgt spid="13"/>
                                        </p:tgtEl>
                                        <p:attrNameLst>
                                          <p:attrName>ppt_w</p:attrName>
                                        </p:attrNameLst>
                                      </p:cBhvr>
                                      <p:tavLst>
                                        <p:tav tm="0">
                                          <p:val>
                                            <p:strVal val="ppt_w"/>
                                          </p:val>
                                        </p:tav>
                                        <p:tav tm="100000">
                                          <p:val>
                                            <p:fltVal val="0"/>
                                          </p:val>
                                        </p:tav>
                                      </p:tavLst>
                                    </p:anim>
                                    <p:anim calcmode="lin" valueType="num">
                                      <p:cBhvr>
                                        <p:cTn id="67" dur="300"/>
                                        <p:tgtEl>
                                          <p:spTgt spid="13"/>
                                        </p:tgtEl>
                                        <p:attrNameLst>
                                          <p:attrName>ppt_h</p:attrName>
                                        </p:attrNameLst>
                                      </p:cBhvr>
                                      <p:tavLst>
                                        <p:tav tm="0">
                                          <p:val>
                                            <p:strVal val="ppt_h"/>
                                          </p:val>
                                        </p:tav>
                                        <p:tav tm="100000">
                                          <p:val>
                                            <p:fltVal val="0"/>
                                          </p:val>
                                        </p:tav>
                                      </p:tavLst>
                                    </p:anim>
                                    <p:anim calcmode="lin" valueType="num">
                                      <p:cBhvr>
                                        <p:cTn id="68" dur="300"/>
                                        <p:tgtEl>
                                          <p:spTgt spid="13"/>
                                        </p:tgtEl>
                                        <p:attrNameLst>
                                          <p:attrName>style.rotation</p:attrName>
                                        </p:attrNameLst>
                                      </p:cBhvr>
                                      <p:tavLst>
                                        <p:tav tm="0">
                                          <p:val>
                                            <p:fltVal val="0"/>
                                          </p:val>
                                        </p:tav>
                                        <p:tav tm="100000">
                                          <p:val>
                                            <p:fltVal val="90"/>
                                          </p:val>
                                        </p:tav>
                                      </p:tavLst>
                                    </p:anim>
                                    <p:animEffect transition="out" filter="fade">
                                      <p:cBhvr>
                                        <p:cTn id="69" dur="300"/>
                                        <p:tgtEl>
                                          <p:spTgt spid="13"/>
                                        </p:tgtEl>
                                      </p:cBhvr>
                                    </p:animEffect>
                                    <p:set>
                                      <p:cBhvr>
                                        <p:cTn id="70" dur="1" fill="hold">
                                          <p:stCondLst>
                                            <p:cond delay="299"/>
                                          </p:stCondLst>
                                        </p:cTn>
                                        <p:tgtEl>
                                          <p:spTgt spid="13"/>
                                        </p:tgtEl>
                                        <p:attrNameLst>
                                          <p:attrName>style.visibility</p:attrName>
                                        </p:attrNameLst>
                                      </p:cBhvr>
                                      <p:to>
                                        <p:strVal val="hidden"/>
                                      </p:to>
                                    </p:set>
                                  </p:childTnLst>
                                </p:cTn>
                              </p:par>
                              <p:par>
                                <p:cTn id="71" presetID="31"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 calcmode="lin" valueType="num">
                                      <p:cBhvr>
                                        <p:cTn id="73" dur="300" fill="hold"/>
                                        <p:tgtEl>
                                          <p:spTgt spid="64"/>
                                        </p:tgtEl>
                                        <p:attrNameLst>
                                          <p:attrName>ppt_w</p:attrName>
                                        </p:attrNameLst>
                                      </p:cBhvr>
                                      <p:tavLst>
                                        <p:tav tm="0">
                                          <p:val>
                                            <p:fltVal val="0"/>
                                          </p:val>
                                        </p:tav>
                                        <p:tav tm="100000">
                                          <p:val>
                                            <p:strVal val="#ppt_w"/>
                                          </p:val>
                                        </p:tav>
                                      </p:tavLst>
                                    </p:anim>
                                    <p:anim calcmode="lin" valueType="num">
                                      <p:cBhvr>
                                        <p:cTn id="74" dur="300" fill="hold"/>
                                        <p:tgtEl>
                                          <p:spTgt spid="64"/>
                                        </p:tgtEl>
                                        <p:attrNameLst>
                                          <p:attrName>ppt_h</p:attrName>
                                        </p:attrNameLst>
                                      </p:cBhvr>
                                      <p:tavLst>
                                        <p:tav tm="0">
                                          <p:val>
                                            <p:fltVal val="0"/>
                                          </p:val>
                                        </p:tav>
                                        <p:tav tm="100000">
                                          <p:val>
                                            <p:strVal val="#ppt_h"/>
                                          </p:val>
                                        </p:tav>
                                      </p:tavLst>
                                    </p:anim>
                                    <p:anim calcmode="lin" valueType="num">
                                      <p:cBhvr>
                                        <p:cTn id="75" dur="300" fill="hold"/>
                                        <p:tgtEl>
                                          <p:spTgt spid="64"/>
                                        </p:tgtEl>
                                        <p:attrNameLst>
                                          <p:attrName>style.rotation</p:attrName>
                                        </p:attrNameLst>
                                      </p:cBhvr>
                                      <p:tavLst>
                                        <p:tav tm="0">
                                          <p:val>
                                            <p:fltVal val="90"/>
                                          </p:val>
                                        </p:tav>
                                        <p:tav tm="100000">
                                          <p:val>
                                            <p:fltVal val="0"/>
                                          </p:val>
                                        </p:tav>
                                      </p:tavLst>
                                    </p:anim>
                                    <p:animEffect transition="in" filter="fade">
                                      <p:cBhvr>
                                        <p:cTn id="76" dur="300"/>
                                        <p:tgtEl>
                                          <p:spTgt spid="64"/>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32"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circle(out)">
                                      <p:cBhvr>
                                        <p:cTn id="81" dur="500"/>
                                        <p:tgtEl>
                                          <p:spTgt spid="54"/>
                                        </p:tgtEl>
                                      </p:cBhvr>
                                    </p:animEffect>
                                  </p:childTnLst>
                                </p:cTn>
                              </p:par>
                              <p:par>
                                <p:cTn id="82" presetID="31" presetClass="exit" presetSubtype="0" fill="hold" grpId="1" nodeType="withEffect">
                                  <p:stCondLst>
                                    <p:cond delay="0"/>
                                  </p:stCondLst>
                                  <p:childTnLst>
                                    <p:anim calcmode="lin" valueType="num">
                                      <p:cBhvr>
                                        <p:cTn id="83" dur="300"/>
                                        <p:tgtEl>
                                          <p:spTgt spid="64"/>
                                        </p:tgtEl>
                                        <p:attrNameLst>
                                          <p:attrName>ppt_w</p:attrName>
                                        </p:attrNameLst>
                                      </p:cBhvr>
                                      <p:tavLst>
                                        <p:tav tm="0">
                                          <p:val>
                                            <p:strVal val="ppt_w"/>
                                          </p:val>
                                        </p:tav>
                                        <p:tav tm="100000">
                                          <p:val>
                                            <p:fltVal val="0"/>
                                          </p:val>
                                        </p:tav>
                                      </p:tavLst>
                                    </p:anim>
                                    <p:anim calcmode="lin" valueType="num">
                                      <p:cBhvr>
                                        <p:cTn id="84" dur="300"/>
                                        <p:tgtEl>
                                          <p:spTgt spid="64"/>
                                        </p:tgtEl>
                                        <p:attrNameLst>
                                          <p:attrName>ppt_h</p:attrName>
                                        </p:attrNameLst>
                                      </p:cBhvr>
                                      <p:tavLst>
                                        <p:tav tm="0">
                                          <p:val>
                                            <p:strVal val="ppt_h"/>
                                          </p:val>
                                        </p:tav>
                                        <p:tav tm="100000">
                                          <p:val>
                                            <p:fltVal val="0"/>
                                          </p:val>
                                        </p:tav>
                                      </p:tavLst>
                                    </p:anim>
                                    <p:anim calcmode="lin" valueType="num">
                                      <p:cBhvr>
                                        <p:cTn id="85" dur="300"/>
                                        <p:tgtEl>
                                          <p:spTgt spid="64"/>
                                        </p:tgtEl>
                                        <p:attrNameLst>
                                          <p:attrName>style.rotation</p:attrName>
                                        </p:attrNameLst>
                                      </p:cBhvr>
                                      <p:tavLst>
                                        <p:tav tm="0">
                                          <p:val>
                                            <p:fltVal val="0"/>
                                          </p:val>
                                        </p:tav>
                                        <p:tav tm="100000">
                                          <p:val>
                                            <p:fltVal val="90"/>
                                          </p:val>
                                        </p:tav>
                                      </p:tavLst>
                                    </p:anim>
                                    <p:animEffect transition="out" filter="fade">
                                      <p:cBhvr>
                                        <p:cTn id="86" dur="300"/>
                                        <p:tgtEl>
                                          <p:spTgt spid="64"/>
                                        </p:tgtEl>
                                      </p:cBhvr>
                                    </p:animEffect>
                                    <p:set>
                                      <p:cBhvr>
                                        <p:cTn id="87" dur="1" fill="hold">
                                          <p:stCondLst>
                                            <p:cond delay="299"/>
                                          </p:stCondLst>
                                        </p:cTn>
                                        <p:tgtEl>
                                          <p:spTgt spid="64"/>
                                        </p:tgtEl>
                                        <p:attrNameLst>
                                          <p:attrName>style.visibility</p:attrName>
                                        </p:attrNameLst>
                                      </p:cBhvr>
                                      <p:to>
                                        <p:strVal val="hidden"/>
                                      </p:to>
                                    </p:set>
                                  </p:childTnLst>
                                </p:cTn>
                              </p:par>
                              <p:par>
                                <p:cTn id="88" presetID="31" presetClass="entr" presetSubtype="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 calcmode="lin" valueType="num">
                                      <p:cBhvr>
                                        <p:cTn id="90" dur="300" fill="hold"/>
                                        <p:tgtEl>
                                          <p:spTgt spid="65"/>
                                        </p:tgtEl>
                                        <p:attrNameLst>
                                          <p:attrName>ppt_w</p:attrName>
                                        </p:attrNameLst>
                                      </p:cBhvr>
                                      <p:tavLst>
                                        <p:tav tm="0">
                                          <p:val>
                                            <p:fltVal val="0"/>
                                          </p:val>
                                        </p:tav>
                                        <p:tav tm="100000">
                                          <p:val>
                                            <p:strVal val="#ppt_w"/>
                                          </p:val>
                                        </p:tav>
                                      </p:tavLst>
                                    </p:anim>
                                    <p:anim calcmode="lin" valueType="num">
                                      <p:cBhvr>
                                        <p:cTn id="91" dur="300" fill="hold"/>
                                        <p:tgtEl>
                                          <p:spTgt spid="65"/>
                                        </p:tgtEl>
                                        <p:attrNameLst>
                                          <p:attrName>ppt_h</p:attrName>
                                        </p:attrNameLst>
                                      </p:cBhvr>
                                      <p:tavLst>
                                        <p:tav tm="0">
                                          <p:val>
                                            <p:fltVal val="0"/>
                                          </p:val>
                                        </p:tav>
                                        <p:tav tm="100000">
                                          <p:val>
                                            <p:strVal val="#ppt_h"/>
                                          </p:val>
                                        </p:tav>
                                      </p:tavLst>
                                    </p:anim>
                                    <p:anim calcmode="lin" valueType="num">
                                      <p:cBhvr>
                                        <p:cTn id="92" dur="300" fill="hold"/>
                                        <p:tgtEl>
                                          <p:spTgt spid="65"/>
                                        </p:tgtEl>
                                        <p:attrNameLst>
                                          <p:attrName>style.rotation</p:attrName>
                                        </p:attrNameLst>
                                      </p:cBhvr>
                                      <p:tavLst>
                                        <p:tav tm="0">
                                          <p:val>
                                            <p:fltVal val="90"/>
                                          </p:val>
                                        </p:tav>
                                        <p:tav tm="100000">
                                          <p:val>
                                            <p:fltVal val="0"/>
                                          </p:val>
                                        </p:tav>
                                      </p:tavLst>
                                    </p:anim>
                                    <p:animEffect transition="in" filter="fade">
                                      <p:cBhvr>
                                        <p:cTn id="93" dur="300"/>
                                        <p:tgtEl>
                                          <p:spTgt spid="65"/>
                                        </p:tgtEl>
                                      </p:cBhvr>
                                    </p:animEffect>
                                  </p:childTnLst>
                                </p:cTn>
                              </p:par>
                            </p:childTnLst>
                          </p:cTn>
                        </p:par>
                      </p:childTnLst>
                    </p:cTn>
                  </p:par>
                  <p:par>
                    <p:cTn id="94" fill="hold">
                      <p:stCondLst>
                        <p:cond delay="indefinite"/>
                      </p:stCondLst>
                      <p:childTnLst>
                        <p:par>
                          <p:cTn id="95" fill="hold">
                            <p:stCondLst>
                              <p:cond delay="0"/>
                            </p:stCondLst>
                            <p:childTnLst>
                              <p:par>
                                <p:cTn id="96" presetID="6" presetClass="entr" presetSubtype="32" fill="hold" grpId="0" nodeType="click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circle(out)">
                                      <p:cBhvr>
                                        <p:cTn id="98" dur="500"/>
                                        <p:tgtEl>
                                          <p:spTgt spid="56"/>
                                        </p:tgtEl>
                                      </p:cBhvr>
                                    </p:animEffect>
                                  </p:childTnLst>
                                </p:cTn>
                              </p:par>
                              <p:par>
                                <p:cTn id="99" presetID="31" presetClass="exit" presetSubtype="0" fill="hold" grpId="1" nodeType="withEffect">
                                  <p:stCondLst>
                                    <p:cond delay="0"/>
                                  </p:stCondLst>
                                  <p:childTnLst>
                                    <p:anim calcmode="lin" valueType="num">
                                      <p:cBhvr>
                                        <p:cTn id="100" dur="300"/>
                                        <p:tgtEl>
                                          <p:spTgt spid="65"/>
                                        </p:tgtEl>
                                        <p:attrNameLst>
                                          <p:attrName>ppt_w</p:attrName>
                                        </p:attrNameLst>
                                      </p:cBhvr>
                                      <p:tavLst>
                                        <p:tav tm="0">
                                          <p:val>
                                            <p:strVal val="ppt_w"/>
                                          </p:val>
                                        </p:tav>
                                        <p:tav tm="100000">
                                          <p:val>
                                            <p:fltVal val="0"/>
                                          </p:val>
                                        </p:tav>
                                      </p:tavLst>
                                    </p:anim>
                                    <p:anim calcmode="lin" valueType="num">
                                      <p:cBhvr>
                                        <p:cTn id="101" dur="300"/>
                                        <p:tgtEl>
                                          <p:spTgt spid="65"/>
                                        </p:tgtEl>
                                        <p:attrNameLst>
                                          <p:attrName>ppt_h</p:attrName>
                                        </p:attrNameLst>
                                      </p:cBhvr>
                                      <p:tavLst>
                                        <p:tav tm="0">
                                          <p:val>
                                            <p:strVal val="ppt_h"/>
                                          </p:val>
                                        </p:tav>
                                        <p:tav tm="100000">
                                          <p:val>
                                            <p:fltVal val="0"/>
                                          </p:val>
                                        </p:tav>
                                      </p:tavLst>
                                    </p:anim>
                                    <p:anim calcmode="lin" valueType="num">
                                      <p:cBhvr>
                                        <p:cTn id="102" dur="300"/>
                                        <p:tgtEl>
                                          <p:spTgt spid="65"/>
                                        </p:tgtEl>
                                        <p:attrNameLst>
                                          <p:attrName>style.rotation</p:attrName>
                                        </p:attrNameLst>
                                      </p:cBhvr>
                                      <p:tavLst>
                                        <p:tav tm="0">
                                          <p:val>
                                            <p:fltVal val="0"/>
                                          </p:val>
                                        </p:tav>
                                        <p:tav tm="100000">
                                          <p:val>
                                            <p:fltVal val="90"/>
                                          </p:val>
                                        </p:tav>
                                      </p:tavLst>
                                    </p:anim>
                                    <p:animEffect transition="out" filter="fade">
                                      <p:cBhvr>
                                        <p:cTn id="103" dur="300"/>
                                        <p:tgtEl>
                                          <p:spTgt spid="65"/>
                                        </p:tgtEl>
                                      </p:cBhvr>
                                    </p:animEffect>
                                    <p:set>
                                      <p:cBhvr>
                                        <p:cTn id="104" dur="1" fill="hold">
                                          <p:stCondLst>
                                            <p:cond delay="299"/>
                                          </p:stCondLst>
                                        </p:cTn>
                                        <p:tgtEl>
                                          <p:spTgt spid="65"/>
                                        </p:tgtEl>
                                        <p:attrNameLst>
                                          <p:attrName>style.visibility</p:attrName>
                                        </p:attrNameLst>
                                      </p:cBhvr>
                                      <p:to>
                                        <p:strVal val="hidden"/>
                                      </p:to>
                                    </p:set>
                                  </p:childTnLst>
                                </p:cTn>
                              </p:par>
                              <p:par>
                                <p:cTn id="105" presetID="31"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anim calcmode="lin" valueType="num">
                                      <p:cBhvr>
                                        <p:cTn id="107" dur="300" fill="hold"/>
                                        <p:tgtEl>
                                          <p:spTgt spid="66"/>
                                        </p:tgtEl>
                                        <p:attrNameLst>
                                          <p:attrName>ppt_w</p:attrName>
                                        </p:attrNameLst>
                                      </p:cBhvr>
                                      <p:tavLst>
                                        <p:tav tm="0">
                                          <p:val>
                                            <p:fltVal val="0"/>
                                          </p:val>
                                        </p:tav>
                                        <p:tav tm="100000">
                                          <p:val>
                                            <p:strVal val="#ppt_w"/>
                                          </p:val>
                                        </p:tav>
                                      </p:tavLst>
                                    </p:anim>
                                    <p:anim calcmode="lin" valueType="num">
                                      <p:cBhvr>
                                        <p:cTn id="108" dur="300" fill="hold"/>
                                        <p:tgtEl>
                                          <p:spTgt spid="66"/>
                                        </p:tgtEl>
                                        <p:attrNameLst>
                                          <p:attrName>ppt_h</p:attrName>
                                        </p:attrNameLst>
                                      </p:cBhvr>
                                      <p:tavLst>
                                        <p:tav tm="0">
                                          <p:val>
                                            <p:fltVal val="0"/>
                                          </p:val>
                                        </p:tav>
                                        <p:tav tm="100000">
                                          <p:val>
                                            <p:strVal val="#ppt_h"/>
                                          </p:val>
                                        </p:tav>
                                      </p:tavLst>
                                    </p:anim>
                                    <p:anim calcmode="lin" valueType="num">
                                      <p:cBhvr>
                                        <p:cTn id="109" dur="300" fill="hold"/>
                                        <p:tgtEl>
                                          <p:spTgt spid="66"/>
                                        </p:tgtEl>
                                        <p:attrNameLst>
                                          <p:attrName>style.rotation</p:attrName>
                                        </p:attrNameLst>
                                      </p:cBhvr>
                                      <p:tavLst>
                                        <p:tav tm="0">
                                          <p:val>
                                            <p:fltVal val="90"/>
                                          </p:val>
                                        </p:tav>
                                        <p:tav tm="100000">
                                          <p:val>
                                            <p:fltVal val="0"/>
                                          </p:val>
                                        </p:tav>
                                      </p:tavLst>
                                    </p:anim>
                                    <p:animEffect transition="in" filter="fade">
                                      <p:cBhvr>
                                        <p:cTn id="110" dur="300"/>
                                        <p:tgtEl>
                                          <p:spTgt spid="66"/>
                                        </p:tgtEl>
                                      </p:cBhvr>
                                    </p:animEffect>
                                  </p:childTnLst>
                                </p:cTn>
                              </p:par>
                            </p:childTnLst>
                          </p:cTn>
                        </p:par>
                      </p:childTnLst>
                    </p:cTn>
                  </p:par>
                  <p:par>
                    <p:cTn id="111" fill="hold">
                      <p:stCondLst>
                        <p:cond delay="indefinite"/>
                      </p:stCondLst>
                      <p:childTnLst>
                        <p:par>
                          <p:cTn id="112" fill="hold">
                            <p:stCondLst>
                              <p:cond delay="0"/>
                            </p:stCondLst>
                            <p:childTnLst>
                              <p:par>
                                <p:cTn id="113" presetID="6" presetClass="entr" presetSubtype="32" fill="hold" grpId="0" nodeType="click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circle(out)">
                                      <p:cBhvr>
                                        <p:cTn id="115" dur="500"/>
                                        <p:tgtEl>
                                          <p:spTgt spid="58"/>
                                        </p:tgtEl>
                                      </p:cBhvr>
                                    </p:animEffect>
                                  </p:childTnLst>
                                </p:cTn>
                              </p:par>
                              <p:par>
                                <p:cTn id="116" presetID="31" presetClass="exit" presetSubtype="0" fill="hold" grpId="1" nodeType="withEffect">
                                  <p:stCondLst>
                                    <p:cond delay="0"/>
                                  </p:stCondLst>
                                  <p:childTnLst>
                                    <p:anim calcmode="lin" valueType="num">
                                      <p:cBhvr>
                                        <p:cTn id="117" dur="300"/>
                                        <p:tgtEl>
                                          <p:spTgt spid="66"/>
                                        </p:tgtEl>
                                        <p:attrNameLst>
                                          <p:attrName>ppt_w</p:attrName>
                                        </p:attrNameLst>
                                      </p:cBhvr>
                                      <p:tavLst>
                                        <p:tav tm="0">
                                          <p:val>
                                            <p:strVal val="ppt_w"/>
                                          </p:val>
                                        </p:tav>
                                        <p:tav tm="100000">
                                          <p:val>
                                            <p:fltVal val="0"/>
                                          </p:val>
                                        </p:tav>
                                      </p:tavLst>
                                    </p:anim>
                                    <p:anim calcmode="lin" valueType="num">
                                      <p:cBhvr>
                                        <p:cTn id="118" dur="300"/>
                                        <p:tgtEl>
                                          <p:spTgt spid="66"/>
                                        </p:tgtEl>
                                        <p:attrNameLst>
                                          <p:attrName>ppt_h</p:attrName>
                                        </p:attrNameLst>
                                      </p:cBhvr>
                                      <p:tavLst>
                                        <p:tav tm="0">
                                          <p:val>
                                            <p:strVal val="ppt_h"/>
                                          </p:val>
                                        </p:tav>
                                        <p:tav tm="100000">
                                          <p:val>
                                            <p:fltVal val="0"/>
                                          </p:val>
                                        </p:tav>
                                      </p:tavLst>
                                    </p:anim>
                                    <p:anim calcmode="lin" valueType="num">
                                      <p:cBhvr>
                                        <p:cTn id="119" dur="300"/>
                                        <p:tgtEl>
                                          <p:spTgt spid="66"/>
                                        </p:tgtEl>
                                        <p:attrNameLst>
                                          <p:attrName>style.rotation</p:attrName>
                                        </p:attrNameLst>
                                      </p:cBhvr>
                                      <p:tavLst>
                                        <p:tav tm="0">
                                          <p:val>
                                            <p:fltVal val="0"/>
                                          </p:val>
                                        </p:tav>
                                        <p:tav tm="100000">
                                          <p:val>
                                            <p:fltVal val="90"/>
                                          </p:val>
                                        </p:tav>
                                      </p:tavLst>
                                    </p:anim>
                                    <p:animEffect transition="out" filter="fade">
                                      <p:cBhvr>
                                        <p:cTn id="120" dur="300"/>
                                        <p:tgtEl>
                                          <p:spTgt spid="66"/>
                                        </p:tgtEl>
                                      </p:cBhvr>
                                    </p:animEffect>
                                    <p:set>
                                      <p:cBhvr>
                                        <p:cTn id="121" dur="1" fill="hold">
                                          <p:stCondLst>
                                            <p:cond delay="299"/>
                                          </p:stCondLst>
                                        </p:cTn>
                                        <p:tgtEl>
                                          <p:spTgt spid="66"/>
                                        </p:tgtEl>
                                        <p:attrNameLst>
                                          <p:attrName>style.visibility</p:attrName>
                                        </p:attrNameLst>
                                      </p:cBhvr>
                                      <p:to>
                                        <p:strVal val="hidden"/>
                                      </p:to>
                                    </p:set>
                                  </p:childTnLst>
                                </p:cTn>
                              </p:par>
                              <p:par>
                                <p:cTn id="122" presetID="31" presetClass="entr" presetSubtype="0" fill="hold" grpId="0" nodeType="withEffect">
                                  <p:stCondLst>
                                    <p:cond delay="0"/>
                                  </p:stCondLst>
                                  <p:childTnLst>
                                    <p:set>
                                      <p:cBhvr>
                                        <p:cTn id="123" dur="1" fill="hold">
                                          <p:stCondLst>
                                            <p:cond delay="0"/>
                                          </p:stCondLst>
                                        </p:cTn>
                                        <p:tgtEl>
                                          <p:spTgt spid="67"/>
                                        </p:tgtEl>
                                        <p:attrNameLst>
                                          <p:attrName>style.visibility</p:attrName>
                                        </p:attrNameLst>
                                      </p:cBhvr>
                                      <p:to>
                                        <p:strVal val="visible"/>
                                      </p:to>
                                    </p:set>
                                    <p:anim calcmode="lin" valueType="num">
                                      <p:cBhvr>
                                        <p:cTn id="124" dur="300" fill="hold"/>
                                        <p:tgtEl>
                                          <p:spTgt spid="67"/>
                                        </p:tgtEl>
                                        <p:attrNameLst>
                                          <p:attrName>ppt_w</p:attrName>
                                        </p:attrNameLst>
                                      </p:cBhvr>
                                      <p:tavLst>
                                        <p:tav tm="0">
                                          <p:val>
                                            <p:fltVal val="0"/>
                                          </p:val>
                                        </p:tav>
                                        <p:tav tm="100000">
                                          <p:val>
                                            <p:strVal val="#ppt_w"/>
                                          </p:val>
                                        </p:tav>
                                      </p:tavLst>
                                    </p:anim>
                                    <p:anim calcmode="lin" valueType="num">
                                      <p:cBhvr>
                                        <p:cTn id="125" dur="300" fill="hold"/>
                                        <p:tgtEl>
                                          <p:spTgt spid="67"/>
                                        </p:tgtEl>
                                        <p:attrNameLst>
                                          <p:attrName>ppt_h</p:attrName>
                                        </p:attrNameLst>
                                      </p:cBhvr>
                                      <p:tavLst>
                                        <p:tav tm="0">
                                          <p:val>
                                            <p:fltVal val="0"/>
                                          </p:val>
                                        </p:tav>
                                        <p:tav tm="100000">
                                          <p:val>
                                            <p:strVal val="#ppt_h"/>
                                          </p:val>
                                        </p:tav>
                                      </p:tavLst>
                                    </p:anim>
                                    <p:anim calcmode="lin" valueType="num">
                                      <p:cBhvr>
                                        <p:cTn id="126" dur="300" fill="hold"/>
                                        <p:tgtEl>
                                          <p:spTgt spid="67"/>
                                        </p:tgtEl>
                                        <p:attrNameLst>
                                          <p:attrName>style.rotation</p:attrName>
                                        </p:attrNameLst>
                                      </p:cBhvr>
                                      <p:tavLst>
                                        <p:tav tm="0">
                                          <p:val>
                                            <p:fltVal val="90"/>
                                          </p:val>
                                        </p:tav>
                                        <p:tav tm="100000">
                                          <p:val>
                                            <p:fltVal val="0"/>
                                          </p:val>
                                        </p:tav>
                                      </p:tavLst>
                                    </p:anim>
                                    <p:animEffect transition="in" filter="fade">
                                      <p:cBhvr>
                                        <p:cTn id="127" dur="3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31" presetClass="entr" presetSubtype="0" fill="hold" grpId="0" nodeType="clickEffect">
                                  <p:stCondLst>
                                    <p:cond delay="0"/>
                                  </p:stCondLst>
                                  <p:childTnLst>
                                    <p:set>
                                      <p:cBhvr>
                                        <p:cTn id="131" dur="1" fill="hold">
                                          <p:stCondLst>
                                            <p:cond delay="0"/>
                                          </p:stCondLst>
                                        </p:cTn>
                                        <p:tgtEl>
                                          <p:spTgt spid="14"/>
                                        </p:tgtEl>
                                        <p:attrNameLst>
                                          <p:attrName>style.visibility</p:attrName>
                                        </p:attrNameLst>
                                      </p:cBhvr>
                                      <p:to>
                                        <p:strVal val="visible"/>
                                      </p:to>
                                    </p:set>
                                    <p:anim calcmode="lin" valueType="num">
                                      <p:cBhvr>
                                        <p:cTn id="132" dur="500" fill="hold"/>
                                        <p:tgtEl>
                                          <p:spTgt spid="14"/>
                                        </p:tgtEl>
                                        <p:attrNameLst>
                                          <p:attrName>ppt_w</p:attrName>
                                        </p:attrNameLst>
                                      </p:cBhvr>
                                      <p:tavLst>
                                        <p:tav tm="0">
                                          <p:val>
                                            <p:fltVal val="0"/>
                                          </p:val>
                                        </p:tav>
                                        <p:tav tm="100000">
                                          <p:val>
                                            <p:strVal val="#ppt_w"/>
                                          </p:val>
                                        </p:tav>
                                      </p:tavLst>
                                    </p:anim>
                                    <p:anim calcmode="lin" valueType="num">
                                      <p:cBhvr>
                                        <p:cTn id="133" dur="500" fill="hold"/>
                                        <p:tgtEl>
                                          <p:spTgt spid="14"/>
                                        </p:tgtEl>
                                        <p:attrNameLst>
                                          <p:attrName>ppt_h</p:attrName>
                                        </p:attrNameLst>
                                      </p:cBhvr>
                                      <p:tavLst>
                                        <p:tav tm="0">
                                          <p:val>
                                            <p:fltVal val="0"/>
                                          </p:val>
                                        </p:tav>
                                        <p:tav tm="100000">
                                          <p:val>
                                            <p:strVal val="#ppt_h"/>
                                          </p:val>
                                        </p:tav>
                                      </p:tavLst>
                                    </p:anim>
                                    <p:anim calcmode="lin" valueType="num">
                                      <p:cBhvr>
                                        <p:cTn id="134" dur="500" fill="hold"/>
                                        <p:tgtEl>
                                          <p:spTgt spid="14"/>
                                        </p:tgtEl>
                                        <p:attrNameLst>
                                          <p:attrName>style.rotation</p:attrName>
                                        </p:attrNameLst>
                                      </p:cBhvr>
                                      <p:tavLst>
                                        <p:tav tm="0">
                                          <p:val>
                                            <p:fltVal val="90"/>
                                          </p:val>
                                        </p:tav>
                                        <p:tav tm="100000">
                                          <p:val>
                                            <p:fltVal val="0"/>
                                          </p:val>
                                        </p:tav>
                                      </p:tavLst>
                                    </p:anim>
                                    <p:animEffect transition="in" filter="fade">
                                      <p:cBhvr>
                                        <p:cTn id="135" dur="500"/>
                                        <p:tgtEl>
                                          <p:spTgt spid="14"/>
                                        </p:tgtEl>
                                      </p:cBhvr>
                                    </p:animEffect>
                                  </p:childTnLst>
                                </p:cTn>
                              </p:par>
                              <p:par>
                                <p:cTn id="136" presetID="6" presetClass="emph" presetSubtype="0" fill="hold" grpId="1" nodeType="withEffect">
                                  <p:stCondLst>
                                    <p:cond delay="0"/>
                                  </p:stCondLst>
                                  <p:childTnLst>
                                    <p:animScale>
                                      <p:cBhvr>
                                        <p:cTn id="137" dur="500" fill="hold"/>
                                        <p:tgtEl>
                                          <p:spTgt spid="14"/>
                                        </p:tgtEl>
                                      </p:cBhvr>
                                      <p:by x="3000000" y="3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5" grpId="0"/>
      <p:bldP spid="11" grpId="0" animBg="1"/>
      <p:bldP spid="6" grpId="0" animBg="1"/>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2" grpId="0"/>
      <p:bldP spid="64" grpId="0" animBg="1"/>
      <p:bldP spid="64" grpId="1" animBg="1"/>
      <p:bldP spid="65" grpId="0" animBg="1"/>
      <p:bldP spid="65" grpId="1" animBg="1"/>
      <p:bldP spid="66" grpId="0" animBg="1"/>
      <p:bldP spid="66" grpId="1" animBg="1"/>
      <p:bldP spid="67" grpId="0" animBg="1"/>
      <p:bldP spid="14" grpId="0" animBg="1"/>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1600"/>
            <a:ext cx="12192000" cy="6959600"/>
          </a:xfrm>
          <a:prstGeom prst="rect">
            <a:avLst/>
          </a:prstGeom>
          <a:solidFill>
            <a:srgbClr val="00968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9050" y="-76200"/>
            <a:ext cx="12192000" cy="6959600"/>
          </a:xfrm>
          <a:prstGeom prst="rect">
            <a:avLst/>
          </a:prstGeom>
          <a:solidFill>
            <a:srgbClr val="009688"/>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831850" y="1709738"/>
            <a:ext cx="10515600" cy="28527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smtClean="0">
              <a:solidFill>
                <a:schemeClr val="bg1"/>
              </a:solidFill>
              <a:latin typeface="Roboto" panose="02000000000000000000" pitchFamily="2" charset="0"/>
              <a:ea typeface="Roboto" panose="02000000000000000000" pitchFamily="2" charset="0"/>
            </a:endParaRPr>
          </a:p>
          <a:p>
            <a:endParaRPr lang="en-GB" dirty="0">
              <a:solidFill>
                <a:schemeClr val="bg1"/>
              </a:solidFill>
              <a:latin typeface="Roboto" panose="02000000000000000000" pitchFamily="2" charset="0"/>
              <a:ea typeface="Roboto" panose="02000000000000000000" pitchFamily="2" charset="0"/>
            </a:endParaRPr>
          </a:p>
          <a:p>
            <a:endParaRPr lang="en-GB" dirty="0" smtClean="0">
              <a:solidFill>
                <a:schemeClr val="bg1"/>
              </a:solidFill>
              <a:latin typeface="Roboto" panose="02000000000000000000" pitchFamily="2" charset="0"/>
              <a:ea typeface="Roboto" panose="02000000000000000000" pitchFamily="2" charset="0"/>
            </a:endParaRPr>
          </a:p>
          <a:p>
            <a:endParaRPr lang="en-GB" dirty="0">
              <a:solidFill>
                <a:schemeClr val="bg1"/>
              </a:solidFill>
              <a:latin typeface="Roboto" panose="02000000000000000000" pitchFamily="2" charset="0"/>
              <a:ea typeface="Roboto" panose="02000000000000000000" pitchFamily="2" charset="0"/>
            </a:endParaRPr>
          </a:p>
          <a:p>
            <a:r>
              <a:rPr lang="en-GB" dirty="0" smtClean="0">
                <a:solidFill>
                  <a:schemeClr val="bg1"/>
                </a:solidFill>
                <a:latin typeface="Roboto" panose="02000000000000000000" pitchFamily="2" charset="0"/>
                <a:ea typeface="Roboto" panose="02000000000000000000" pitchFamily="2" charset="0"/>
              </a:rPr>
              <a:t>Demo</a:t>
            </a:r>
            <a:endParaRPr lang="en-GB" dirty="0">
              <a:solidFill>
                <a:schemeClr val="bg1"/>
              </a:solidFill>
              <a:latin typeface="Roboto" panose="02000000000000000000" pitchFamily="2" charset="0"/>
              <a:ea typeface="Roboto" panose="02000000000000000000" pitchFamily="2" charset="0"/>
            </a:endParaRPr>
          </a:p>
        </p:txBody>
      </p:sp>
      <p:sp>
        <p:nvSpPr>
          <p:cNvPr id="6" name="Text Placeholder 2"/>
          <p:cNvSpPr txBox="1">
            <a:spLocks/>
          </p:cNvSpPr>
          <p:nvPr/>
        </p:nvSpPr>
        <p:spPr>
          <a:xfrm>
            <a:off x="933450" y="4589463"/>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solidFill>
                  <a:schemeClr val="bg1"/>
                </a:solidFill>
              </a:rPr>
              <a:t>Here is a short demo of our flight capabilities</a:t>
            </a:r>
            <a:endParaRPr lang="en-GB" dirty="0">
              <a:solidFill>
                <a:schemeClr val="bg1"/>
              </a:solidFill>
            </a:endParaRPr>
          </a:p>
        </p:txBody>
      </p:sp>
      <p:sp>
        <p:nvSpPr>
          <p:cNvPr id="2" name="TextBox 1"/>
          <p:cNvSpPr txBox="1"/>
          <p:nvPr/>
        </p:nvSpPr>
        <p:spPr>
          <a:xfrm>
            <a:off x="2470150" y="-1209596"/>
            <a:ext cx="7239000" cy="1107996"/>
          </a:xfrm>
          <a:prstGeom prst="rect">
            <a:avLst/>
          </a:prstGeom>
          <a:noFill/>
        </p:spPr>
        <p:txBody>
          <a:bodyPr wrap="square" rtlCol="0">
            <a:spAutoFit/>
          </a:bodyPr>
          <a:lstStyle/>
          <a:p>
            <a:pPr algn="ctr"/>
            <a:r>
              <a:rPr lang="en-GB" sz="6600" dirty="0" err="1" smtClean="0">
                <a:latin typeface="Roboto" panose="02000000000000000000" pitchFamily="2" charset="0"/>
                <a:ea typeface="Roboto" panose="02000000000000000000" pitchFamily="2" charset="0"/>
              </a:rPr>
              <a:t>Thankyou</a:t>
            </a:r>
            <a:endParaRPr lang="en-GB" sz="6600" dirty="0">
              <a:latin typeface="Roboto" panose="02000000000000000000" pitchFamily="2" charset="0"/>
              <a:ea typeface="Roboto" panose="02000000000000000000" pitchFamily="2" charset="0"/>
            </a:endParaRPr>
          </a:p>
        </p:txBody>
      </p:sp>
      <p:sp>
        <p:nvSpPr>
          <p:cNvPr id="3" name="Oval 2"/>
          <p:cNvSpPr/>
          <p:nvPr/>
        </p:nvSpPr>
        <p:spPr>
          <a:xfrm>
            <a:off x="5613400" y="-2094588"/>
            <a:ext cx="952500" cy="952500"/>
          </a:xfrm>
          <a:prstGeom prst="ellipse">
            <a:avLst/>
          </a:prstGeom>
          <a:solidFill>
            <a:srgbClr val="D5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600700" y="-2084060"/>
            <a:ext cx="952500" cy="952500"/>
          </a:xfrm>
          <a:prstGeom prst="ellipse">
            <a:avLst/>
          </a:prstGeom>
          <a:solidFill>
            <a:srgbClr val="3F51B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5600700" y="-2084060"/>
            <a:ext cx="952500" cy="952500"/>
          </a:xfrm>
          <a:prstGeom prst="ellipse">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3003550" y="7065446"/>
            <a:ext cx="1746250" cy="369332"/>
          </a:xfrm>
          <a:prstGeom prst="rect">
            <a:avLst/>
          </a:prstGeom>
          <a:noFill/>
        </p:spPr>
        <p:txBody>
          <a:bodyPr wrap="square" rtlCol="0">
            <a:spAutoFit/>
          </a:bodyPr>
          <a:lstStyle/>
          <a:p>
            <a:r>
              <a:rPr lang="en-GB" b="1" dirty="0" smtClean="0">
                <a:latin typeface="Roboto" panose="02000000000000000000" pitchFamily="2" charset="0"/>
                <a:ea typeface="Roboto" panose="02000000000000000000" pitchFamily="2" charset="0"/>
              </a:rPr>
              <a:t>/</a:t>
            </a:r>
            <a:r>
              <a:rPr lang="en-GB" b="1" dirty="0" err="1" smtClean="0">
                <a:latin typeface="Roboto" panose="02000000000000000000" pitchFamily="2" charset="0"/>
                <a:ea typeface="Roboto" panose="02000000000000000000" pitchFamily="2" charset="0"/>
              </a:rPr>
              <a:t>FacebookURL</a:t>
            </a:r>
            <a:endParaRPr lang="en-GB" b="1" dirty="0">
              <a:latin typeface="Roboto" panose="02000000000000000000" pitchFamily="2" charset="0"/>
              <a:ea typeface="Roboto" panose="02000000000000000000" pitchFamily="2" charset="0"/>
            </a:endParaRPr>
          </a:p>
        </p:txBody>
      </p:sp>
      <p:sp>
        <p:nvSpPr>
          <p:cNvPr id="12" name="TextBox 11"/>
          <p:cNvSpPr txBox="1"/>
          <p:nvPr/>
        </p:nvSpPr>
        <p:spPr>
          <a:xfrm>
            <a:off x="5203824" y="7065446"/>
            <a:ext cx="1857375" cy="369332"/>
          </a:xfrm>
          <a:prstGeom prst="rect">
            <a:avLst/>
          </a:prstGeom>
          <a:noFill/>
        </p:spPr>
        <p:txBody>
          <a:bodyPr wrap="square" rtlCol="0">
            <a:spAutoFit/>
          </a:bodyPr>
          <a:lstStyle/>
          <a:p>
            <a:r>
              <a:rPr lang="en-GB" b="1" dirty="0" smtClean="0">
                <a:latin typeface="Roboto" panose="02000000000000000000" pitchFamily="2" charset="0"/>
                <a:ea typeface="Roboto" panose="02000000000000000000" pitchFamily="2" charset="0"/>
              </a:rPr>
              <a:t>@</a:t>
            </a:r>
            <a:r>
              <a:rPr lang="en-GB" b="1" dirty="0" err="1" smtClean="0">
                <a:latin typeface="Roboto" panose="02000000000000000000" pitchFamily="2" charset="0"/>
                <a:ea typeface="Roboto" panose="02000000000000000000" pitchFamily="2" charset="0"/>
              </a:rPr>
              <a:t>TwitterHandle</a:t>
            </a:r>
            <a:endParaRPr lang="en-GB" b="1" dirty="0">
              <a:latin typeface="Roboto" panose="02000000000000000000" pitchFamily="2" charset="0"/>
              <a:ea typeface="Roboto" panose="02000000000000000000" pitchFamily="2" charset="0"/>
            </a:endParaRPr>
          </a:p>
        </p:txBody>
      </p:sp>
      <p:sp>
        <p:nvSpPr>
          <p:cNvPr id="13" name="TextBox 12"/>
          <p:cNvSpPr txBox="1"/>
          <p:nvPr/>
        </p:nvSpPr>
        <p:spPr>
          <a:xfrm>
            <a:off x="7515223" y="7065446"/>
            <a:ext cx="1857375" cy="369332"/>
          </a:xfrm>
          <a:prstGeom prst="rect">
            <a:avLst/>
          </a:prstGeom>
          <a:noFill/>
        </p:spPr>
        <p:txBody>
          <a:bodyPr wrap="square" rtlCol="0">
            <a:spAutoFit/>
          </a:bodyPr>
          <a:lstStyle/>
          <a:p>
            <a:r>
              <a:rPr lang="en-GB" b="1" dirty="0" smtClean="0">
                <a:latin typeface="Roboto" panose="02000000000000000000" pitchFamily="2" charset="0"/>
                <a:ea typeface="Roboto" panose="02000000000000000000" pitchFamily="2" charset="0"/>
              </a:rPr>
              <a:t>+</a:t>
            </a:r>
            <a:r>
              <a:rPr lang="en-GB" b="1" dirty="0" err="1" smtClean="0">
                <a:latin typeface="Roboto" panose="02000000000000000000" pitchFamily="2" charset="0"/>
                <a:ea typeface="Roboto" panose="02000000000000000000" pitchFamily="2" charset="0"/>
              </a:rPr>
              <a:t>GPlusURL</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67940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grpId="1" nodeType="clickEffect">
                                  <p:stCondLst>
                                    <p:cond delay="0"/>
                                  </p:stCondLst>
                                  <p:childTnLst>
                                    <p:anim calcmode="lin" valueType="num">
                                      <p:cBhvr additive="base">
                                        <p:cTn id="16"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6">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6">
                                            <p:txEl>
                                              <p:pRg st="0" end="0"/>
                                            </p:txEl>
                                          </p:spTgt>
                                        </p:tgtEl>
                                        <p:attrNameLst>
                                          <p:attrName>style.visibility</p:attrName>
                                        </p:attrNameLst>
                                      </p:cBhvr>
                                      <p:to>
                                        <p:strVal val="hidden"/>
                                      </p:to>
                                    </p:set>
                                  </p:childTnLst>
                                </p:cTn>
                              </p:par>
                              <p:par>
                                <p:cTn id="19" presetID="2" presetClass="exit" presetSubtype="1" fill="hold" grpId="1" nodeType="with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0-ppt_h/2"/>
                                          </p:val>
                                        </p:tav>
                                      </p:tavLst>
                                    </p:anim>
                                    <p:set>
                                      <p:cBhvr>
                                        <p:cTn id="22" dur="1" fill="hold">
                                          <p:stCondLst>
                                            <p:cond delay="499"/>
                                          </p:stCondLst>
                                        </p:cTn>
                                        <p:tgtEl>
                                          <p:spTgt spid="5"/>
                                        </p:tgtEl>
                                        <p:attrNameLst>
                                          <p:attrName>style.visibility</p:attrName>
                                        </p:attrNameLst>
                                      </p:cBhvr>
                                      <p:to>
                                        <p:strVal val="hidden"/>
                                      </p:to>
                                    </p:set>
                                  </p:childTnLst>
                                </p:cTn>
                              </p:par>
                            </p:childTnLst>
                          </p:cTn>
                        </p:par>
                        <p:par>
                          <p:cTn id="23" fill="hold">
                            <p:stCondLst>
                              <p:cond delay="500"/>
                            </p:stCondLst>
                            <p:childTnLst>
                              <p:par>
                                <p:cTn id="24" presetID="6" presetClass="emph" presetSubtype="0" fill="hold" grpId="0" nodeType="afterEffect">
                                  <p:stCondLst>
                                    <p:cond delay="0"/>
                                  </p:stCondLst>
                                  <p:childTnLst>
                                    <p:animScale>
                                      <p:cBhvr>
                                        <p:cTn id="25" dur="1000" fill="hold"/>
                                        <p:tgtEl>
                                          <p:spTgt spid="7"/>
                                        </p:tgtEl>
                                      </p:cBhvr>
                                      <p:by x="20000" y="100000"/>
                                    </p:animScale>
                                  </p:childTnLst>
                                </p:cTn>
                              </p:par>
                              <p:par>
                                <p:cTn id="26" presetID="6" presetClass="emph" presetSubtype="0" fill="hold" grpId="0" nodeType="withEffect">
                                  <p:stCondLst>
                                    <p:cond delay="0"/>
                                  </p:stCondLst>
                                  <p:childTnLst>
                                    <p:animScale>
                                      <p:cBhvr>
                                        <p:cTn id="27" dur="1000" fill="hold"/>
                                        <p:tgtEl>
                                          <p:spTgt spid="8"/>
                                        </p:tgtEl>
                                      </p:cBhvr>
                                      <p:by x="20000" y="100000"/>
                                    </p:animScale>
                                  </p:childTnLst>
                                </p:cTn>
                              </p:par>
                            </p:childTnLst>
                          </p:cTn>
                        </p:par>
                        <p:par>
                          <p:cTn id="28" fill="hold">
                            <p:stCondLst>
                              <p:cond delay="1500"/>
                            </p:stCondLst>
                            <p:childTnLst>
                              <p:par>
                                <p:cTn id="29" presetID="35" presetClass="path" presetSubtype="0" accel="50000" decel="50000" fill="hold" grpId="1" nodeType="afterEffect">
                                  <p:stCondLst>
                                    <p:cond delay="0"/>
                                  </p:stCondLst>
                                  <p:childTnLst>
                                    <p:animMotion origin="layout" path="M 0 -2.59259E-6 L -0.40312 0.00371 " pathEditMode="relative" rAng="0" ptsTypes="AA">
                                      <p:cBhvr>
                                        <p:cTn id="30" dur="1000" fill="hold"/>
                                        <p:tgtEl>
                                          <p:spTgt spid="7"/>
                                        </p:tgtEl>
                                        <p:attrNameLst>
                                          <p:attrName>ppt_x</p:attrName>
                                          <p:attrName>ppt_y</p:attrName>
                                        </p:attrNameLst>
                                      </p:cBhvr>
                                      <p:rCtr x="-20156" y="185"/>
                                    </p:animMotion>
                                  </p:childTnLst>
                                </p:cTn>
                              </p:par>
                              <p:par>
                                <p:cTn id="31" presetID="35" presetClass="path" presetSubtype="0" accel="50000" decel="50000" fill="hold" grpId="1" nodeType="withEffect">
                                  <p:stCondLst>
                                    <p:cond delay="0"/>
                                  </p:stCondLst>
                                  <p:childTnLst>
                                    <p:animMotion origin="layout" path="M -2.5E-6 3.7037E-6 L 0.42292 -0.00394 " pathEditMode="relative" rAng="0" ptsTypes="AA">
                                      <p:cBhvr>
                                        <p:cTn id="32" dur="1000" fill="hold"/>
                                        <p:tgtEl>
                                          <p:spTgt spid="8"/>
                                        </p:tgtEl>
                                        <p:attrNameLst>
                                          <p:attrName>ppt_x</p:attrName>
                                          <p:attrName>ppt_y</p:attrName>
                                        </p:attrNameLst>
                                      </p:cBhvr>
                                      <p:rCtr x="21146" y="-208"/>
                                    </p:animMotion>
                                  </p:childTnLst>
                                </p:cTn>
                              </p:par>
                            </p:childTnLst>
                          </p:cTn>
                        </p:par>
                        <p:par>
                          <p:cTn id="33" fill="hold">
                            <p:stCondLst>
                              <p:cond delay="2500"/>
                            </p:stCondLst>
                            <p:childTnLst>
                              <p:par>
                                <p:cTn id="34" presetID="42" presetClass="path" presetSubtype="0" accel="50000" decel="50000" fill="hold" grpId="0" nodeType="afterEffect">
                                  <p:stCondLst>
                                    <p:cond delay="0"/>
                                  </p:stCondLst>
                                  <p:childTnLst>
                                    <p:animMotion origin="layout" path="M 8.33333E-7 1.85185E-6 L 8.33333E-7 0.48819 " pathEditMode="relative" rAng="0" ptsTypes="AA">
                                      <p:cBhvr>
                                        <p:cTn id="35" dur="1000" fill="hold"/>
                                        <p:tgtEl>
                                          <p:spTgt spid="2"/>
                                        </p:tgtEl>
                                        <p:attrNameLst>
                                          <p:attrName>ppt_x</p:attrName>
                                          <p:attrName>ppt_y</p:attrName>
                                        </p:attrNameLst>
                                      </p:cBhvr>
                                      <p:rCtr x="0" y="24398"/>
                                    </p:animMotion>
                                  </p:childTnLst>
                                </p:cTn>
                              </p:par>
                            </p:childTnLst>
                          </p:cTn>
                        </p:par>
                        <p:par>
                          <p:cTn id="36" fill="hold">
                            <p:stCondLst>
                              <p:cond delay="3500"/>
                            </p:stCondLst>
                            <p:childTnLst>
                              <p:par>
                                <p:cTn id="37" presetID="36" presetClass="path" presetSubtype="0" accel="50000" decel="50000" fill="hold" grpId="0" nodeType="afterEffect">
                                  <p:stCondLst>
                                    <p:cond delay="0"/>
                                  </p:stCondLst>
                                  <p:childTnLst>
                                    <p:animMotion origin="layout" path="M 8.33333E-7 -3.7037E-7 L 8.33333E-7 0.45046 C 8.33333E-7 0.65232 0.04792 0.90116 0.08724 0.90116 L 0.17448 0.90116 " pathEditMode="relative" rAng="0" ptsTypes="AAAA">
                                      <p:cBhvr>
                                        <p:cTn id="38" dur="2000" fill="hold"/>
                                        <p:tgtEl>
                                          <p:spTgt spid="3"/>
                                        </p:tgtEl>
                                        <p:attrNameLst>
                                          <p:attrName>ppt_x</p:attrName>
                                          <p:attrName>ppt_y</p:attrName>
                                        </p:attrNameLst>
                                      </p:cBhvr>
                                      <p:rCtr x="8724" y="45046"/>
                                    </p:animMotion>
                                  </p:childTnLst>
                                </p:cTn>
                              </p:par>
                              <p:par>
                                <p:cTn id="39" presetID="36" presetClass="path" presetSubtype="0" accel="50000" decel="50000" fill="hold" grpId="0" nodeType="withEffect">
                                  <p:stCondLst>
                                    <p:cond delay="0"/>
                                  </p:stCondLst>
                                  <p:childTnLst>
                                    <p:animMotion origin="layout" path="M 2.5E-6 7.40741E-7 L 2.5E-6 0.45046 C 2.5E-6 0.65231 -0.04792 0.90116 -0.08698 0.90116 L -0.17396 0.90116 " pathEditMode="relative" rAng="0" ptsTypes="AAAA">
                                      <p:cBhvr>
                                        <p:cTn id="40" dur="2000" fill="hold"/>
                                        <p:tgtEl>
                                          <p:spTgt spid="9"/>
                                        </p:tgtEl>
                                        <p:attrNameLst>
                                          <p:attrName>ppt_x</p:attrName>
                                          <p:attrName>ppt_y</p:attrName>
                                        </p:attrNameLst>
                                      </p:cBhvr>
                                      <p:rCtr x="-8698" y="45046"/>
                                    </p:animMotion>
                                  </p:childTnLst>
                                </p:cTn>
                              </p:par>
                              <p:par>
                                <p:cTn id="41" presetID="42" presetClass="path" presetSubtype="0" accel="50000" decel="50000" fill="hold" grpId="0" nodeType="withEffect">
                                  <p:stCondLst>
                                    <p:cond delay="0"/>
                                  </p:stCondLst>
                                  <p:childTnLst>
                                    <p:animMotion origin="layout" path="M 2.5E-6 7.40741E-7 L 2.5E-6 0.90347 " pathEditMode="relative" rAng="0" ptsTypes="AA">
                                      <p:cBhvr>
                                        <p:cTn id="42" dur="2000" fill="hold"/>
                                        <p:tgtEl>
                                          <p:spTgt spid="11"/>
                                        </p:tgtEl>
                                        <p:attrNameLst>
                                          <p:attrName>ppt_x</p:attrName>
                                          <p:attrName>ppt_y</p:attrName>
                                        </p:attrNameLst>
                                      </p:cBhvr>
                                      <p:rCtr x="0" y="45162"/>
                                    </p:animMotion>
                                  </p:childTnLst>
                                </p:cTn>
                              </p:par>
                              <p:par>
                                <p:cTn id="43" presetID="64" presetClass="path" presetSubtype="0" accel="50000" decel="50000" fill="hold" grpId="0" nodeType="withEffect">
                                  <p:stCondLst>
                                    <p:cond delay="0"/>
                                  </p:stCondLst>
                                  <p:childTnLst>
                                    <p:animMotion origin="layout" path="M 0 0 L 0 -0.25 E" pathEditMode="relative" ptsTypes="">
                                      <p:cBhvr>
                                        <p:cTn id="44" dur="2000" fill="hold"/>
                                        <p:tgtEl>
                                          <p:spTgt spid="4"/>
                                        </p:tgtEl>
                                        <p:attrNameLst>
                                          <p:attrName>ppt_x</p:attrName>
                                          <p:attrName>ppt_y</p:attrName>
                                        </p:attrNameLst>
                                      </p:cBhvr>
                                    </p:animMotion>
                                  </p:childTnLst>
                                </p:cTn>
                              </p:par>
                              <p:par>
                                <p:cTn id="45" presetID="64" presetClass="path" presetSubtype="0" accel="50000" decel="50000" fill="hold" grpId="0" nodeType="withEffect">
                                  <p:stCondLst>
                                    <p:cond delay="0"/>
                                  </p:stCondLst>
                                  <p:childTnLst>
                                    <p:animMotion origin="layout" path="M 0 0 L 0 -0.25 E" pathEditMode="relative" ptsTypes="">
                                      <p:cBhvr>
                                        <p:cTn id="46" dur="2000" fill="hold"/>
                                        <p:tgtEl>
                                          <p:spTgt spid="12"/>
                                        </p:tgtEl>
                                        <p:attrNameLst>
                                          <p:attrName>ppt_x</p:attrName>
                                          <p:attrName>ppt_y</p:attrName>
                                        </p:attrNameLst>
                                      </p:cBhvr>
                                    </p:animMotion>
                                  </p:childTnLst>
                                </p:cTn>
                              </p:par>
                              <p:par>
                                <p:cTn id="47" presetID="64" presetClass="path" presetSubtype="0" accel="50000" decel="50000" fill="hold" grpId="0" nodeType="withEffect">
                                  <p:stCondLst>
                                    <p:cond delay="0"/>
                                  </p:stCondLst>
                                  <p:childTnLst>
                                    <p:animMotion origin="layout" path="M 0 0 L 0 -0.25 E" pathEditMode="relative" ptsTypes="">
                                      <p:cBhvr>
                                        <p:cTn id="48" dur="2000" fill="hold"/>
                                        <p:tgtEl>
                                          <p:spTgt spid="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5" grpId="0"/>
      <p:bldP spid="5" grpId="1"/>
      <p:bldP spid="6" grpId="0" build="p"/>
      <p:bldP spid="6" grpId="1" build="p"/>
      <p:bldP spid="2" grpId="0"/>
      <p:bldP spid="3" grpId="0" animBg="1"/>
      <p:bldP spid="9" grpId="0" animBg="1"/>
      <p:bldP spid="11" grpId="0" animBg="1"/>
      <p:bldP spid="4"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solidFill>
                  <a:schemeClr val="bg1"/>
                </a:solidFill>
                <a:latin typeface="Roboto" panose="02000000000000000000" pitchFamily="2" charset="0"/>
                <a:ea typeface="Roboto" panose="02000000000000000000" pitchFamily="2" charset="0"/>
              </a:rPr>
              <a:t>Aim of the project</a:t>
            </a:r>
            <a:endParaRPr lang="en-GB" dirty="0">
              <a:solidFill>
                <a:schemeClr val="bg1"/>
              </a:solidFill>
              <a:latin typeface="Roboto" panose="02000000000000000000" pitchFamily="2" charset="0"/>
              <a:ea typeface="Roboto" panose="02000000000000000000" pitchFamily="2" charset="0"/>
            </a:endParaRPr>
          </a:p>
        </p:txBody>
      </p:sp>
      <p:sp>
        <p:nvSpPr>
          <p:cNvPr id="3" name="Text Placeholder 2"/>
          <p:cNvSpPr>
            <a:spLocks noGrp="1"/>
          </p:cNvSpPr>
          <p:nvPr>
            <p:ph type="body" idx="1"/>
          </p:nvPr>
        </p:nvSpPr>
        <p:spPr>
          <a:xfrm>
            <a:off x="933450" y="4589463"/>
            <a:ext cx="10515600" cy="1500187"/>
          </a:xfrm>
        </p:spPr>
        <p:txBody>
          <a:bodyPr/>
          <a:lstStyle/>
          <a:p>
            <a:r>
              <a:rPr lang="en-GB" dirty="0" smtClean="0">
                <a:solidFill>
                  <a:schemeClr val="bg1"/>
                </a:solidFill>
              </a:rPr>
              <a:t>Replacing the quadcopters as a swarm flight platform</a:t>
            </a:r>
            <a:endParaRPr lang="en-GB" dirty="0">
              <a:solidFill>
                <a:schemeClr val="bg1"/>
              </a:solidFill>
            </a:endParaRPr>
          </a:p>
        </p:txBody>
      </p:sp>
    </p:spTree>
    <p:extLst>
      <p:ext uri="{BB962C8B-B14F-4D97-AF65-F5344CB8AC3E}">
        <p14:creationId xmlns:p14="http://schemas.microsoft.com/office/powerpoint/2010/main" val="4239167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mph" presetSubtype="0" accel="57000" decel="43000" fill="hold" grpId="0" nodeType="clickEffect">
                                  <p:stCondLst>
                                    <p:cond delay="0"/>
                                  </p:stCondLst>
                                  <p:childTnLst>
                                    <p:animScale>
                                      <p:cBhvr>
                                        <p:cTn id="16" dur="1000" fill="hold"/>
                                        <p:tgtEl>
                                          <p:spTgt spid="4"/>
                                        </p:tgtEl>
                                      </p:cBhvr>
                                      <p:by x="100000" y="16000"/>
                                    </p:animScale>
                                  </p:childTnLst>
                                </p:cTn>
                              </p:par>
                              <p:par>
                                <p:cTn id="17" presetID="64" presetClass="path" presetSubtype="0" accel="50000" decel="50000" fill="hold" grpId="1" nodeType="withEffect">
                                  <p:stCondLst>
                                    <p:cond delay="0"/>
                                  </p:stCondLst>
                                  <p:childTnLst>
                                    <p:animMotion origin="layout" path="M 0 0 L 0 -0.42778 " pathEditMode="relative" rAng="0" ptsTypes="AA">
                                      <p:cBhvr>
                                        <p:cTn id="18" dur="1000" fill="hold"/>
                                        <p:tgtEl>
                                          <p:spTgt spid="4"/>
                                        </p:tgtEl>
                                        <p:attrNameLst>
                                          <p:attrName>ppt_x</p:attrName>
                                          <p:attrName>ppt_y</p:attrName>
                                        </p:attrNameLst>
                                      </p:cBhvr>
                                      <p:rCtr x="0" y="-21389"/>
                                    </p:animMotion>
                                  </p:childTnLst>
                                </p:cTn>
                              </p:par>
                              <p:par>
                                <p:cTn id="19" presetID="2" presetClass="exit" presetSubtype="1" fill="hold" grpId="1" nodeType="withEffect">
                                  <p:stCondLst>
                                    <p:cond delay="0"/>
                                  </p:stCondLst>
                                  <p:childTnLst>
                                    <p:anim calcmode="lin" valueType="num">
                                      <p:cBhvr additive="base">
                                        <p:cTn id="2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0" end="0"/>
                                            </p:txEl>
                                          </p:spTgt>
                                        </p:tgtEl>
                                        <p:attrNameLst>
                                          <p:attrName>ppt_y</p:attrName>
                                        </p:attrNameLst>
                                      </p:cBhvr>
                                      <p:tavLst>
                                        <p:tav tm="0">
                                          <p:val>
                                            <p:strVal val="ppt_y"/>
                                          </p:val>
                                        </p:tav>
                                        <p:tav tm="100000">
                                          <p:val>
                                            <p:strVal val="0-ppt_h/2"/>
                                          </p:val>
                                        </p:tav>
                                      </p:tavLst>
                                    </p:anim>
                                    <p:set>
                                      <p:cBhvr>
                                        <p:cTn id="22" dur="1" fill="hold">
                                          <p:stCondLst>
                                            <p:cond delay="499"/>
                                          </p:stCondLst>
                                        </p:cTn>
                                        <p:tgtEl>
                                          <p:spTgt spid="3">
                                            <p:txEl>
                                              <p:pRg st="0" end="0"/>
                                            </p:txEl>
                                          </p:spTgt>
                                        </p:tgtEl>
                                        <p:attrNameLst>
                                          <p:attrName>style.visibility</p:attrName>
                                        </p:attrNameLst>
                                      </p:cBhvr>
                                      <p:to>
                                        <p:strVal val="hidden"/>
                                      </p:to>
                                    </p:set>
                                  </p:childTnLst>
                                </p:cTn>
                              </p:par>
                              <p:par>
                                <p:cTn id="23" presetID="2" presetClass="exit" presetSubtype="1" fill="hold" grpId="1" nodeType="withEffect">
                                  <p:stCondLst>
                                    <p:cond delay="0"/>
                                  </p:stCondLst>
                                  <p:childTnLst>
                                    <p:anim calcmode="lin" valueType="num">
                                      <p:cBhvr additive="base">
                                        <p:cTn id="24" dur="500"/>
                                        <p:tgtEl>
                                          <p:spTgt spid="2"/>
                                        </p:tgtEl>
                                        <p:attrNameLst>
                                          <p:attrName>ppt_x</p:attrName>
                                        </p:attrNameLst>
                                      </p:cBhvr>
                                      <p:tavLst>
                                        <p:tav tm="0">
                                          <p:val>
                                            <p:strVal val="ppt_x"/>
                                          </p:val>
                                        </p:tav>
                                        <p:tav tm="100000">
                                          <p:val>
                                            <p:strVal val="ppt_x"/>
                                          </p:val>
                                        </p:tav>
                                      </p:tavLst>
                                    </p:anim>
                                    <p:anim calcmode="lin" valueType="num">
                                      <p:cBhvr additive="base">
                                        <p:cTn id="25" dur="500"/>
                                        <p:tgtEl>
                                          <p:spTgt spid="2"/>
                                        </p:tgtEl>
                                        <p:attrNameLst>
                                          <p:attrName>ppt_y</p:attrName>
                                        </p:attrNameLst>
                                      </p:cBhvr>
                                      <p:tavLst>
                                        <p:tav tm="0">
                                          <p:val>
                                            <p:strVal val="ppt_y"/>
                                          </p:val>
                                        </p:tav>
                                        <p:tav tm="100000">
                                          <p:val>
                                            <p:strVal val="0-ppt_h/2"/>
                                          </p:val>
                                        </p:tav>
                                      </p:tavLst>
                                    </p:anim>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 grpId="0"/>
      <p:bldP spid="2" grpId="1"/>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939800" y="1790700"/>
            <a:ext cx="10414000" cy="1076325"/>
            <a:chOff x="939800" y="1790700"/>
            <a:chExt cx="10414000" cy="1076325"/>
          </a:xfrm>
        </p:grpSpPr>
        <p:sp>
          <p:nvSpPr>
            <p:cNvPr id="15" name="TextBox 14"/>
            <p:cNvSpPr txBox="1"/>
            <p:nvPr/>
          </p:nvSpPr>
          <p:spPr>
            <a:xfrm>
              <a:off x="939800" y="1790700"/>
              <a:ext cx="10414000" cy="954107"/>
            </a:xfrm>
            <a:prstGeom prst="rect">
              <a:avLst/>
            </a:prstGeom>
            <a:noFill/>
          </p:spPr>
          <p:txBody>
            <a:bodyPr wrap="square" rtlCol="0">
              <a:spAutoFit/>
            </a:bodyPr>
            <a:lstStyle/>
            <a:p>
              <a:r>
                <a:rPr lang="en-GB" sz="2000" dirty="0" smtClean="0">
                  <a:latin typeface="Roboto" panose="02000000000000000000" pitchFamily="2" charset="0"/>
                  <a:ea typeface="Roboto" panose="02000000000000000000" pitchFamily="2" charset="0"/>
                </a:rPr>
                <a:t>Co-operation between robots</a:t>
              </a:r>
            </a:p>
            <a:p>
              <a:r>
                <a:rPr lang="en-GB" dirty="0" smtClean="0">
                  <a:solidFill>
                    <a:schemeClr val="tx1">
                      <a:lumMod val="50000"/>
                      <a:lumOff val="50000"/>
                    </a:schemeClr>
                  </a:solidFill>
                  <a:latin typeface="Roboto" panose="02000000000000000000" pitchFamily="2" charset="0"/>
                  <a:ea typeface="Roboto" panose="02000000000000000000" pitchFamily="2" charset="0"/>
                </a:rPr>
                <a:t>Swarm is a system where </a:t>
              </a:r>
              <a:r>
                <a:rPr lang="en-GB" dirty="0" smtClean="0">
                  <a:solidFill>
                    <a:schemeClr val="tx1">
                      <a:lumMod val="50000"/>
                      <a:lumOff val="50000"/>
                    </a:schemeClr>
                  </a:solidFill>
                  <a:latin typeface="Roboto" panose="02000000000000000000" pitchFamily="2" charset="0"/>
                  <a:ea typeface="Roboto" panose="02000000000000000000" pitchFamily="2" charset="0"/>
                </a:rPr>
                <a:t>multiple </a:t>
              </a:r>
              <a:r>
                <a:rPr lang="en-GB" dirty="0" smtClean="0">
                  <a:solidFill>
                    <a:schemeClr val="tx1">
                      <a:lumMod val="50000"/>
                      <a:lumOff val="50000"/>
                    </a:schemeClr>
                  </a:solidFill>
                  <a:latin typeface="Roboto" panose="02000000000000000000" pitchFamily="2" charset="0"/>
                  <a:ea typeface="Roboto" panose="02000000000000000000" pitchFamily="2" charset="0"/>
                </a:rPr>
                <a:t>robots co-operate to accomplish a certain mission where each robot is able to take its own specific role and carry it out.</a:t>
              </a:r>
            </a:p>
          </p:txBody>
        </p:sp>
        <p:cxnSp>
          <p:nvCxnSpPr>
            <p:cNvPr id="17" name="Straight Connector 16"/>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939800" y="2943225"/>
            <a:ext cx="10414000" cy="1076325"/>
            <a:chOff x="939800" y="1790700"/>
            <a:chExt cx="10414000" cy="1076325"/>
          </a:xfrm>
        </p:grpSpPr>
        <p:sp>
          <p:nvSpPr>
            <p:cNvPr id="23" name="TextBox 22"/>
            <p:cNvSpPr txBox="1"/>
            <p:nvPr/>
          </p:nvSpPr>
          <p:spPr>
            <a:xfrm>
              <a:off x="939800" y="1790700"/>
              <a:ext cx="10414000" cy="954107"/>
            </a:xfrm>
            <a:prstGeom prst="rect">
              <a:avLst/>
            </a:prstGeom>
            <a:noFill/>
          </p:spPr>
          <p:txBody>
            <a:bodyPr wrap="square" rtlCol="0">
              <a:spAutoFit/>
            </a:bodyPr>
            <a:lstStyle/>
            <a:p>
              <a:r>
                <a:rPr lang="en-GB" sz="2000" dirty="0" smtClean="0">
                  <a:latin typeface="Roboto" panose="02000000000000000000" pitchFamily="2" charset="0"/>
                  <a:ea typeface="Roboto" panose="02000000000000000000" pitchFamily="2" charset="0"/>
                </a:rPr>
                <a:t>Multi-tasking of robots </a:t>
              </a:r>
            </a:p>
            <a:p>
              <a:r>
                <a:rPr lang="en-GB" dirty="0" smtClean="0">
                  <a:solidFill>
                    <a:schemeClr val="tx1">
                      <a:lumMod val="50000"/>
                      <a:lumOff val="50000"/>
                    </a:schemeClr>
                  </a:solidFill>
                  <a:latin typeface="Roboto" panose="02000000000000000000" pitchFamily="2" charset="0"/>
                  <a:ea typeface="Roboto" panose="02000000000000000000" pitchFamily="2" charset="0"/>
                </a:rPr>
                <a:t>Swarm is when multiple </a:t>
              </a:r>
              <a:r>
                <a:rPr lang="en-GB" dirty="0" smtClean="0">
                  <a:solidFill>
                    <a:schemeClr val="tx1">
                      <a:lumMod val="50000"/>
                      <a:lumOff val="50000"/>
                    </a:schemeClr>
                  </a:solidFill>
                  <a:latin typeface="Roboto" panose="02000000000000000000" pitchFamily="2" charset="0"/>
                  <a:ea typeface="Roboto" panose="02000000000000000000" pitchFamily="2" charset="0"/>
                </a:rPr>
                <a:t>robots </a:t>
              </a:r>
              <a:r>
                <a:rPr lang="en-GB" dirty="0" smtClean="0">
                  <a:solidFill>
                    <a:schemeClr val="tx1">
                      <a:lumMod val="50000"/>
                      <a:lumOff val="50000"/>
                    </a:schemeClr>
                  </a:solidFill>
                  <a:latin typeface="Roboto" panose="02000000000000000000" pitchFamily="2" charset="0"/>
                  <a:ea typeface="Roboto" panose="02000000000000000000" pitchFamily="2" charset="0"/>
                </a:rPr>
                <a:t>are able to act as multi-purpose and as a whole swarm have the ability to multi-task using multiple sensors.</a:t>
              </a:r>
            </a:p>
          </p:txBody>
        </p:sp>
        <p:cxnSp>
          <p:nvCxnSpPr>
            <p:cNvPr id="24" name="Straight Connector 23"/>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939800" y="4095750"/>
            <a:ext cx="10414000" cy="1076325"/>
            <a:chOff x="939800" y="1790700"/>
            <a:chExt cx="10414000" cy="1076325"/>
          </a:xfrm>
        </p:grpSpPr>
        <p:sp>
          <p:nvSpPr>
            <p:cNvPr id="26" name="TextBox 25"/>
            <p:cNvSpPr txBox="1"/>
            <p:nvPr/>
          </p:nvSpPr>
          <p:spPr>
            <a:xfrm>
              <a:off x="939800" y="1790700"/>
              <a:ext cx="10414000" cy="954107"/>
            </a:xfrm>
            <a:prstGeom prst="rect">
              <a:avLst/>
            </a:prstGeom>
            <a:noFill/>
          </p:spPr>
          <p:txBody>
            <a:bodyPr wrap="square" rtlCol="0">
              <a:spAutoFit/>
            </a:bodyPr>
            <a:lstStyle/>
            <a:p>
              <a:r>
                <a:rPr lang="en-GB" sz="2000" dirty="0" smtClean="0">
                  <a:latin typeface="Roboto" panose="02000000000000000000" pitchFamily="2" charset="0"/>
                  <a:ea typeface="Roboto" panose="02000000000000000000" pitchFamily="2" charset="0"/>
                </a:rPr>
                <a:t>Interoperability of robots</a:t>
              </a:r>
            </a:p>
            <a:p>
              <a:r>
                <a:rPr lang="en-GB" dirty="0" smtClean="0">
                  <a:solidFill>
                    <a:schemeClr val="tx1">
                      <a:lumMod val="50000"/>
                      <a:lumOff val="50000"/>
                    </a:schemeClr>
                  </a:solidFill>
                  <a:latin typeface="Roboto" panose="02000000000000000000" pitchFamily="2" charset="0"/>
                  <a:ea typeface="Roboto" panose="02000000000000000000" pitchFamily="2" charset="0"/>
                </a:rPr>
                <a:t>Swarm consists of structurally nearly identical robots which can on demand take over other robot’s roles thus creating a redundancy </a:t>
              </a:r>
              <a:r>
                <a:rPr lang="en-GB" dirty="0" err="1" smtClean="0">
                  <a:solidFill>
                    <a:schemeClr val="tx1">
                      <a:lumMod val="50000"/>
                      <a:lumOff val="50000"/>
                    </a:schemeClr>
                  </a:solidFill>
                  <a:latin typeface="Roboto" panose="02000000000000000000" pitchFamily="2" charset="0"/>
                  <a:ea typeface="Roboto" panose="02000000000000000000" pitchFamily="2" charset="0"/>
                </a:rPr>
                <a:t>sytem</a:t>
              </a:r>
              <a:r>
                <a:rPr lang="en-GB" dirty="0" smtClean="0">
                  <a:solidFill>
                    <a:schemeClr val="tx1">
                      <a:lumMod val="50000"/>
                      <a:lumOff val="50000"/>
                    </a:schemeClr>
                  </a:solidFill>
                  <a:latin typeface="Roboto" panose="02000000000000000000" pitchFamily="2" charset="0"/>
                  <a:ea typeface="Roboto" panose="02000000000000000000" pitchFamily="2" charset="0"/>
                </a:rPr>
                <a:t>.</a:t>
              </a:r>
            </a:p>
          </p:txBody>
        </p:sp>
        <p:cxnSp>
          <p:nvCxnSpPr>
            <p:cNvPr id="27" name="Straight Connector 26"/>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1078992"/>
            <a:ext cx="12192000" cy="610108"/>
          </a:xfrm>
          <a:prstGeom prst="rect">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4" name="Rectangle 3"/>
          <p:cNvSpPr/>
          <p:nvPr/>
        </p:nvSpPr>
        <p:spPr>
          <a:xfrm>
            <a:off x="0" y="0"/>
            <a:ext cx="12192000" cy="1078992"/>
          </a:xfrm>
          <a:prstGeom prst="rect">
            <a:avLst/>
          </a:prstGeom>
          <a:solidFill>
            <a:srgbClr val="3F51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152400"/>
            <a:ext cx="10515600" cy="1078992"/>
          </a:xfrm>
        </p:spPr>
        <p:txBody>
          <a:bodyPr/>
          <a:lstStyle/>
          <a:p>
            <a:r>
              <a:rPr lang="en-GB" dirty="0" smtClean="0">
                <a:solidFill>
                  <a:schemeClr val="bg1"/>
                </a:solidFill>
                <a:latin typeface="Roboto" panose="02000000000000000000" pitchFamily="2" charset="0"/>
                <a:ea typeface="Roboto" panose="02000000000000000000" pitchFamily="2" charset="0"/>
              </a:rPr>
              <a:t>Making a highly optimised swarm platform</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838200" y="1165061"/>
            <a:ext cx="2095500" cy="461665"/>
          </a:xfrm>
          <a:prstGeom prst="rect">
            <a:avLst/>
          </a:prstGeom>
          <a:noFill/>
          <a:ln>
            <a:noFill/>
          </a:ln>
        </p:spPr>
        <p:txBody>
          <a:bodyPr wrap="square" rtlCol="0">
            <a:spAutoFit/>
          </a:bodyPr>
          <a:lstStyle/>
          <a:p>
            <a:r>
              <a:rPr lang="en-GB" sz="2400" dirty="0" smtClean="0">
                <a:solidFill>
                  <a:schemeClr val="bg1"/>
                </a:solidFill>
                <a:latin typeface="Roboto" panose="02000000000000000000" pitchFamily="2" charset="0"/>
                <a:ea typeface="Roboto" panose="02000000000000000000" pitchFamily="2" charset="0"/>
              </a:rPr>
              <a:t>What is swarm</a:t>
            </a:r>
            <a:endParaRPr lang="en-GB" sz="2400" dirty="0">
              <a:solidFill>
                <a:schemeClr val="bg1"/>
              </a:solidFill>
              <a:latin typeface="Roboto" panose="02000000000000000000" pitchFamily="2" charset="0"/>
              <a:ea typeface="Roboto" panose="02000000000000000000" pitchFamily="2" charset="0"/>
            </a:endParaRPr>
          </a:p>
        </p:txBody>
      </p:sp>
      <p:sp>
        <p:nvSpPr>
          <p:cNvPr id="9" name="TextBox 8"/>
          <p:cNvSpPr txBox="1"/>
          <p:nvPr/>
        </p:nvSpPr>
        <p:spPr>
          <a:xfrm>
            <a:off x="2933700" y="1165061"/>
            <a:ext cx="2586567" cy="461665"/>
          </a:xfrm>
          <a:prstGeom prst="rect">
            <a:avLst/>
          </a:prstGeom>
          <a:noFill/>
          <a:ln>
            <a:noFill/>
          </a:ln>
        </p:spPr>
        <p:txBody>
          <a:bodyPr wrap="square" rtlCol="0">
            <a:spAutoFit/>
          </a:bodyPr>
          <a:lstStyle/>
          <a:p>
            <a:r>
              <a:rPr lang="en-GB" sz="2400" dirty="0" smtClean="0">
                <a:solidFill>
                  <a:srgbClr val="C5CAE9"/>
                </a:solidFill>
                <a:latin typeface="Roboto" panose="02000000000000000000" pitchFamily="2" charset="0"/>
                <a:ea typeface="Roboto" panose="02000000000000000000" pitchFamily="2" charset="0"/>
              </a:rPr>
              <a:t>Optimising swarm</a:t>
            </a:r>
          </a:p>
        </p:txBody>
      </p:sp>
      <p:sp>
        <p:nvSpPr>
          <p:cNvPr id="10" name="TextBox 9"/>
          <p:cNvSpPr txBox="1"/>
          <p:nvPr/>
        </p:nvSpPr>
        <p:spPr>
          <a:xfrm>
            <a:off x="5410200" y="1165061"/>
            <a:ext cx="2095500" cy="461665"/>
          </a:xfrm>
          <a:prstGeom prst="rect">
            <a:avLst/>
          </a:prstGeom>
          <a:noFill/>
          <a:ln>
            <a:noFill/>
          </a:ln>
        </p:spPr>
        <p:txBody>
          <a:bodyPr wrap="square" rtlCol="0">
            <a:spAutoFit/>
          </a:bodyPr>
          <a:lstStyle/>
          <a:p>
            <a:r>
              <a:rPr lang="en-GB" sz="2400" dirty="0" smtClean="0">
                <a:solidFill>
                  <a:srgbClr val="C5CAE9"/>
                </a:solidFill>
                <a:latin typeface="Roboto" panose="02000000000000000000" pitchFamily="2" charset="0"/>
                <a:ea typeface="Roboto" panose="02000000000000000000" pitchFamily="2" charset="0"/>
              </a:rPr>
              <a:t>Quadcopters?</a:t>
            </a:r>
          </a:p>
        </p:txBody>
      </p:sp>
      <p:cxnSp>
        <p:nvCxnSpPr>
          <p:cNvPr id="12" name="Straight Connector 11"/>
          <p:cNvCxnSpPr/>
          <p:nvPr/>
        </p:nvCxnSpPr>
        <p:spPr>
          <a:xfrm>
            <a:off x="914400" y="1669588"/>
            <a:ext cx="1790700" cy="0"/>
          </a:xfrm>
          <a:prstGeom prst="line">
            <a:avLst/>
          </a:prstGeom>
          <a:ln w="38100">
            <a:solidFill>
              <a:srgbClr val="C5CAE9"/>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2192000" y="1796034"/>
            <a:ext cx="10414000" cy="1076325"/>
            <a:chOff x="939800" y="1790700"/>
            <a:chExt cx="10414000" cy="1076325"/>
          </a:xfrm>
        </p:grpSpPr>
        <p:sp>
          <p:nvSpPr>
            <p:cNvPr id="35" name="TextBox 34"/>
            <p:cNvSpPr txBox="1"/>
            <p:nvPr/>
          </p:nvSpPr>
          <p:spPr>
            <a:xfrm>
              <a:off x="939800" y="1790700"/>
              <a:ext cx="10414000" cy="954107"/>
            </a:xfrm>
            <a:prstGeom prst="rect">
              <a:avLst/>
            </a:prstGeom>
            <a:noFill/>
          </p:spPr>
          <p:txBody>
            <a:bodyPr wrap="square" rtlCol="0">
              <a:spAutoFit/>
            </a:bodyPr>
            <a:lstStyle/>
            <a:p>
              <a:r>
                <a:rPr lang="en-GB" sz="2000" dirty="0" smtClean="0">
                  <a:latin typeface="Roboto" panose="02000000000000000000" pitchFamily="2" charset="0"/>
                  <a:ea typeface="Roboto" panose="02000000000000000000" pitchFamily="2" charset="0"/>
                </a:rPr>
                <a:t>Size</a:t>
              </a:r>
            </a:p>
            <a:p>
              <a:r>
                <a:rPr lang="en-GB" dirty="0" smtClean="0">
                  <a:solidFill>
                    <a:schemeClr val="tx1">
                      <a:lumMod val="50000"/>
                      <a:lumOff val="50000"/>
                    </a:schemeClr>
                  </a:solidFill>
                  <a:latin typeface="Roboto" panose="02000000000000000000" pitchFamily="2" charset="0"/>
                  <a:ea typeface="Roboto" panose="02000000000000000000" pitchFamily="2" charset="0"/>
                </a:rPr>
                <a:t>The size of a swarm platform is critical as the smaller size of swarm robots allow them to interact more closely with one another.</a:t>
              </a:r>
            </a:p>
          </p:txBody>
        </p:sp>
        <p:cxnSp>
          <p:nvCxnSpPr>
            <p:cNvPr id="36" name="Straight Connector 35"/>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2192000" y="2948559"/>
            <a:ext cx="10414000" cy="1076325"/>
            <a:chOff x="939800" y="1790700"/>
            <a:chExt cx="10414000" cy="1076325"/>
          </a:xfrm>
        </p:grpSpPr>
        <p:sp>
          <p:nvSpPr>
            <p:cNvPr id="38" name="TextBox 37"/>
            <p:cNvSpPr txBox="1"/>
            <p:nvPr/>
          </p:nvSpPr>
          <p:spPr>
            <a:xfrm>
              <a:off x="939800" y="1790700"/>
              <a:ext cx="10414000" cy="954107"/>
            </a:xfrm>
            <a:prstGeom prst="rect">
              <a:avLst/>
            </a:prstGeom>
            <a:noFill/>
          </p:spPr>
          <p:txBody>
            <a:bodyPr wrap="square" rtlCol="0">
              <a:spAutoFit/>
            </a:bodyPr>
            <a:lstStyle/>
            <a:p>
              <a:r>
                <a:rPr lang="en-GB" sz="2000" dirty="0" smtClean="0">
                  <a:latin typeface="Roboto" panose="02000000000000000000" pitchFamily="2" charset="0"/>
                  <a:ea typeface="Roboto" panose="02000000000000000000" pitchFamily="2" charset="0"/>
                </a:rPr>
                <a:t>Expandability</a:t>
              </a:r>
            </a:p>
            <a:p>
              <a:r>
                <a:rPr lang="en-GB" dirty="0" smtClean="0">
                  <a:solidFill>
                    <a:schemeClr val="tx1">
                      <a:lumMod val="50000"/>
                      <a:lumOff val="50000"/>
                    </a:schemeClr>
                  </a:solidFill>
                  <a:latin typeface="Roboto" panose="02000000000000000000" pitchFamily="2" charset="0"/>
                  <a:ea typeface="Roboto" panose="02000000000000000000" pitchFamily="2" charset="0"/>
                </a:rPr>
                <a:t>Being a swarm platform, one of the key things you would want to do is to add more robots. To allow for this the expandability of the system is critical.</a:t>
              </a:r>
            </a:p>
          </p:txBody>
        </p:sp>
        <p:cxnSp>
          <p:nvCxnSpPr>
            <p:cNvPr id="39" name="Straight Connector 38"/>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12192000" y="4101084"/>
            <a:ext cx="10414000" cy="1076325"/>
            <a:chOff x="939800" y="1790700"/>
            <a:chExt cx="10414000" cy="1076325"/>
          </a:xfrm>
        </p:grpSpPr>
        <p:sp>
          <p:nvSpPr>
            <p:cNvPr id="41" name="TextBox 40"/>
            <p:cNvSpPr txBox="1"/>
            <p:nvPr/>
          </p:nvSpPr>
          <p:spPr>
            <a:xfrm>
              <a:off x="939800" y="1790700"/>
              <a:ext cx="10414000" cy="954107"/>
            </a:xfrm>
            <a:prstGeom prst="rect">
              <a:avLst/>
            </a:prstGeom>
            <a:noFill/>
          </p:spPr>
          <p:txBody>
            <a:bodyPr wrap="square" rtlCol="0">
              <a:spAutoFit/>
            </a:bodyPr>
            <a:lstStyle/>
            <a:p>
              <a:r>
                <a:rPr lang="en-GB" sz="2000" dirty="0" smtClean="0">
                  <a:latin typeface="Roboto" panose="02000000000000000000" pitchFamily="2" charset="0"/>
                  <a:ea typeface="Roboto" panose="02000000000000000000" pitchFamily="2" charset="0"/>
                </a:rPr>
                <a:t>Modularity</a:t>
              </a:r>
            </a:p>
            <a:p>
              <a:r>
                <a:rPr lang="en-GB" dirty="0" smtClean="0">
                  <a:solidFill>
                    <a:schemeClr val="tx1">
                      <a:lumMod val="50000"/>
                      <a:lumOff val="50000"/>
                    </a:schemeClr>
                  </a:solidFill>
                  <a:latin typeface="Roboto" panose="02000000000000000000" pitchFamily="2" charset="0"/>
                  <a:ea typeface="Roboto" panose="02000000000000000000" pitchFamily="2" charset="0"/>
                </a:rPr>
                <a:t>When you need each robot to be multi-task, the ability to switch out sensors is critical. Modularity is therefore a key feature for a swarm system.</a:t>
              </a:r>
            </a:p>
          </p:txBody>
        </p:sp>
        <p:cxnSp>
          <p:nvCxnSpPr>
            <p:cNvPr id="42" name="Straight Connector 41"/>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2213774" y="5664092"/>
            <a:ext cx="10414000" cy="1076325"/>
            <a:chOff x="939800" y="1790700"/>
            <a:chExt cx="10414000" cy="1076325"/>
          </a:xfrm>
        </p:grpSpPr>
        <p:sp>
          <p:nvSpPr>
            <p:cNvPr id="44" name="TextBox 43"/>
            <p:cNvSpPr txBox="1"/>
            <p:nvPr/>
          </p:nvSpPr>
          <p:spPr>
            <a:xfrm>
              <a:off x="939800" y="1790700"/>
              <a:ext cx="10414000" cy="954107"/>
            </a:xfrm>
            <a:prstGeom prst="rect">
              <a:avLst/>
            </a:prstGeom>
            <a:noFill/>
          </p:spPr>
          <p:txBody>
            <a:bodyPr wrap="square" rtlCol="0">
              <a:spAutoFit/>
            </a:bodyPr>
            <a:lstStyle/>
            <a:p>
              <a:r>
                <a:rPr lang="en-GB" sz="2000" dirty="0" smtClean="0">
                  <a:latin typeface="Roboto" panose="02000000000000000000" pitchFamily="2" charset="0"/>
                  <a:ea typeface="Roboto" panose="02000000000000000000" pitchFamily="2" charset="0"/>
                </a:rPr>
                <a:t>Protruding propellers</a:t>
              </a:r>
            </a:p>
            <a:p>
              <a:r>
                <a:rPr lang="en-GB" dirty="0" smtClean="0">
                  <a:solidFill>
                    <a:schemeClr val="tx1">
                      <a:lumMod val="50000"/>
                      <a:lumOff val="50000"/>
                    </a:schemeClr>
                  </a:solidFill>
                  <a:latin typeface="Roboto" panose="02000000000000000000" pitchFamily="2" charset="0"/>
                  <a:ea typeface="Roboto" panose="02000000000000000000" pitchFamily="2" charset="0"/>
                </a:rPr>
                <a:t>The quadcopter’s design has it that it needs to have propellers protruding from it. Or requires obstructive propeller guards. The shape of such structures makes it hard for them to interact in a swarm.</a:t>
              </a:r>
            </a:p>
          </p:txBody>
        </p:sp>
        <p:cxnSp>
          <p:nvCxnSpPr>
            <p:cNvPr id="45" name="Straight Connector 44"/>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12213774" y="6816617"/>
            <a:ext cx="10414000" cy="1076325"/>
            <a:chOff x="939800" y="1790700"/>
            <a:chExt cx="10414000" cy="1076325"/>
          </a:xfrm>
        </p:grpSpPr>
        <p:sp>
          <p:nvSpPr>
            <p:cNvPr id="47" name="TextBox 46"/>
            <p:cNvSpPr txBox="1"/>
            <p:nvPr/>
          </p:nvSpPr>
          <p:spPr>
            <a:xfrm>
              <a:off x="939800" y="1790700"/>
              <a:ext cx="10414000" cy="954107"/>
            </a:xfrm>
            <a:prstGeom prst="rect">
              <a:avLst/>
            </a:prstGeom>
            <a:noFill/>
          </p:spPr>
          <p:txBody>
            <a:bodyPr wrap="square" rtlCol="0">
              <a:spAutoFit/>
            </a:bodyPr>
            <a:lstStyle/>
            <a:p>
              <a:r>
                <a:rPr lang="en-GB" sz="2000" dirty="0" smtClean="0">
                  <a:latin typeface="Roboto" panose="02000000000000000000" pitchFamily="2" charset="0"/>
                  <a:ea typeface="Roboto" panose="02000000000000000000" pitchFamily="2" charset="0"/>
                </a:rPr>
                <a:t>2 times the cost</a:t>
              </a:r>
            </a:p>
            <a:p>
              <a:r>
                <a:rPr lang="en-GB" dirty="0" smtClean="0">
                  <a:solidFill>
                    <a:schemeClr val="tx1">
                      <a:lumMod val="50000"/>
                      <a:lumOff val="50000"/>
                    </a:schemeClr>
                  </a:solidFill>
                  <a:latin typeface="Roboto" panose="02000000000000000000" pitchFamily="2" charset="0"/>
                  <a:ea typeface="Roboto" panose="02000000000000000000" pitchFamily="2" charset="0"/>
                </a:rPr>
                <a:t>The fact that each quadcopter has 4 motors and ESCs means it has 2 times the cost of our 2 motors and ESCs configuration.</a:t>
              </a:r>
            </a:p>
          </p:txBody>
        </p:sp>
        <p:cxnSp>
          <p:nvCxnSpPr>
            <p:cNvPr id="48" name="Straight Connector 47"/>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12213774" y="7969142"/>
            <a:ext cx="10414000" cy="1076325"/>
            <a:chOff x="939800" y="1790700"/>
            <a:chExt cx="10414000" cy="1076325"/>
          </a:xfrm>
        </p:grpSpPr>
        <p:sp>
          <p:nvSpPr>
            <p:cNvPr id="50" name="TextBox 49"/>
            <p:cNvSpPr txBox="1"/>
            <p:nvPr/>
          </p:nvSpPr>
          <p:spPr>
            <a:xfrm>
              <a:off x="939800" y="1790700"/>
              <a:ext cx="10414000" cy="954107"/>
            </a:xfrm>
            <a:prstGeom prst="rect">
              <a:avLst/>
            </a:prstGeom>
            <a:noFill/>
          </p:spPr>
          <p:txBody>
            <a:bodyPr wrap="square" rtlCol="0">
              <a:spAutoFit/>
            </a:bodyPr>
            <a:lstStyle/>
            <a:p>
              <a:r>
                <a:rPr lang="en-GB" sz="2000" dirty="0" smtClean="0">
                  <a:latin typeface="Roboto" panose="02000000000000000000" pitchFamily="2" charset="0"/>
                  <a:ea typeface="Roboto" panose="02000000000000000000" pitchFamily="2" charset="0"/>
                </a:rPr>
                <a:t>Durability &amp; Efficiency</a:t>
              </a:r>
            </a:p>
            <a:p>
              <a:r>
                <a:rPr lang="en-GB" dirty="0" smtClean="0">
                  <a:solidFill>
                    <a:schemeClr val="tx1">
                      <a:lumMod val="50000"/>
                      <a:lumOff val="50000"/>
                    </a:schemeClr>
                  </a:solidFill>
                  <a:latin typeface="Roboto" panose="02000000000000000000" pitchFamily="2" charset="0"/>
                  <a:ea typeface="Roboto" panose="02000000000000000000" pitchFamily="2" charset="0"/>
                </a:rPr>
                <a:t>The number of moving parts on the quadcopter is higher rendering it less durable and the construction of a small swarm quadcopter renders it inefficient with low payload capacities.</a:t>
              </a:r>
            </a:p>
          </p:txBody>
        </p:sp>
        <p:cxnSp>
          <p:nvCxnSpPr>
            <p:cNvPr id="51" name="Straight Connector 50"/>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11044518" y="5800165"/>
            <a:ext cx="591670" cy="591670"/>
          </a:xfrm>
          <a:prstGeom prst="ellipse">
            <a:avLst/>
          </a:prstGeom>
          <a:solidFill>
            <a:srgbClr val="F4433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5759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4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4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4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4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4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par>
                                <p:cTn id="41" presetID="2" presetClass="entr" presetSubtype="4" fill="hold" grpId="2" nodeType="withEffect">
                                  <p:stCondLst>
                                    <p:cond delay="40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nodeType="clickEffect">
                                  <p:stCondLst>
                                    <p:cond delay="0"/>
                                  </p:stCondLst>
                                  <p:childTnLst>
                                    <p:animMotion origin="layout" path="M 2.5E-6 1.48148E-6 L 0.1901 1.48148E-6 " pathEditMode="relative" rAng="0" ptsTypes="AA">
                                      <p:cBhvr>
                                        <p:cTn id="48" dur="1000" fill="hold"/>
                                        <p:tgtEl>
                                          <p:spTgt spid="12"/>
                                        </p:tgtEl>
                                        <p:attrNameLst>
                                          <p:attrName>ppt_x</p:attrName>
                                          <p:attrName>ppt_y</p:attrName>
                                        </p:attrNameLst>
                                      </p:cBhvr>
                                      <p:rCtr x="9505" y="0"/>
                                    </p:animMotion>
                                  </p:childTnLst>
                                </p:cTn>
                              </p:par>
                              <p:par>
                                <p:cTn id="49" presetID="35" presetClass="path" presetSubtype="0" accel="50000" decel="50000" fill="hold" nodeType="withEffect">
                                  <p:stCondLst>
                                    <p:cond delay="0"/>
                                  </p:stCondLst>
                                  <p:childTnLst>
                                    <p:animMotion origin="layout" path="M 3.33333E-6 -3.33333E-6 L -0.93438 -3.33333E-6 " pathEditMode="relative" rAng="0" ptsTypes="AA">
                                      <p:cBhvr>
                                        <p:cTn id="50" dur="1000" fill="hold"/>
                                        <p:tgtEl>
                                          <p:spTgt spid="21"/>
                                        </p:tgtEl>
                                        <p:attrNameLst>
                                          <p:attrName>ppt_x</p:attrName>
                                          <p:attrName>ppt_y</p:attrName>
                                        </p:attrNameLst>
                                      </p:cBhvr>
                                      <p:rCtr x="-46719" y="0"/>
                                    </p:animMotion>
                                  </p:childTnLst>
                                </p:cTn>
                              </p:par>
                              <p:par>
                                <p:cTn id="51" presetID="35" presetClass="path" presetSubtype="0" accel="50000" decel="50000" fill="hold" nodeType="withEffect">
                                  <p:stCondLst>
                                    <p:cond delay="0"/>
                                  </p:stCondLst>
                                  <p:childTnLst>
                                    <p:animMotion origin="layout" path="M 3.33333E-6 -1.11111E-6 L -0.93334 -1.11111E-6 " pathEditMode="relative" rAng="0" ptsTypes="AA">
                                      <p:cBhvr>
                                        <p:cTn id="52" dur="1000" fill="hold"/>
                                        <p:tgtEl>
                                          <p:spTgt spid="22"/>
                                        </p:tgtEl>
                                        <p:attrNameLst>
                                          <p:attrName>ppt_x</p:attrName>
                                          <p:attrName>ppt_y</p:attrName>
                                        </p:attrNameLst>
                                      </p:cBhvr>
                                      <p:rCtr x="-46667" y="0"/>
                                    </p:animMotion>
                                  </p:childTnLst>
                                </p:cTn>
                              </p:par>
                              <p:par>
                                <p:cTn id="53" presetID="35" presetClass="path" presetSubtype="0" accel="50000" decel="50000" fill="hold" nodeType="withEffect">
                                  <p:stCondLst>
                                    <p:cond delay="0"/>
                                  </p:stCondLst>
                                  <p:childTnLst>
                                    <p:animMotion origin="layout" path="M 3.33333E-6 -4.44444E-6 L -0.93125 -4.44444E-6 " pathEditMode="relative" rAng="0" ptsTypes="AA">
                                      <p:cBhvr>
                                        <p:cTn id="54" dur="1000" fill="hold"/>
                                        <p:tgtEl>
                                          <p:spTgt spid="25"/>
                                        </p:tgtEl>
                                        <p:attrNameLst>
                                          <p:attrName>ppt_x</p:attrName>
                                          <p:attrName>ppt_y</p:attrName>
                                        </p:attrNameLst>
                                      </p:cBhvr>
                                      <p:rCtr x="-46562" y="0"/>
                                    </p:animMotion>
                                  </p:childTnLst>
                                </p:cTn>
                              </p:par>
                              <p:par>
                                <p:cTn id="55" presetID="3" presetClass="emph" presetSubtype="2" fill="hold" grpId="1" nodeType="withEffect">
                                  <p:stCondLst>
                                    <p:cond delay="0"/>
                                  </p:stCondLst>
                                  <p:childTnLst>
                                    <p:animClr clrSpc="rgb" dir="cw">
                                      <p:cBhvr override="childStyle">
                                        <p:cTn id="56" dur="1000" fill="hold"/>
                                        <p:tgtEl>
                                          <p:spTgt spid="9"/>
                                        </p:tgtEl>
                                        <p:attrNameLst>
                                          <p:attrName>style.color</p:attrName>
                                        </p:attrNameLst>
                                      </p:cBhvr>
                                      <p:to>
                                        <a:srgbClr val="FFFFFF"/>
                                      </p:to>
                                    </p:animClr>
                                  </p:childTnLst>
                                </p:cTn>
                              </p:par>
                              <p:par>
                                <p:cTn id="57" presetID="3" presetClass="emph" presetSubtype="2" fill="hold" grpId="1" nodeType="withEffect">
                                  <p:stCondLst>
                                    <p:cond delay="0"/>
                                  </p:stCondLst>
                                  <p:childTnLst>
                                    <p:animClr clrSpc="rgb" dir="cw">
                                      <p:cBhvr override="childStyle">
                                        <p:cTn id="58" dur="1000" fill="hold"/>
                                        <p:tgtEl>
                                          <p:spTgt spid="8"/>
                                        </p:tgtEl>
                                        <p:attrNameLst>
                                          <p:attrName>style.color</p:attrName>
                                        </p:attrNameLst>
                                      </p:cBhvr>
                                      <p:to>
                                        <a:srgbClr val="C5CAE9"/>
                                      </p:to>
                                    </p:animClr>
                                  </p:childTnLst>
                                </p:cTn>
                              </p:par>
                              <p:par>
                                <p:cTn id="59" presetID="35" presetClass="path" presetSubtype="0" accel="50000" decel="50000" fill="hold" nodeType="withEffect">
                                  <p:stCondLst>
                                    <p:cond delay="0"/>
                                  </p:stCondLst>
                                  <p:childTnLst>
                                    <p:animMotion origin="layout" path="M -3.33333E-6 2.22222E-6 L -0.92291 -0.00069 " pathEditMode="relative" rAng="0" ptsTypes="AA">
                                      <p:cBhvr>
                                        <p:cTn id="60" dur="1000" fill="hold"/>
                                        <p:tgtEl>
                                          <p:spTgt spid="34"/>
                                        </p:tgtEl>
                                        <p:attrNameLst>
                                          <p:attrName>ppt_x</p:attrName>
                                          <p:attrName>ppt_y</p:attrName>
                                        </p:attrNameLst>
                                      </p:cBhvr>
                                      <p:rCtr x="-46120" y="0"/>
                                    </p:animMotion>
                                  </p:childTnLst>
                                </p:cTn>
                              </p:par>
                              <p:par>
                                <p:cTn id="61" presetID="35" presetClass="path" presetSubtype="0" accel="50000" decel="50000" fill="hold" nodeType="withEffect">
                                  <p:stCondLst>
                                    <p:cond delay="0"/>
                                  </p:stCondLst>
                                  <p:childTnLst>
                                    <p:animMotion origin="layout" path="M -2.5E-6 1.11111E-6 L -0.92291 -0.00069 " pathEditMode="relative" rAng="0" ptsTypes="AA">
                                      <p:cBhvr>
                                        <p:cTn id="62" dur="1000" fill="hold"/>
                                        <p:tgtEl>
                                          <p:spTgt spid="37"/>
                                        </p:tgtEl>
                                        <p:attrNameLst>
                                          <p:attrName>ppt_x</p:attrName>
                                          <p:attrName>ppt_y</p:attrName>
                                        </p:attrNameLst>
                                      </p:cBhvr>
                                      <p:rCtr x="-46120" y="0"/>
                                    </p:animMotion>
                                  </p:childTnLst>
                                </p:cTn>
                              </p:par>
                              <p:par>
                                <p:cTn id="63" presetID="35" presetClass="path" presetSubtype="0" accel="50000" decel="50000" fill="hold" nodeType="withEffect">
                                  <p:stCondLst>
                                    <p:cond delay="0"/>
                                  </p:stCondLst>
                                  <p:childTnLst>
                                    <p:animMotion origin="layout" path="M 5E-6 -4.44444E-6 L -0.92291 -0.0007 " pathEditMode="relative" rAng="0" ptsTypes="AA">
                                      <p:cBhvr>
                                        <p:cTn id="64" dur="1000" fill="hold"/>
                                        <p:tgtEl>
                                          <p:spTgt spid="40"/>
                                        </p:tgtEl>
                                        <p:attrNameLst>
                                          <p:attrName>ppt_x</p:attrName>
                                          <p:attrName>ppt_y</p:attrName>
                                        </p:attrNameLst>
                                      </p:cBhvr>
                                      <p:rCtr x="-46198" y="0"/>
                                    </p:animMotion>
                                  </p:childTnLst>
                                </p:cTn>
                              </p:par>
                            </p:childTnLst>
                          </p:cTn>
                        </p:par>
                      </p:childTnLst>
                    </p:cTn>
                  </p:par>
                  <p:par>
                    <p:cTn id="65" fill="hold">
                      <p:stCondLst>
                        <p:cond delay="indefinite"/>
                      </p:stCondLst>
                      <p:childTnLst>
                        <p:par>
                          <p:cTn id="66" fill="hold">
                            <p:stCondLst>
                              <p:cond delay="0"/>
                            </p:stCondLst>
                            <p:childTnLst>
                              <p:par>
                                <p:cTn id="67" presetID="35" presetClass="path" presetSubtype="0" accel="50000" decel="50000" fill="hold" nodeType="clickEffect">
                                  <p:stCondLst>
                                    <p:cond delay="0"/>
                                  </p:stCondLst>
                                  <p:childTnLst>
                                    <p:animMotion origin="layout" path="M -0.00157 -0.56273 L -0.92474 -0.56481 " pathEditMode="relative" rAng="0" ptsTypes="AA">
                                      <p:cBhvr>
                                        <p:cTn id="68" dur="1000" fill="hold"/>
                                        <p:tgtEl>
                                          <p:spTgt spid="43"/>
                                        </p:tgtEl>
                                        <p:attrNameLst>
                                          <p:attrName>ppt_x</p:attrName>
                                          <p:attrName>ppt_y</p:attrName>
                                        </p:attrNameLst>
                                      </p:cBhvr>
                                      <p:rCtr x="-46133" y="93"/>
                                    </p:animMotion>
                                  </p:childTnLst>
                                </p:cTn>
                              </p:par>
                              <p:par>
                                <p:cTn id="69" presetID="35" presetClass="path" presetSubtype="0" accel="50000" decel="50000" fill="hold" nodeType="withEffect">
                                  <p:stCondLst>
                                    <p:cond delay="0"/>
                                  </p:stCondLst>
                                  <p:childTnLst>
                                    <p:animMotion origin="layout" path="M -0.00092 -0.56064 L -0.92474 -0.56482 " pathEditMode="relative" rAng="0" ptsTypes="AA">
                                      <p:cBhvr>
                                        <p:cTn id="70" dur="1000" fill="hold"/>
                                        <p:tgtEl>
                                          <p:spTgt spid="46"/>
                                        </p:tgtEl>
                                        <p:attrNameLst>
                                          <p:attrName>ppt_x</p:attrName>
                                          <p:attrName>ppt_y</p:attrName>
                                        </p:attrNameLst>
                                      </p:cBhvr>
                                      <p:rCtr x="-46159" y="-185"/>
                                    </p:animMotion>
                                  </p:childTnLst>
                                </p:cTn>
                              </p:par>
                              <p:par>
                                <p:cTn id="71" presetID="35" presetClass="path" presetSubtype="0" accel="50000" decel="50000" fill="hold" nodeType="withEffect">
                                  <p:stCondLst>
                                    <p:cond delay="0"/>
                                  </p:stCondLst>
                                  <p:childTnLst>
                                    <p:animMotion origin="layout" path="M -0.00039 -0.56065 L -0.92474 -0.56482 " pathEditMode="relative" rAng="0" ptsTypes="AA">
                                      <p:cBhvr>
                                        <p:cTn id="72" dur="1000" fill="hold"/>
                                        <p:tgtEl>
                                          <p:spTgt spid="49"/>
                                        </p:tgtEl>
                                        <p:attrNameLst>
                                          <p:attrName>ppt_x</p:attrName>
                                          <p:attrName>ppt_y</p:attrName>
                                        </p:attrNameLst>
                                      </p:cBhvr>
                                      <p:rCtr x="-46224" y="-208"/>
                                    </p:animMotion>
                                  </p:childTnLst>
                                </p:cTn>
                              </p:par>
                              <p:par>
                                <p:cTn id="73" presetID="3" presetClass="emph" presetSubtype="2" fill="hold" grpId="2" nodeType="withEffect">
                                  <p:stCondLst>
                                    <p:cond delay="0"/>
                                  </p:stCondLst>
                                  <p:childTnLst>
                                    <p:animClr clrSpc="rgb" dir="cw">
                                      <p:cBhvr override="childStyle">
                                        <p:cTn id="74" dur="1000" fill="hold"/>
                                        <p:tgtEl>
                                          <p:spTgt spid="9"/>
                                        </p:tgtEl>
                                        <p:attrNameLst>
                                          <p:attrName>style.color</p:attrName>
                                        </p:attrNameLst>
                                      </p:cBhvr>
                                      <p:to>
                                        <a:srgbClr val="C5CAE9"/>
                                      </p:to>
                                    </p:animClr>
                                  </p:childTnLst>
                                </p:cTn>
                              </p:par>
                              <p:par>
                                <p:cTn id="75" presetID="3" presetClass="emph" presetSubtype="2" fill="hold" grpId="1" nodeType="withEffect">
                                  <p:stCondLst>
                                    <p:cond delay="0"/>
                                  </p:stCondLst>
                                  <p:childTnLst>
                                    <p:animClr clrSpc="rgb" dir="cw">
                                      <p:cBhvr override="childStyle">
                                        <p:cTn id="76" dur="1000" fill="hold"/>
                                        <p:tgtEl>
                                          <p:spTgt spid="10"/>
                                        </p:tgtEl>
                                        <p:attrNameLst>
                                          <p:attrName>style.color</p:attrName>
                                        </p:attrNameLst>
                                      </p:cBhvr>
                                      <p:to>
                                        <a:srgbClr val="FFFFFF"/>
                                      </p:to>
                                    </p:animClr>
                                  </p:childTnLst>
                                </p:cTn>
                              </p:par>
                              <p:par>
                                <p:cTn id="77" presetID="63" presetClass="path" presetSubtype="0" accel="50000" decel="50000" fill="hold" nodeType="withEffect">
                                  <p:stCondLst>
                                    <p:cond delay="0"/>
                                  </p:stCondLst>
                                  <p:childTnLst>
                                    <p:animMotion origin="layout" path="M 0.1901 1.48148E-6 L 0.3694 1.48148E-6 " pathEditMode="relative" rAng="0" ptsTypes="AA">
                                      <p:cBhvr>
                                        <p:cTn id="78" dur="1000" fill="hold"/>
                                        <p:tgtEl>
                                          <p:spTgt spid="12"/>
                                        </p:tgtEl>
                                        <p:attrNameLst>
                                          <p:attrName>ppt_x</p:attrName>
                                          <p:attrName>ppt_y</p:attrName>
                                        </p:attrNameLst>
                                      </p:cBhvr>
                                      <p:rCtr x="9219" y="0"/>
                                    </p:animMotion>
                                  </p:childTnLst>
                                </p:cTn>
                              </p:par>
                              <p:par>
                                <p:cTn id="79" presetID="35" presetClass="path" presetSubtype="0" accel="50000" decel="50000" fill="hold" nodeType="withEffect">
                                  <p:stCondLst>
                                    <p:cond delay="0"/>
                                  </p:stCondLst>
                                  <p:childTnLst>
                                    <p:animMotion origin="layout" path="M -0.92292 -0.00069 L -1.85364 2.22222E-6 " pathEditMode="relative" rAng="0" ptsTypes="AA">
                                      <p:cBhvr>
                                        <p:cTn id="80" dur="1000" fill="hold"/>
                                        <p:tgtEl>
                                          <p:spTgt spid="34"/>
                                        </p:tgtEl>
                                        <p:attrNameLst>
                                          <p:attrName>ppt_x</p:attrName>
                                          <p:attrName>ppt_y</p:attrName>
                                        </p:attrNameLst>
                                      </p:cBhvr>
                                      <p:rCtr x="-46641" y="0"/>
                                    </p:animMotion>
                                  </p:childTnLst>
                                </p:cTn>
                              </p:par>
                              <p:par>
                                <p:cTn id="81" presetID="35" presetClass="path" presetSubtype="0" accel="50000" decel="50000" fill="hold" nodeType="withEffect">
                                  <p:stCondLst>
                                    <p:cond delay="0"/>
                                  </p:stCondLst>
                                  <p:childTnLst>
                                    <p:animMotion origin="layout" path="M -0.92291 -0.00069 L -1.85677 -0.00069 " pathEditMode="relative" rAng="0" ptsTypes="AA">
                                      <p:cBhvr>
                                        <p:cTn id="82" dur="1000" fill="hold"/>
                                        <p:tgtEl>
                                          <p:spTgt spid="37"/>
                                        </p:tgtEl>
                                        <p:attrNameLst>
                                          <p:attrName>ppt_x</p:attrName>
                                          <p:attrName>ppt_y</p:attrName>
                                        </p:attrNameLst>
                                      </p:cBhvr>
                                      <p:rCtr x="-46693" y="0"/>
                                    </p:animMotion>
                                  </p:childTnLst>
                                </p:cTn>
                              </p:par>
                              <p:par>
                                <p:cTn id="83" presetID="35" presetClass="path" presetSubtype="0" accel="50000" decel="50000" fill="hold" nodeType="withEffect">
                                  <p:stCondLst>
                                    <p:cond delay="0"/>
                                  </p:stCondLst>
                                  <p:childTnLst>
                                    <p:animMotion origin="layout" path="M -0.92291 -0.0007 L -1.85677 -0.0007 " pathEditMode="relative" rAng="0" ptsTypes="AA">
                                      <p:cBhvr>
                                        <p:cTn id="84" dur="1000" fill="hold"/>
                                        <p:tgtEl>
                                          <p:spTgt spid="40"/>
                                        </p:tgtEl>
                                        <p:attrNameLst>
                                          <p:attrName>ppt_x</p:attrName>
                                          <p:attrName>ppt_y</p:attrName>
                                        </p:attrNameLst>
                                      </p:cBhvr>
                                      <p:rCtr x="-46693" y="0"/>
                                    </p:animMotion>
                                  </p:childTnLst>
                                </p:cTn>
                              </p:par>
                            </p:childTnLst>
                          </p:cTn>
                        </p:par>
                      </p:childTnLst>
                    </p:cTn>
                  </p:par>
                  <p:par>
                    <p:cTn id="85" fill="hold">
                      <p:stCondLst>
                        <p:cond delay="indefinite"/>
                      </p:stCondLst>
                      <p:childTnLst>
                        <p:par>
                          <p:cTn id="86" fill="hold">
                            <p:stCondLst>
                              <p:cond delay="0"/>
                            </p:stCondLst>
                            <p:childTnLst>
                              <p:par>
                                <p:cTn id="87" presetID="6" presetClass="emph" presetSubtype="0" fill="hold" grpId="0" nodeType="clickEffect">
                                  <p:stCondLst>
                                    <p:cond delay="0"/>
                                  </p:stCondLst>
                                  <p:childTnLst>
                                    <p:animScale>
                                      <p:cBhvr>
                                        <p:cTn id="88" dur="500" fill="hold"/>
                                        <p:tgtEl>
                                          <p:spTgt spid="3"/>
                                        </p:tgtEl>
                                      </p:cBhvr>
                                      <p:by x="3000000" y="3000000"/>
                                    </p:animScale>
                                  </p:childTnLst>
                                </p:cTn>
                              </p:par>
                              <p:par>
                                <p:cTn id="89" presetID="42" presetClass="path" presetSubtype="0" accel="59000" decel="24000" fill="hold" grpId="1" nodeType="withEffect">
                                  <p:stCondLst>
                                    <p:cond delay="0"/>
                                  </p:stCondLst>
                                  <p:childTnLst>
                                    <p:animMotion origin="layout" path="M 1.875E-6 1.11111E-6 L -0.48633 -0.37917 " pathEditMode="relative" rAng="0" ptsTypes="AA">
                                      <p:cBhvr>
                                        <p:cTn id="90" dur="500" fill="hold"/>
                                        <p:tgtEl>
                                          <p:spTgt spid="3"/>
                                        </p:tgtEl>
                                        <p:attrNameLst>
                                          <p:attrName>ppt_x</p:attrName>
                                          <p:attrName>ppt_y</p:attrName>
                                        </p:attrNameLst>
                                      </p:cBhvr>
                                      <p:rCtr x="-24323" y="-1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8" grpId="0"/>
      <p:bldP spid="8" grpId="1"/>
      <p:bldP spid="9" grpId="0"/>
      <p:bldP spid="9" grpId="1"/>
      <p:bldP spid="9" grpId="2"/>
      <p:bldP spid="10" grpId="0"/>
      <p:bldP spid="10" grpId="1"/>
      <p:bldP spid="3" grpId="0" animBg="1"/>
      <p:bldP spid="3" grpId="1" animBg="1"/>
      <p:bldP spid="3"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latin typeface="Roboto" panose="02000000000000000000" pitchFamily="2" charset="0"/>
              <a:ea typeface="Roboto" panose="02000000000000000000" pitchFamily="2" charset="0"/>
            </a:endParaRPr>
          </a:p>
        </p:txBody>
      </p:sp>
      <p:sp>
        <p:nvSpPr>
          <p:cNvPr id="4" name="Rectangle 3"/>
          <p:cNvSpPr/>
          <p:nvPr/>
        </p:nvSpPr>
        <p:spPr>
          <a:xfrm>
            <a:off x="0" y="0"/>
            <a:ext cx="12192000" cy="6858000"/>
          </a:xfrm>
          <a:prstGeom prst="rect">
            <a:avLst/>
          </a:prstGeom>
          <a:solidFill>
            <a:srgbClr val="F4433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831850" y="1709738"/>
            <a:ext cx="10515600" cy="28527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smtClean="0">
              <a:solidFill>
                <a:schemeClr val="bg1"/>
              </a:solidFill>
              <a:latin typeface="Roboto" panose="02000000000000000000" pitchFamily="2" charset="0"/>
              <a:ea typeface="Roboto" panose="02000000000000000000" pitchFamily="2" charset="0"/>
            </a:endParaRPr>
          </a:p>
          <a:p>
            <a:endParaRPr lang="en-GB" dirty="0">
              <a:solidFill>
                <a:schemeClr val="bg1"/>
              </a:solidFill>
              <a:latin typeface="Roboto" panose="02000000000000000000" pitchFamily="2" charset="0"/>
              <a:ea typeface="Roboto" panose="02000000000000000000" pitchFamily="2" charset="0"/>
            </a:endParaRPr>
          </a:p>
          <a:p>
            <a:endParaRPr lang="en-GB" dirty="0" smtClean="0">
              <a:solidFill>
                <a:schemeClr val="bg1"/>
              </a:solidFill>
              <a:latin typeface="Roboto" panose="02000000000000000000" pitchFamily="2" charset="0"/>
              <a:ea typeface="Roboto" panose="02000000000000000000" pitchFamily="2" charset="0"/>
            </a:endParaRPr>
          </a:p>
          <a:p>
            <a:endParaRPr lang="en-GB" dirty="0">
              <a:solidFill>
                <a:schemeClr val="bg1"/>
              </a:solidFill>
              <a:latin typeface="Roboto" panose="02000000000000000000" pitchFamily="2" charset="0"/>
              <a:ea typeface="Roboto" panose="02000000000000000000" pitchFamily="2" charset="0"/>
            </a:endParaRPr>
          </a:p>
          <a:p>
            <a:r>
              <a:rPr lang="en-GB" smtClean="0">
                <a:solidFill>
                  <a:schemeClr val="bg1"/>
                </a:solidFill>
                <a:latin typeface="Roboto" panose="02000000000000000000" pitchFamily="2" charset="0"/>
                <a:ea typeface="Roboto" panose="02000000000000000000" pitchFamily="2" charset="0"/>
              </a:rPr>
              <a:t>SentiBots- </a:t>
            </a:r>
            <a:r>
              <a:rPr lang="en-GB" dirty="0" smtClean="0">
                <a:solidFill>
                  <a:schemeClr val="bg1"/>
                </a:solidFill>
                <a:latin typeface="Roboto" panose="02000000000000000000" pitchFamily="2" charset="0"/>
                <a:ea typeface="Roboto" panose="02000000000000000000" pitchFamily="2" charset="0"/>
              </a:rPr>
              <a:t>Our Solution</a:t>
            </a:r>
            <a:endParaRPr lang="en-GB" dirty="0">
              <a:solidFill>
                <a:schemeClr val="bg1"/>
              </a:solidFill>
              <a:latin typeface="Roboto" panose="02000000000000000000" pitchFamily="2" charset="0"/>
              <a:ea typeface="Roboto" panose="02000000000000000000" pitchFamily="2" charset="0"/>
            </a:endParaRPr>
          </a:p>
        </p:txBody>
      </p:sp>
      <p:sp>
        <p:nvSpPr>
          <p:cNvPr id="6" name="Text Placeholder 2"/>
          <p:cNvSpPr txBox="1">
            <a:spLocks/>
          </p:cNvSpPr>
          <p:nvPr/>
        </p:nvSpPr>
        <p:spPr>
          <a:xfrm>
            <a:off x="933450" y="4589463"/>
            <a:ext cx="10515600" cy="10177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solidFill>
                  <a:schemeClr val="bg1"/>
                </a:solidFill>
              </a:rPr>
              <a:t>We designed </a:t>
            </a:r>
            <a:r>
              <a:rPr lang="en-GB" dirty="0" err="1" smtClean="0">
                <a:solidFill>
                  <a:schemeClr val="bg1"/>
                </a:solidFill>
              </a:rPr>
              <a:t>SentiBots</a:t>
            </a:r>
            <a:r>
              <a:rPr lang="en-GB" dirty="0" smtClean="0">
                <a:solidFill>
                  <a:schemeClr val="bg1"/>
                </a:solidFill>
              </a:rPr>
              <a:t> to be the solution to this problem by replacing quadcopters in swarm research</a:t>
            </a:r>
            <a:endParaRPr lang="en-GB" dirty="0">
              <a:solidFill>
                <a:schemeClr val="bg1"/>
              </a:solidFill>
            </a:endParaRPr>
          </a:p>
        </p:txBody>
      </p:sp>
    </p:spTree>
    <p:extLst>
      <p:ext uri="{BB962C8B-B14F-4D97-AF65-F5344CB8AC3E}">
        <p14:creationId xmlns:p14="http://schemas.microsoft.com/office/powerpoint/2010/main" val="48560848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grpId="1" nodeType="clickEffect">
                                  <p:stCondLst>
                                    <p:cond delay="0"/>
                                  </p:stCondLst>
                                  <p:childTnLst>
                                    <p:anim calcmode="lin" valueType="num">
                                      <p:cBhvr additive="base">
                                        <p:cTn id="16"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6">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6">
                                            <p:txEl>
                                              <p:pRg st="0" end="0"/>
                                            </p:txEl>
                                          </p:spTgt>
                                        </p:tgtEl>
                                        <p:attrNameLst>
                                          <p:attrName>style.visibility</p:attrName>
                                        </p:attrNameLst>
                                      </p:cBhvr>
                                      <p:to>
                                        <p:strVal val="hidden"/>
                                      </p:to>
                                    </p:set>
                                  </p:childTnLst>
                                </p:cTn>
                              </p:par>
                              <p:par>
                                <p:cTn id="19" presetID="2" presetClass="exit" presetSubtype="1" fill="hold" grpId="1" nodeType="with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0-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build="p"/>
      <p:bldP spid="6"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lumMod val="95000"/>
              <a:lumOff val="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0" y="0"/>
            <a:ext cx="12192000" cy="6858000"/>
          </a:xfrm>
          <a:prstGeom prst="rect">
            <a:avLst/>
          </a:prstGeom>
          <a:solidFill>
            <a:srgbClr val="F44336"/>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546100" y="1092200"/>
            <a:ext cx="3403600" cy="5397500"/>
          </a:xfrm>
          <a:prstGeom prst="roundRect">
            <a:avLst>
              <a:gd name="adj" fmla="val 6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b="1" dirty="0" smtClean="0">
                <a:solidFill>
                  <a:schemeClr val="tx1"/>
                </a:solidFill>
                <a:latin typeface="Roboto" panose="02000000000000000000" pitchFamily="2" charset="0"/>
                <a:ea typeface="Roboto" panose="02000000000000000000" pitchFamily="2" charset="0"/>
              </a:rPr>
              <a:t>Size</a:t>
            </a:r>
          </a:p>
          <a:p>
            <a:r>
              <a:rPr lang="en-GB" dirty="0" smtClean="0">
                <a:solidFill>
                  <a:schemeClr val="tx1"/>
                </a:solidFill>
                <a:latin typeface="Roboto" panose="02000000000000000000" pitchFamily="2" charset="0"/>
                <a:ea typeface="Roboto" panose="02000000000000000000" pitchFamily="2" charset="0"/>
              </a:rPr>
              <a:t>The innovative small cylindrical shape design keeps the </a:t>
            </a:r>
            <a:r>
              <a:rPr lang="en-GB" dirty="0" err="1" smtClean="0">
                <a:solidFill>
                  <a:schemeClr val="tx1"/>
                </a:solidFill>
                <a:latin typeface="Roboto" panose="02000000000000000000" pitchFamily="2" charset="0"/>
                <a:ea typeface="Roboto" panose="02000000000000000000" pitchFamily="2" charset="0"/>
              </a:rPr>
              <a:t>SentiBot</a:t>
            </a:r>
            <a:r>
              <a:rPr lang="en-GB" dirty="0" smtClean="0">
                <a:solidFill>
                  <a:schemeClr val="tx1"/>
                </a:solidFill>
                <a:latin typeface="Roboto" panose="02000000000000000000" pitchFamily="2" charset="0"/>
                <a:ea typeface="Roboto" panose="02000000000000000000" pitchFamily="2" charset="0"/>
              </a:rPr>
              <a:t> small.</a:t>
            </a:r>
          </a:p>
          <a:p>
            <a:endParaRPr lang="en-GB" b="1" dirty="0">
              <a:solidFill>
                <a:schemeClr val="tx1"/>
              </a:solidFill>
              <a:latin typeface="Roboto" panose="02000000000000000000" pitchFamily="2" charset="0"/>
              <a:ea typeface="Roboto" panose="02000000000000000000" pitchFamily="2" charset="0"/>
            </a:endParaRPr>
          </a:p>
          <a:p>
            <a:r>
              <a:rPr lang="en-GB" dirty="0" smtClean="0">
                <a:solidFill>
                  <a:schemeClr val="tx1"/>
                </a:solidFill>
                <a:latin typeface="Roboto" panose="02000000000000000000" pitchFamily="2" charset="0"/>
                <a:ea typeface="Roboto" panose="02000000000000000000" pitchFamily="2" charset="0"/>
              </a:rPr>
              <a:t>The dual coaxial motor system has a high thrust to volume </a:t>
            </a:r>
            <a:r>
              <a:rPr lang="en-GB" smtClean="0">
                <a:solidFill>
                  <a:schemeClr val="tx1"/>
                </a:solidFill>
                <a:latin typeface="Roboto" panose="02000000000000000000" pitchFamily="2" charset="0"/>
                <a:ea typeface="Roboto" panose="02000000000000000000" pitchFamily="2" charset="0"/>
              </a:rPr>
              <a:t>ration</a:t>
            </a:r>
            <a:r>
              <a:rPr lang="en-GB" smtClean="0">
                <a:solidFill>
                  <a:schemeClr val="tx1"/>
                </a:solidFill>
                <a:latin typeface="Roboto" panose="02000000000000000000" pitchFamily="2" charset="0"/>
                <a:ea typeface="Roboto" panose="02000000000000000000" pitchFamily="2" charset="0"/>
              </a:rPr>
              <a:t>.</a:t>
            </a:r>
            <a:endParaRPr lang="en-GB" dirty="0">
              <a:solidFill>
                <a:schemeClr val="tx1"/>
              </a:solidFill>
              <a:latin typeface="Roboto" panose="02000000000000000000" pitchFamily="2" charset="0"/>
              <a:ea typeface="Roboto" panose="02000000000000000000" pitchFamily="2" charset="0"/>
            </a:endParaRPr>
          </a:p>
        </p:txBody>
      </p:sp>
      <p:sp>
        <p:nvSpPr>
          <p:cNvPr id="6" name="Rounded Rectangle 5"/>
          <p:cNvSpPr/>
          <p:nvPr/>
        </p:nvSpPr>
        <p:spPr>
          <a:xfrm>
            <a:off x="8223250" y="1092200"/>
            <a:ext cx="3403600" cy="5397500"/>
          </a:xfrm>
          <a:prstGeom prst="roundRect">
            <a:avLst>
              <a:gd name="adj" fmla="val 739"/>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b="1" dirty="0" smtClean="0">
                <a:solidFill>
                  <a:schemeClr val="tx1"/>
                </a:solidFill>
                <a:latin typeface="Roboto" panose="02000000000000000000" pitchFamily="2" charset="0"/>
                <a:ea typeface="Roboto" panose="02000000000000000000" pitchFamily="2" charset="0"/>
              </a:rPr>
              <a:t>Modular</a:t>
            </a:r>
          </a:p>
          <a:p>
            <a:r>
              <a:rPr lang="en-GB" dirty="0" smtClean="0">
                <a:solidFill>
                  <a:schemeClr val="tx1"/>
                </a:solidFill>
                <a:latin typeface="Roboto" panose="02000000000000000000" pitchFamily="2" charset="0"/>
                <a:ea typeface="Roboto" panose="02000000000000000000" pitchFamily="2" charset="0"/>
              </a:rPr>
              <a:t>The system is a fully modular system which can be taken apart and re-assembled in a short period of time.</a:t>
            </a:r>
          </a:p>
          <a:p>
            <a:endParaRPr lang="en-GB" dirty="0">
              <a:solidFill>
                <a:schemeClr val="tx1"/>
              </a:solidFill>
              <a:latin typeface="Roboto" panose="02000000000000000000" pitchFamily="2" charset="0"/>
              <a:ea typeface="Roboto" panose="02000000000000000000" pitchFamily="2" charset="0"/>
            </a:endParaRPr>
          </a:p>
          <a:p>
            <a:r>
              <a:rPr lang="en-GB" dirty="0" smtClean="0">
                <a:solidFill>
                  <a:schemeClr val="tx1"/>
                </a:solidFill>
                <a:latin typeface="Roboto" panose="02000000000000000000" pitchFamily="2" charset="0"/>
                <a:ea typeface="Roboto" panose="02000000000000000000" pitchFamily="2" charset="0"/>
              </a:rPr>
              <a:t>The dual computer CPU consisting of the Edison and the ATMEGA 328 allows for sensor modularity allowing you to swap out sensors at any time.</a:t>
            </a:r>
            <a:endParaRPr lang="en-GB" b="1" dirty="0">
              <a:solidFill>
                <a:schemeClr val="tx1"/>
              </a:solidFill>
              <a:latin typeface="Roboto" panose="02000000000000000000" pitchFamily="2" charset="0"/>
              <a:ea typeface="Roboto" panose="02000000000000000000" pitchFamily="2" charset="0"/>
            </a:endParaRPr>
          </a:p>
          <a:p>
            <a:pPr algn="ctr"/>
            <a:endParaRPr lang="en-GB" dirty="0"/>
          </a:p>
        </p:txBody>
      </p:sp>
      <p:sp>
        <p:nvSpPr>
          <p:cNvPr id="7" name="Rounded Rectangle 6"/>
          <p:cNvSpPr/>
          <p:nvPr/>
        </p:nvSpPr>
        <p:spPr>
          <a:xfrm>
            <a:off x="4384675" y="1092200"/>
            <a:ext cx="3403600" cy="5397500"/>
          </a:xfrm>
          <a:prstGeom prst="roundRect">
            <a:avLst>
              <a:gd name="adj" fmla="val 1089"/>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b="1" dirty="0" smtClean="0">
                <a:solidFill>
                  <a:schemeClr val="tx1"/>
                </a:solidFill>
                <a:latin typeface="Roboto" panose="02000000000000000000" pitchFamily="2" charset="0"/>
                <a:ea typeface="Roboto" panose="02000000000000000000" pitchFamily="2" charset="0"/>
              </a:rPr>
              <a:t>Expandability</a:t>
            </a:r>
          </a:p>
          <a:p>
            <a:r>
              <a:rPr lang="en-GB" dirty="0" smtClean="0">
                <a:solidFill>
                  <a:schemeClr val="tx1"/>
                </a:solidFill>
                <a:latin typeface="Roboto" panose="02000000000000000000" pitchFamily="2" charset="0"/>
              </a:rPr>
              <a:t>The cost of the system is about half of that of competing drones in the same size category.</a:t>
            </a:r>
          </a:p>
          <a:p>
            <a:endParaRPr lang="en-GB" dirty="0">
              <a:solidFill>
                <a:schemeClr val="tx1"/>
              </a:solidFill>
              <a:latin typeface="Roboto" panose="02000000000000000000" pitchFamily="2" charset="0"/>
            </a:endParaRPr>
          </a:p>
          <a:p>
            <a:r>
              <a:rPr lang="en-GB" dirty="0" smtClean="0">
                <a:solidFill>
                  <a:schemeClr val="tx1"/>
                </a:solidFill>
                <a:latin typeface="Roboto" panose="02000000000000000000" pitchFamily="2" charset="0"/>
              </a:rPr>
              <a:t>The </a:t>
            </a:r>
            <a:r>
              <a:rPr lang="en-GB" dirty="0" err="1" smtClean="0">
                <a:solidFill>
                  <a:schemeClr val="tx1"/>
                </a:solidFill>
                <a:latin typeface="Roboto" panose="02000000000000000000" pitchFamily="2" charset="0"/>
              </a:rPr>
              <a:t>SentiBot</a:t>
            </a:r>
            <a:r>
              <a:rPr lang="en-GB" dirty="0" smtClean="0">
                <a:solidFill>
                  <a:schemeClr val="tx1"/>
                </a:solidFill>
                <a:latin typeface="Roboto" panose="02000000000000000000" pitchFamily="2" charset="0"/>
              </a:rPr>
              <a:t> is completely 3D printed to keep </a:t>
            </a:r>
            <a:r>
              <a:rPr lang="en-GB" dirty="0" smtClean="0">
                <a:solidFill>
                  <a:schemeClr val="tx1"/>
                </a:solidFill>
                <a:latin typeface="Roboto" panose="02000000000000000000" pitchFamily="2" charset="0"/>
              </a:rPr>
              <a:t>prototyping </a:t>
            </a:r>
            <a:r>
              <a:rPr lang="en-GB" dirty="0" smtClean="0">
                <a:solidFill>
                  <a:schemeClr val="tx1"/>
                </a:solidFill>
                <a:latin typeface="Roboto" panose="02000000000000000000" pitchFamily="2" charset="0"/>
              </a:rPr>
              <a:t>costs low and for the on-the-go manufacturing needs on the field.</a:t>
            </a:r>
            <a:br>
              <a:rPr lang="en-GB" dirty="0" smtClean="0">
                <a:solidFill>
                  <a:schemeClr val="tx1"/>
                </a:solidFill>
                <a:latin typeface="Roboto" panose="02000000000000000000" pitchFamily="2" charset="0"/>
              </a:rPr>
            </a:br>
            <a:r>
              <a:rPr lang="en-GB" dirty="0" smtClean="0">
                <a:solidFill>
                  <a:schemeClr val="tx1"/>
                </a:solidFill>
                <a:latin typeface="Roboto" panose="02000000000000000000" pitchFamily="2" charset="0"/>
              </a:rPr>
              <a:t> </a:t>
            </a:r>
          </a:p>
          <a:p>
            <a:endParaRPr lang="en-GB" dirty="0">
              <a:solidFill>
                <a:schemeClr val="tx1"/>
              </a:solidFill>
              <a:latin typeface="Roboto" panose="02000000000000000000" pitchFamily="2" charset="0"/>
            </a:endParaRPr>
          </a:p>
          <a:p>
            <a:endParaRPr lang="en-GB" dirty="0"/>
          </a:p>
        </p:txBody>
      </p:sp>
      <p:sp>
        <p:nvSpPr>
          <p:cNvPr id="3" name="Rectangle 2"/>
          <p:cNvSpPr/>
          <p:nvPr/>
        </p:nvSpPr>
        <p:spPr>
          <a:xfrm>
            <a:off x="2089150" y="0"/>
            <a:ext cx="8013700" cy="927100"/>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solidFill>
                  <a:schemeClr val="tx1"/>
                </a:solidFill>
                <a:latin typeface="Roboto" panose="02000000000000000000" pitchFamily="2" charset="0"/>
                <a:ea typeface="Roboto" panose="02000000000000000000" pitchFamily="2" charset="0"/>
              </a:rPr>
              <a:t>Hardware Optimisation</a:t>
            </a:r>
            <a:endParaRPr lang="en-GB" sz="4000" b="1"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8709954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66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50667"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667"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accel="53333" fill="hold" grpId="1" nodeType="clickEffect">
                                  <p:stCondLst>
                                    <p:cond delay="0"/>
                                  </p:stCondLst>
                                  <p:childTnLst>
                                    <p:anim calcmode="lin" valueType="num">
                                      <p:cBhvr additive="base">
                                        <p:cTn id="20" dur="750"/>
                                        <p:tgtEl>
                                          <p:spTgt spid="5"/>
                                        </p:tgtEl>
                                        <p:attrNameLst>
                                          <p:attrName>ppt_x</p:attrName>
                                        </p:attrNameLst>
                                      </p:cBhvr>
                                      <p:tavLst>
                                        <p:tav tm="0">
                                          <p:val>
                                            <p:strVal val="ppt_x"/>
                                          </p:val>
                                        </p:tav>
                                        <p:tav tm="100000">
                                          <p:val>
                                            <p:strVal val="ppt_x"/>
                                          </p:val>
                                        </p:tav>
                                      </p:tavLst>
                                    </p:anim>
                                    <p:anim calcmode="lin" valueType="num">
                                      <p:cBhvr additive="base">
                                        <p:cTn id="21" dur="750"/>
                                        <p:tgtEl>
                                          <p:spTgt spid="5"/>
                                        </p:tgtEl>
                                        <p:attrNameLst>
                                          <p:attrName>ppt_y</p:attrName>
                                        </p:attrNameLst>
                                      </p:cBhvr>
                                      <p:tavLst>
                                        <p:tav tm="0">
                                          <p:val>
                                            <p:strVal val="ppt_y"/>
                                          </p:val>
                                        </p:tav>
                                        <p:tav tm="100000">
                                          <p:val>
                                            <p:strVal val="1+ppt_h/2"/>
                                          </p:val>
                                        </p:tav>
                                      </p:tavLst>
                                    </p:anim>
                                    <p:set>
                                      <p:cBhvr>
                                        <p:cTn id="22" dur="1" fill="hold">
                                          <p:stCondLst>
                                            <p:cond delay="749"/>
                                          </p:stCondLst>
                                        </p:cTn>
                                        <p:tgtEl>
                                          <p:spTgt spid="5"/>
                                        </p:tgtEl>
                                        <p:attrNameLst>
                                          <p:attrName>style.visibility</p:attrName>
                                        </p:attrNameLst>
                                      </p:cBhvr>
                                      <p:to>
                                        <p:strVal val="hidden"/>
                                      </p:to>
                                    </p:set>
                                  </p:childTnLst>
                                </p:cTn>
                              </p:par>
                              <p:par>
                                <p:cTn id="23" presetID="2" presetClass="exit" presetSubtype="4" accel="53333" fill="hold" grpId="1" nodeType="withEffect">
                                  <p:stCondLst>
                                    <p:cond delay="200"/>
                                  </p:stCondLst>
                                  <p:childTnLst>
                                    <p:anim calcmode="lin" valueType="num">
                                      <p:cBhvr additive="base">
                                        <p:cTn id="24" dur="750"/>
                                        <p:tgtEl>
                                          <p:spTgt spid="7"/>
                                        </p:tgtEl>
                                        <p:attrNameLst>
                                          <p:attrName>ppt_x</p:attrName>
                                        </p:attrNameLst>
                                      </p:cBhvr>
                                      <p:tavLst>
                                        <p:tav tm="0">
                                          <p:val>
                                            <p:strVal val="ppt_x"/>
                                          </p:val>
                                        </p:tav>
                                        <p:tav tm="100000">
                                          <p:val>
                                            <p:strVal val="ppt_x"/>
                                          </p:val>
                                        </p:tav>
                                      </p:tavLst>
                                    </p:anim>
                                    <p:anim calcmode="lin" valueType="num">
                                      <p:cBhvr additive="base">
                                        <p:cTn id="25" dur="750"/>
                                        <p:tgtEl>
                                          <p:spTgt spid="7"/>
                                        </p:tgtEl>
                                        <p:attrNameLst>
                                          <p:attrName>ppt_y</p:attrName>
                                        </p:attrNameLst>
                                      </p:cBhvr>
                                      <p:tavLst>
                                        <p:tav tm="0">
                                          <p:val>
                                            <p:strVal val="ppt_y"/>
                                          </p:val>
                                        </p:tav>
                                        <p:tav tm="100000">
                                          <p:val>
                                            <p:strVal val="1+ppt_h/2"/>
                                          </p:val>
                                        </p:tav>
                                      </p:tavLst>
                                    </p:anim>
                                    <p:set>
                                      <p:cBhvr>
                                        <p:cTn id="26" dur="1" fill="hold">
                                          <p:stCondLst>
                                            <p:cond delay="749"/>
                                          </p:stCondLst>
                                        </p:cTn>
                                        <p:tgtEl>
                                          <p:spTgt spid="7"/>
                                        </p:tgtEl>
                                        <p:attrNameLst>
                                          <p:attrName>style.visibility</p:attrName>
                                        </p:attrNameLst>
                                      </p:cBhvr>
                                      <p:to>
                                        <p:strVal val="hidden"/>
                                      </p:to>
                                    </p:set>
                                  </p:childTnLst>
                                </p:cTn>
                              </p:par>
                              <p:par>
                                <p:cTn id="27" presetID="2" presetClass="exit" presetSubtype="4" accel="53333" fill="hold" grpId="1" nodeType="withEffect">
                                  <p:stCondLst>
                                    <p:cond delay="400"/>
                                  </p:stCondLst>
                                  <p:childTnLst>
                                    <p:anim calcmode="lin" valueType="num">
                                      <p:cBhvr additive="base">
                                        <p:cTn id="28" dur="750"/>
                                        <p:tgtEl>
                                          <p:spTgt spid="6"/>
                                        </p:tgtEl>
                                        <p:attrNameLst>
                                          <p:attrName>ppt_x</p:attrName>
                                        </p:attrNameLst>
                                      </p:cBhvr>
                                      <p:tavLst>
                                        <p:tav tm="0">
                                          <p:val>
                                            <p:strVal val="ppt_x"/>
                                          </p:val>
                                        </p:tav>
                                        <p:tav tm="100000">
                                          <p:val>
                                            <p:strVal val="ppt_x"/>
                                          </p:val>
                                        </p:tav>
                                      </p:tavLst>
                                    </p:anim>
                                    <p:anim calcmode="lin" valueType="num">
                                      <p:cBhvr additive="base">
                                        <p:cTn id="29" dur="750"/>
                                        <p:tgtEl>
                                          <p:spTgt spid="6"/>
                                        </p:tgtEl>
                                        <p:attrNameLst>
                                          <p:attrName>ppt_y</p:attrName>
                                        </p:attrNameLst>
                                      </p:cBhvr>
                                      <p:tavLst>
                                        <p:tav tm="0">
                                          <p:val>
                                            <p:strVal val="ppt_y"/>
                                          </p:val>
                                        </p:tav>
                                        <p:tav tm="100000">
                                          <p:val>
                                            <p:strVal val="1+ppt_h/2"/>
                                          </p:val>
                                        </p:tav>
                                      </p:tavLst>
                                    </p:anim>
                                    <p:set>
                                      <p:cBhvr>
                                        <p:cTn id="30" dur="1" fill="hold">
                                          <p:stCondLst>
                                            <p:cond delay="749"/>
                                          </p:stCondLst>
                                        </p:cTn>
                                        <p:tgtEl>
                                          <p:spTgt spid="6"/>
                                        </p:tgtEl>
                                        <p:attrNameLst>
                                          <p:attrName>style.visibility</p:attrName>
                                        </p:attrNameLst>
                                      </p:cBhvr>
                                      <p:to>
                                        <p:strVal val="hidden"/>
                                      </p:to>
                                    </p:set>
                                  </p:childTnLst>
                                </p:cTn>
                              </p:par>
                              <p:par>
                                <p:cTn id="31" presetID="2" presetClass="exit" presetSubtype="4" accel="60000" fill="hold" grpId="0" nodeType="withEffect">
                                  <p:stCondLst>
                                    <p:cond delay="1000"/>
                                  </p:stCondLst>
                                  <p:childTnLst>
                                    <p:anim calcmode="lin" valueType="num">
                                      <p:cBhvr additive="base">
                                        <p:cTn id="32" dur="600"/>
                                        <p:tgtEl>
                                          <p:spTgt spid="3"/>
                                        </p:tgtEl>
                                        <p:attrNameLst>
                                          <p:attrName>ppt_x</p:attrName>
                                        </p:attrNameLst>
                                      </p:cBhvr>
                                      <p:tavLst>
                                        <p:tav tm="0">
                                          <p:val>
                                            <p:strVal val="ppt_x"/>
                                          </p:val>
                                        </p:tav>
                                        <p:tav tm="100000">
                                          <p:val>
                                            <p:strVal val="ppt_x"/>
                                          </p:val>
                                        </p:tav>
                                      </p:tavLst>
                                    </p:anim>
                                    <p:anim calcmode="lin" valueType="num">
                                      <p:cBhvr additive="base">
                                        <p:cTn id="33" dur="600"/>
                                        <p:tgtEl>
                                          <p:spTgt spid="3"/>
                                        </p:tgtEl>
                                        <p:attrNameLst>
                                          <p:attrName>ppt_y</p:attrName>
                                        </p:attrNameLst>
                                      </p:cBhvr>
                                      <p:tavLst>
                                        <p:tav tm="0">
                                          <p:val>
                                            <p:strVal val="ppt_y"/>
                                          </p:val>
                                        </p:tav>
                                        <p:tav tm="100000">
                                          <p:val>
                                            <p:strVal val="1+ppt_h/2"/>
                                          </p:val>
                                        </p:tav>
                                      </p:tavLst>
                                    </p:anim>
                                    <p:set>
                                      <p:cBhvr>
                                        <p:cTn id="34" dur="1" fill="hold">
                                          <p:stCondLst>
                                            <p:cond delay="5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lumMod val="95000"/>
              <a:lumOff val="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0" y="0"/>
            <a:ext cx="12192000" cy="6858000"/>
          </a:xfrm>
          <a:prstGeom prst="rect">
            <a:avLst/>
          </a:prstGeom>
          <a:solidFill>
            <a:srgbClr val="F44336"/>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546100" y="1092200"/>
            <a:ext cx="3403600" cy="5397500"/>
          </a:xfrm>
          <a:prstGeom prst="roundRect">
            <a:avLst>
              <a:gd name="adj" fmla="val 6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b="1" dirty="0" smtClean="0">
                <a:solidFill>
                  <a:schemeClr val="tx1"/>
                </a:solidFill>
                <a:latin typeface="Roboto" panose="02000000000000000000" pitchFamily="2" charset="0"/>
                <a:ea typeface="Roboto" panose="02000000000000000000" pitchFamily="2" charset="0"/>
              </a:rPr>
              <a:t>PID stabilisation </a:t>
            </a:r>
          </a:p>
          <a:p>
            <a:r>
              <a:rPr lang="en-GB" dirty="0" smtClean="0">
                <a:solidFill>
                  <a:schemeClr val="tx1"/>
                </a:solidFill>
                <a:latin typeface="Roboto" panose="02000000000000000000" pitchFamily="2" charset="0"/>
                <a:ea typeface="Roboto" panose="02000000000000000000" pitchFamily="2" charset="0"/>
              </a:rPr>
              <a:t>The robot is mainly stabilised with a PID loop which allows for it to remain in stable flight amidst disturbances.</a:t>
            </a:r>
          </a:p>
          <a:p>
            <a:endParaRPr lang="en-GB" dirty="0">
              <a:solidFill>
                <a:schemeClr val="tx1"/>
              </a:solidFill>
              <a:latin typeface="Roboto" panose="02000000000000000000" pitchFamily="2" charset="0"/>
              <a:ea typeface="Roboto" panose="02000000000000000000" pitchFamily="2" charset="0"/>
            </a:endParaRPr>
          </a:p>
          <a:p>
            <a:r>
              <a:rPr lang="en-GB" dirty="0" smtClean="0">
                <a:solidFill>
                  <a:schemeClr val="tx1"/>
                </a:solidFill>
                <a:latin typeface="Roboto" panose="02000000000000000000" pitchFamily="2" charset="0"/>
                <a:ea typeface="Roboto" panose="02000000000000000000" pitchFamily="2" charset="0"/>
              </a:rPr>
              <a:t>The PID loop runs on the ATMEGA 328 micro-controller which reduces the load on the Edison.</a:t>
            </a:r>
          </a:p>
          <a:p>
            <a:pPr algn="ctr"/>
            <a:endParaRPr lang="en-GB" b="1" dirty="0">
              <a:solidFill>
                <a:schemeClr val="tx1"/>
              </a:solidFill>
              <a:latin typeface="Roboto" panose="02000000000000000000" pitchFamily="2" charset="0"/>
              <a:ea typeface="Roboto" panose="02000000000000000000" pitchFamily="2" charset="0"/>
            </a:endParaRPr>
          </a:p>
        </p:txBody>
      </p:sp>
      <p:sp>
        <p:nvSpPr>
          <p:cNvPr id="6" name="Rounded Rectangle 5"/>
          <p:cNvSpPr/>
          <p:nvPr/>
        </p:nvSpPr>
        <p:spPr>
          <a:xfrm>
            <a:off x="8223250" y="1092200"/>
            <a:ext cx="3403600" cy="5397500"/>
          </a:xfrm>
          <a:prstGeom prst="roundRect">
            <a:avLst>
              <a:gd name="adj" fmla="val 739"/>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b="1" dirty="0" smtClean="0">
                <a:solidFill>
                  <a:schemeClr val="tx1"/>
                </a:solidFill>
                <a:latin typeface="Roboto" panose="02000000000000000000" pitchFamily="2" charset="0"/>
                <a:ea typeface="Roboto" panose="02000000000000000000" pitchFamily="2" charset="0"/>
              </a:rPr>
              <a:t>SLAM and distributed computing</a:t>
            </a:r>
          </a:p>
          <a:p>
            <a:r>
              <a:rPr lang="en-GB" dirty="0" smtClean="0">
                <a:solidFill>
                  <a:schemeClr val="tx1"/>
                </a:solidFill>
                <a:latin typeface="Roboto" panose="02000000000000000000" pitchFamily="2" charset="0"/>
              </a:rPr>
              <a:t>Due to the Edison being a capable computer, on board monocular SLAM may be able to run on it</a:t>
            </a:r>
          </a:p>
          <a:p>
            <a:endParaRPr lang="en-GB" dirty="0">
              <a:solidFill>
                <a:schemeClr val="tx1"/>
              </a:solidFill>
              <a:latin typeface="Roboto" panose="02000000000000000000" pitchFamily="2" charset="0"/>
            </a:endParaRPr>
          </a:p>
          <a:p>
            <a:r>
              <a:rPr lang="en-GB" dirty="0" smtClean="0">
                <a:solidFill>
                  <a:schemeClr val="tx1"/>
                </a:solidFill>
                <a:latin typeface="Roboto" panose="02000000000000000000" pitchFamily="2" charset="0"/>
              </a:rPr>
              <a:t>Along with that, we are researching into distributed computing within the swarm to enhance performance.</a:t>
            </a:r>
            <a:endParaRPr lang="en-GB" dirty="0"/>
          </a:p>
        </p:txBody>
      </p:sp>
      <p:sp>
        <p:nvSpPr>
          <p:cNvPr id="7" name="Rounded Rectangle 6"/>
          <p:cNvSpPr/>
          <p:nvPr/>
        </p:nvSpPr>
        <p:spPr>
          <a:xfrm>
            <a:off x="4384675" y="1092200"/>
            <a:ext cx="3403600" cy="5397500"/>
          </a:xfrm>
          <a:prstGeom prst="roundRect">
            <a:avLst>
              <a:gd name="adj" fmla="val 1089"/>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b="1" dirty="0" smtClean="0">
                <a:solidFill>
                  <a:schemeClr val="tx1"/>
                </a:solidFill>
                <a:latin typeface="Roboto" panose="02000000000000000000" pitchFamily="2" charset="0"/>
                <a:ea typeface="Roboto" panose="02000000000000000000" pitchFamily="2" charset="0"/>
              </a:rPr>
              <a:t>Android app</a:t>
            </a:r>
          </a:p>
          <a:p>
            <a:r>
              <a:rPr lang="en-GB" dirty="0" smtClean="0">
                <a:solidFill>
                  <a:schemeClr val="tx1"/>
                </a:solidFill>
                <a:latin typeface="Roboto" panose="02000000000000000000" pitchFamily="2" charset="0"/>
              </a:rPr>
              <a:t>The control of the </a:t>
            </a:r>
            <a:r>
              <a:rPr lang="en-GB" dirty="0" err="1" smtClean="0">
                <a:solidFill>
                  <a:schemeClr val="tx1"/>
                </a:solidFill>
                <a:latin typeface="Roboto" panose="02000000000000000000" pitchFamily="2" charset="0"/>
              </a:rPr>
              <a:t>SentiBot</a:t>
            </a:r>
            <a:r>
              <a:rPr lang="en-GB" dirty="0" smtClean="0">
                <a:solidFill>
                  <a:schemeClr val="tx1"/>
                </a:solidFill>
                <a:latin typeface="Roboto" panose="02000000000000000000" pitchFamily="2" charset="0"/>
              </a:rPr>
              <a:t> is done via an Android app for manual control.</a:t>
            </a:r>
          </a:p>
          <a:p>
            <a:endParaRPr lang="en-GB" dirty="0">
              <a:solidFill>
                <a:schemeClr val="tx1"/>
              </a:solidFill>
              <a:latin typeface="Roboto" panose="02000000000000000000" pitchFamily="2" charset="0"/>
            </a:endParaRPr>
          </a:p>
          <a:p>
            <a:r>
              <a:rPr lang="en-GB" dirty="0" smtClean="0">
                <a:solidFill>
                  <a:schemeClr val="tx1"/>
                </a:solidFill>
                <a:latin typeface="Roboto" panose="02000000000000000000" pitchFamily="2" charset="0"/>
              </a:rPr>
              <a:t>Currently a desktop app is in the works to act as a </a:t>
            </a:r>
            <a:r>
              <a:rPr lang="en-GB" dirty="0" err="1" smtClean="0">
                <a:solidFill>
                  <a:schemeClr val="tx1"/>
                </a:solidFill>
                <a:latin typeface="Roboto" panose="02000000000000000000" pitchFamily="2" charset="0"/>
              </a:rPr>
              <a:t>groundstation</a:t>
            </a:r>
            <a:r>
              <a:rPr lang="en-GB" dirty="0" smtClean="0">
                <a:solidFill>
                  <a:schemeClr val="tx1"/>
                </a:solidFill>
                <a:latin typeface="Roboto" panose="02000000000000000000" pitchFamily="2" charset="0"/>
              </a:rPr>
              <a:t> for the robot to communicate to.</a:t>
            </a:r>
          </a:p>
          <a:p>
            <a:endParaRPr lang="en-GB" dirty="0">
              <a:solidFill>
                <a:schemeClr val="tx1"/>
              </a:solidFill>
              <a:latin typeface="Roboto" panose="02000000000000000000" pitchFamily="2" charset="0"/>
            </a:endParaRPr>
          </a:p>
          <a:p>
            <a:r>
              <a:rPr lang="en-GB" dirty="0" smtClean="0">
                <a:solidFill>
                  <a:schemeClr val="tx1"/>
                </a:solidFill>
                <a:latin typeface="Roboto" panose="02000000000000000000" pitchFamily="2" charset="0"/>
              </a:rPr>
              <a:t>Communication to the bot is through </a:t>
            </a:r>
            <a:r>
              <a:rPr lang="en-GB" dirty="0" err="1" smtClean="0">
                <a:solidFill>
                  <a:schemeClr val="tx1"/>
                </a:solidFill>
                <a:latin typeface="Roboto" panose="02000000000000000000" pitchFamily="2" charset="0"/>
              </a:rPr>
              <a:t>WiFi</a:t>
            </a:r>
            <a:r>
              <a:rPr lang="en-GB" dirty="0" smtClean="0">
                <a:solidFill>
                  <a:schemeClr val="tx1"/>
                </a:solidFill>
                <a:latin typeface="Roboto" panose="02000000000000000000" pitchFamily="2" charset="0"/>
              </a:rPr>
              <a:t>. The Edison is connected to your phone via the UDP protocol and the Edison forwards instructions to the ATMEGA through MSP.</a:t>
            </a:r>
            <a:endParaRPr lang="en-GB" dirty="0"/>
          </a:p>
        </p:txBody>
      </p:sp>
      <p:sp>
        <p:nvSpPr>
          <p:cNvPr id="3" name="Rectangle 2"/>
          <p:cNvSpPr/>
          <p:nvPr/>
        </p:nvSpPr>
        <p:spPr>
          <a:xfrm>
            <a:off x="2089150" y="0"/>
            <a:ext cx="8013700" cy="927100"/>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solidFill>
                  <a:schemeClr val="tx1"/>
                </a:solidFill>
                <a:latin typeface="Roboto" panose="02000000000000000000" pitchFamily="2" charset="0"/>
                <a:ea typeface="Roboto" panose="02000000000000000000" pitchFamily="2" charset="0"/>
              </a:rPr>
              <a:t>Software Optimisation</a:t>
            </a:r>
            <a:endParaRPr lang="en-GB" sz="4000" b="1"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95333994"/>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66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50667"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667"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accel="53333" fill="hold" grpId="1" nodeType="clickEffect">
                                  <p:stCondLst>
                                    <p:cond delay="0"/>
                                  </p:stCondLst>
                                  <p:childTnLst>
                                    <p:anim calcmode="lin" valueType="num">
                                      <p:cBhvr additive="base">
                                        <p:cTn id="20" dur="750"/>
                                        <p:tgtEl>
                                          <p:spTgt spid="5"/>
                                        </p:tgtEl>
                                        <p:attrNameLst>
                                          <p:attrName>ppt_x</p:attrName>
                                        </p:attrNameLst>
                                      </p:cBhvr>
                                      <p:tavLst>
                                        <p:tav tm="0">
                                          <p:val>
                                            <p:strVal val="ppt_x"/>
                                          </p:val>
                                        </p:tav>
                                        <p:tav tm="100000">
                                          <p:val>
                                            <p:strVal val="ppt_x"/>
                                          </p:val>
                                        </p:tav>
                                      </p:tavLst>
                                    </p:anim>
                                    <p:anim calcmode="lin" valueType="num">
                                      <p:cBhvr additive="base">
                                        <p:cTn id="21" dur="750"/>
                                        <p:tgtEl>
                                          <p:spTgt spid="5"/>
                                        </p:tgtEl>
                                        <p:attrNameLst>
                                          <p:attrName>ppt_y</p:attrName>
                                        </p:attrNameLst>
                                      </p:cBhvr>
                                      <p:tavLst>
                                        <p:tav tm="0">
                                          <p:val>
                                            <p:strVal val="ppt_y"/>
                                          </p:val>
                                        </p:tav>
                                        <p:tav tm="100000">
                                          <p:val>
                                            <p:strVal val="1+ppt_h/2"/>
                                          </p:val>
                                        </p:tav>
                                      </p:tavLst>
                                    </p:anim>
                                    <p:set>
                                      <p:cBhvr>
                                        <p:cTn id="22" dur="1" fill="hold">
                                          <p:stCondLst>
                                            <p:cond delay="749"/>
                                          </p:stCondLst>
                                        </p:cTn>
                                        <p:tgtEl>
                                          <p:spTgt spid="5"/>
                                        </p:tgtEl>
                                        <p:attrNameLst>
                                          <p:attrName>style.visibility</p:attrName>
                                        </p:attrNameLst>
                                      </p:cBhvr>
                                      <p:to>
                                        <p:strVal val="hidden"/>
                                      </p:to>
                                    </p:set>
                                  </p:childTnLst>
                                </p:cTn>
                              </p:par>
                              <p:par>
                                <p:cTn id="23" presetID="2" presetClass="exit" presetSubtype="4" accel="53333" fill="hold" grpId="1" nodeType="withEffect">
                                  <p:stCondLst>
                                    <p:cond delay="200"/>
                                  </p:stCondLst>
                                  <p:childTnLst>
                                    <p:anim calcmode="lin" valueType="num">
                                      <p:cBhvr additive="base">
                                        <p:cTn id="24" dur="750"/>
                                        <p:tgtEl>
                                          <p:spTgt spid="7"/>
                                        </p:tgtEl>
                                        <p:attrNameLst>
                                          <p:attrName>ppt_x</p:attrName>
                                        </p:attrNameLst>
                                      </p:cBhvr>
                                      <p:tavLst>
                                        <p:tav tm="0">
                                          <p:val>
                                            <p:strVal val="ppt_x"/>
                                          </p:val>
                                        </p:tav>
                                        <p:tav tm="100000">
                                          <p:val>
                                            <p:strVal val="ppt_x"/>
                                          </p:val>
                                        </p:tav>
                                      </p:tavLst>
                                    </p:anim>
                                    <p:anim calcmode="lin" valueType="num">
                                      <p:cBhvr additive="base">
                                        <p:cTn id="25" dur="750"/>
                                        <p:tgtEl>
                                          <p:spTgt spid="7"/>
                                        </p:tgtEl>
                                        <p:attrNameLst>
                                          <p:attrName>ppt_y</p:attrName>
                                        </p:attrNameLst>
                                      </p:cBhvr>
                                      <p:tavLst>
                                        <p:tav tm="0">
                                          <p:val>
                                            <p:strVal val="ppt_y"/>
                                          </p:val>
                                        </p:tav>
                                        <p:tav tm="100000">
                                          <p:val>
                                            <p:strVal val="1+ppt_h/2"/>
                                          </p:val>
                                        </p:tav>
                                      </p:tavLst>
                                    </p:anim>
                                    <p:set>
                                      <p:cBhvr>
                                        <p:cTn id="26" dur="1" fill="hold">
                                          <p:stCondLst>
                                            <p:cond delay="749"/>
                                          </p:stCondLst>
                                        </p:cTn>
                                        <p:tgtEl>
                                          <p:spTgt spid="7"/>
                                        </p:tgtEl>
                                        <p:attrNameLst>
                                          <p:attrName>style.visibility</p:attrName>
                                        </p:attrNameLst>
                                      </p:cBhvr>
                                      <p:to>
                                        <p:strVal val="hidden"/>
                                      </p:to>
                                    </p:set>
                                  </p:childTnLst>
                                </p:cTn>
                              </p:par>
                              <p:par>
                                <p:cTn id="27" presetID="2" presetClass="exit" presetSubtype="4" accel="53333" fill="hold" grpId="1" nodeType="withEffect">
                                  <p:stCondLst>
                                    <p:cond delay="400"/>
                                  </p:stCondLst>
                                  <p:childTnLst>
                                    <p:anim calcmode="lin" valueType="num">
                                      <p:cBhvr additive="base">
                                        <p:cTn id="28" dur="750"/>
                                        <p:tgtEl>
                                          <p:spTgt spid="6"/>
                                        </p:tgtEl>
                                        <p:attrNameLst>
                                          <p:attrName>ppt_x</p:attrName>
                                        </p:attrNameLst>
                                      </p:cBhvr>
                                      <p:tavLst>
                                        <p:tav tm="0">
                                          <p:val>
                                            <p:strVal val="ppt_x"/>
                                          </p:val>
                                        </p:tav>
                                        <p:tav tm="100000">
                                          <p:val>
                                            <p:strVal val="ppt_x"/>
                                          </p:val>
                                        </p:tav>
                                      </p:tavLst>
                                    </p:anim>
                                    <p:anim calcmode="lin" valueType="num">
                                      <p:cBhvr additive="base">
                                        <p:cTn id="29" dur="750"/>
                                        <p:tgtEl>
                                          <p:spTgt spid="6"/>
                                        </p:tgtEl>
                                        <p:attrNameLst>
                                          <p:attrName>ppt_y</p:attrName>
                                        </p:attrNameLst>
                                      </p:cBhvr>
                                      <p:tavLst>
                                        <p:tav tm="0">
                                          <p:val>
                                            <p:strVal val="ppt_y"/>
                                          </p:val>
                                        </p:tav>
                                        <p:tav tm="100000">
                                          <p:val>
                                            <p:strVal val="1+ppt_h/2"/>
                                          </p:val>
                                        </p:tav>
                                      </p:tavLst>
                                    </p:anim>
                                    <p:set>
                                      <p:cBhvr>
                                        <p:cTn id="30" dur="1" fill="hold">
                                          <p:stCondLst>
                                            <p:cond delay="749"/>
                                          </p:stCondLst>
                                        </p:cTn>
                                        <p:tgtEl>
                                          <p:spTgt spid="6"/>
                                        </p:tgtEl>
                                        <p:attrNameLst>
                                          <p:attrName>style.visibility</p:attrName>
                                        </p:attrNameLst>
                                      </p:cBhvr>
                                      <p:to>
                                        <p:strVal val="hidden"/>
                                      </p:to>
                                    </p:set>
                                  </p:childTnLst>
                                </p:cTn>
                              </p:par>
                              <p:par>
                                <p:cTn id="31" presetID="2" presetClass="exit" presetSubtype="4" accel="60000" fill="hold" grpId="0" nodeType="withEffect">
                                  <p:stCondLst>
                                    <p:cond delay="1000"/>
                                  </p:stCondLst>
                                  <p:childTnLst>
                                    <p:anim calcmode="lin" valueType="num">
                                      <p:cBhvr additive="base">
                                        <p:cTn id="32" dur="600"/>
                                        <p:tgtEl>
                                          <p:spTgt spid="3"/>
                                        </p:tgtEl>
                                        <p:attrNameLst>
                                          <p:attrName>ppt_x</p:attrName>
                                        </p:attrNameLst>
                                      </p:cBhvr>
                                      <p:tavLst>
                                        <p:tav tm="0">
                                          <p:val>
                                            <p:strVal val="ppt_x"/>
                                          </p:val>
                                        </p:tav>
                                        <p:tav tm="100000">
                                          <p:val>
                                            <p:strVal val="ppt_x"/>
                                          </p:val>
                                        </p:tav>
                                      </p:tavLst>
                                    </p:anim>
                                    <p:anim calcmode="lin" valueType="num">
                                      <p:cBhvr additive="base">
                                        <p:cTn id="33" dur="600"/>
                                        <p:tgtEl>
                                          <p:spTgt spid="3"/>
                                        </p:tgtEl>
                                        <p:attrNameLst>
                                          <p:attrName>ppt_y</p:attrName>
                                        </p:attrNameLst>
                                      </p:cBhvr>
                                      <p:tavLst>
                                        <p:tav tm="0">
                                          <p:val>
                                            <p:strVal val="ppt_y"/>
                                          </p:val>
                                        </p:tav>
                                        <p:tav tm="100000">
                                          <p:val>
                                            <p:strVal val="1+ppt_h/2"/>
                                          </p:val>
                                        </p:tav>
                                      </p:tavLst>
                                    </p:anim>
                                    <p:set>
                                      <p:cBhvr>
                                        <p:cTn id="34" dur="1" fill="hold">
                                          <p:stCondLst>
                                            <p:cond delay="5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lumMod val="95000"/>
              <a:lumOff val="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0" y="0"/>
            <a:ext cx="12192000" cy="6858000"/>
          </a:xfrm>
          <a:prstGeom prst="rect">
            <a:avLst/>
          </a:prstGeom>
          <a:solidFill>
            <a:srgbClr val="F44336"/>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546100" y="1092200"/>
            <a:ext cx="3403600" cy="5397500"/>
          </a:xfrm>
          <a:prstGeom prst="roundRect">
            <a:avLst>
              <a:gd name="adj" fmla="val 6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b="1" dirty="0" smtClean="0">
                <a:solidFill>
                  <a:schemeClr val="tx1"/>
                </a:solidFill>
                <a:latin typeface="Roboto" panose="02000000000000000000" pitchFamily="2" charset="0"/>
                <a:ea typeface="Roboto" panose="02000000000000000000" pitchFamily="2" charset="0"/>
              </a:rPr>
              <a:t>Search and rescue </a:t>
            </a:r>
          </a:p>
          <a:p>
            <a:r>
              <a:rPr lang="en-GB" dirty="0" smtClean="0">
                <a:solidFill>
                  <a:schemeClr val="tx1"/>
                </a:solidFill>
                <a:latin typeface="Roboto" panose="02000000000000000000" pitchFamily="2" charset="0"/>
                <a:ea typeface="Roboto" panose="02000000000000000000" pitchFamily="2" charset="0"/>
              </a:rPr>
              <a:t>The </a:t>
            </a:r>
            <a:r>
              <a:rPr lang="en-GB" dirty="0" err="1" smtClean="0">
                <a:solidFill>
                  <a:schemeClr val="tx1"/>
                </a:solidFill>
                <a:latin typeface="Roboto" panose="02000000000000000000" pitchFamily="2" charset="0"/>
                <a:ea typeface="Roboto" panose="02000000000000000000" pitchFamily="2" charset="0"/>
              </a:rPr>
              <a:t>SentiBot</a:t>
            </a:r>
            <a:r>
              <a:rPr lang="en-GB" dirty="0" smtClean="0">
                <a:solidFill>
                  <a:schemeClr val="tx1"/>
                </a:solidFill>
                <a:latin typeface="Roboto" panose="02000000000000000000" pitchFamily="2" charset="0"/>
                <a:ea typeface="Roboto" panose="02000000000000000000" pitchFamily="2" charset="0"/>
              </a:rPr>
              <a:t> is ideal for search and rescue as it provides a durable and small platform. </a:t>
            </a:r>
          </a:p>
          <a:p>
            <a:endParaRPr lang="en-GB" dirty="0">
              <a:solidFill>
                <a:schemeClr val="tx1"/>
              </a:solidFill>
              <a:latin typeface="Roboto" panose="02000000000000000000" pitchFamily="2" charset="0"/>
              <a:ea typeface="Roboto" panose="02000000000000000000" pitchFamily="2" charset="0"/>
            </a:endParaRPr>
          </a:p>
          <a:p>
            <a:r>
              <a:rPr lang="en-GB" dirty="0" smtClean="0">
                <a:solidFill>
                  <a:schemeClr val="tx1"/>
                </a:solidFill>
                <a:latin typeface="Roboto" panose="02000000000000000000" pitchFamily="2" charset="0"/>
                <a:ea typeface="Roboto" panose="02000000000000000000" pitchFamily="2" charset="0"/>
              </a:rPr>
              <a:t>The </a:t>
            </a:r>
            <a:r>
              <a:rPr lang="en-GB" dirty="0" err="1" smtClean="0">
                <a:solidFill>
                  <a:schemeClr val="tx1"/>
                </a:solidFill>
                <a:latin typeface="Roboto" panose="02000000000000000000" pitchFamily="2" charset="0"/>
                <a:ea typeface="Roboto" panose="02000000000000000000" pitchFamily="2" charset="0"/>
              </a:rPr>
              <a:t>SentiBot</a:t>
            </a:r>
            <a:r>
              <a:rPr lang="en-GB" dirty="0" smtClean="0">
                <a:solidFill>
                  <a:schemeClr val="tx1"/>
                </a:solidFill>
                <a:latin typeface="Roboto" panose="02000000000000000000" pitchFamily="2" charset="0"/>
                <a:ea typeface="Roboto" panose="02000000000000000000" pitchFamily="2" charset="0"/>
              </a:rPr>
              <a:t> can easily move through small spaces like </a:t>
            </a:r>
            <a:r>
              <a:rPr lang="en-GB" dirty="0" err="1" smtClean="0">
                <a:solidFill>
                  <a:schemeClr val="tx1"/>
                </a:solidFill>
                <a:latin typeface="Roboto" panose="02000000000000000000" pitchFamily="2" charset="0"/>
                <a:ea typeface="Roboto" panose="02000000000000000000" pitchFamily="2" charset="0"/>
              </a:rPr>
              <a:t>airducts</a:t>
            </a:r>
            <a:r>
              <a:rPr lang="en-GB" dirty="0" smtClean="0">
                <a:solidFill>
                  <a:schemeClr val="tx1"/>
                </a:solidFill>
                <a:latin typeface="Roboto" panose="02000000000000000000" pitchFamily="2" charset="0"/>
                <a:ea typeface="Roboto" panose="02000000000000000000" pitchFamily="2" charset="0"/>
              </a:rPr>
              <a:t> and the swarm capabilities make it more ideal.</a:t>
            </a:r>
          </a:p>
        </p:txBody>
      </p:sp>
      <p:sp>
        <p:nvSpPr>
          <p:cNvPr id="6" name="Rounded Rectangle 5"/>
          <p:cNvSpPr/>
          <p:nvPr/>
        </p:nvSpPr>
        <p:spPr>
          <a:xfrm>
            <a:off x="8223250" y="1092200"/>
            <a:ext cx="3403600" cy="5397500"/>
          </a:xfrm>
          <a:prstGeom prst="roundRect">
            <a:avLst>
              <a:gd name="adj" fmla="val 739"/>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b="1" dirty="0" smtClean="0">
                <a:solidFill>
                  <a:schemeClr val="tx1"/>
                </a:solidFill>
                <a:latin typeface="Roboto" panose="02000000000000000000" pitchFamily="2" charset="0"/>
                <a:ea typeface="Roboto" panose="02000000000000000000" pitchFamily="2" charset="0"/>
              </a:rPr>
              <a:t>Urban surveillance</a:t>
            </a:r>
          </a:p>
          <a:p>
            <a:r>
              <a:rPr lang="en-GB" dirty="0" smtClean="0">
                <a:solidFill>
                  <a:schemeClr val="tx1"/>
                </a:solidFill>
                <a:latin typeface="Roboto" panose="02000000000000000000" pitchFamily="2" charset="0"/>
              </a:rPr>
              <a:t>The </a:t>
            </a:r>
            <a:r>
              <a:rPr lang="en-GB" dirty="0" err="1" smtClean="0">
                <a:solidFill>
                  <a:schemeClr val="tx1"/>
                </a:solidFill>
                <a:latin typeface="Roboto" panose="02000000000000000000" pitchFamily="2" charset="0"/>
              </a:rPr>
              <a:t>SentiBot</a:t>
            </a:r>
            <a:r>
              <a:rPr lang="en-GB" dirty="0" smtClean="0">
                <a:solidFill>
                  <a:schemeClr val="tx1"/>
                </a:solidFill>
                <a:latin typeface="Roboto" panose="02000000000000000000" pitchFamily="2" charset="0"/>
              </a:rPr>
              <a:t> is also useful in replacing CCTV cameras in urban regions.</a:t>
            </a:r>
          </a:p>
          <a:p>
            <a:endParaRPr lang="en-GB" dirty="0">
              <a:solidFill>
                <a:schemeClr val="tx1"/>
              </a:solidFill>
              <a:latin typeface="Roboto" panose="02000000000000000000" pitchFamily="2" charset="0"/>
            </a:endParaRPr>
          </a:p>
          <a:p>
            <a:r>
              <a:rPr lang="en-GB" dirty="0" smtClean="0">
                <a:solidFill>
                  <a:schemeClr val="tx1"/>
                </a:solidFill>
                <a:latin typeface="Roboto" panose="02000000000000000000" pitchFamily="2" charset="0"/>
              </a:rPr>
              <a:t>Instead of a normal CCTV camera, the </a:t>
            </a:r>
            <a:r>
              <a:rPr lang="en-GB" dirty="0" err="1" smtClean="0">
                <a:solidFill>
                  <a:schemeClr val="tx1"/>
                </a:solidFill>
                <a:latin typeface="Roboto" panose="02000000000000000000" pitchFamily="2" charset="0"/>
              </a:rPr>
              <a:t>SentiBot</a:t>
            </a:r>
            <a:r>
              <a:rPr lang="en-GB" dirty="0" smtClean="0">
                <a:solidFill>
                  <a:schemeClr val="tx1"/>
                </a:solidFill>
                <a:latin typeface="Roboto" panose="02000000000000000000" pitchFamily="2" charset="0"/>
              </a:rPr>
              <a:t> would be able to ideally reposition itself once in a while to discourage crimes.</a:t>
            </a:r>
            <a:endParaRPr lang="en-GB" dirty="0"/>
          </a:p>
        </p:txBody>
      </p:sp>
      <p:sp>
        <p:nvSpPr>
          <p:cNvPr id="7" name="Rounded Rectangle 6"/>
          <p:cNvSpPr/>
          <p:nvPr/>
        </p:nvSpPr>
        <p:spPr>
          <a:xfrm>
            <a:off x="4384675" y="1092200"/>
            <a:ext cx="3403600" cy="5397500"/>
          </a:xfrm>
          <a:prstGeom prst="roundRect">
            <a:avLst>
              <a:gd name="adj" fmla="val 1089"/>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b="1" dirty="0" smtClean="0">
                <a:solidFill>
                  <a:schemeClr val="tx1"/>
                </a:solidFill>
                <a:latin typeface="Roboto" panose="02000000000000000000" pitchFamily="2" charset="0"/>
                <a:ea typeface="Roboto" panose="02000000000000000000" pitchFamily="2" charset="0"/>
              </a:rPr>
              <a:t>Military reconnaissance</a:t>
            </a:r>
          </a:p>
          <a:p>
            <a:r>
              <a:rPr lang="en-GB" dirty="0" smtClean="0">
                <a:solidFill>
                  <a:schemeClr val="tx1"/>
                </a:solidFill>
                <a:latin typeface="Roboto" panose="02000000000000000000" pitchFamily="2" charset="0"/>
              </a:rPr>
              <a:t>The small form factor of the </a:t>
            </a:r>
            <a:r>
              <a:rPr lang="en-GB" dirty="0" err="1" smtClean="0">
                <a:solidFill>
                  <a:schemeClr val="tx1"/>
                </a:solidFill>
                <a:latin typeface="Roboto" panose="02000000000000000000" pitchFamily="2" charset="0"/>
              </a:rPr>
              <a:t>SentiBot</a:t>
            </a:r>
            <a:r>
              <a:rPr lang="en-GB" dirty="0" smtClean="0">
                <a:solidFill>
                  <a:schemeClr val="tx1"/>
                </a:solidFill>
                <a:latin typeface="Roboto" panose="02000000000000000000" pitchFamily="2" charset="0"/>
              </a:rPr>
              <a:t> keeps it well hidden from radar.</a:t>
            </a:r>
          </a:p>
          <a:p>
            <a:endParaRPr lang="en-GB" dirty="0">
              <a:solidFill>
                <a:schemeClr val="tx1"/>
              </a:solidFill>
              <a:latin typeface="Roboto" panose="02000000000000000000" pitchFamily="2" charset="0"/>
            </a:endParaRPr>
          </a:p>
          <a:p>
            <a:r>
              <a:rPr lang="en-GB" dirty="0" smtClean="0">
                <a:solidFill>
                  <a:schemeClr val="tx1"/>
                </a:solidFill>
                <a:latin typeface="Roboto" panose="02000000000000000000" pitchFamily="2" charset="0"/>
              </a:rPr>
              <a:t>The ability to deploy multiple </a:t>
            </a:r>
            <a:r>
              <a:rPr lang="en-GB" dirty="0" err="1" smtClean="0">
                <a:solidFill>
                  <a:schemeClr val="tx1"/>
                </a:solidFill>
                <a:latin typeface="Roboto" panose="02000000000000000000" pitchFamily="2" charset="0"/>
              </a:rPr>
              <a:t>SentiBots</a:t>
            </a:r>
            <a:r>
              <a:rPr lang="en-GB" dirty="0" smtClean="0">
                <a:solidFill>
                  <a:schemeClr val="tx1"/>
                </a:solidFill>
                <a:latin typeface="Roboto" panose="02000000000000000000" pitchFamily="2" charset="0"/>
              </a:rPr>
              <a:t> in a swarm increases the speed and efficiency of the mission.</a:t>
            </a:r>
          </a:p>
          <a:p>
            <a:endParaRPr lang="en-GB" dirty="0">
              <a:solidFill>
                <a:schemeClr val="tx1"/>
              </a:solidFill>
              <a:latin typeface="Roboto" panose="02000000000000000000" pitchFamily="2" charset="0"/>
            </a:endParaRPr>
          </a:p>
          <a:p>
            <a:r>
              <a:rPr lang="en-GB" dirty="0" smtClean="0">
                <a:solidFill>
                  <a:schemeClr val="tx1"/>
                </a:solidFill>
                <a:latin typeface="Roboto" panose="02000000000000000000" pitchFamily="2" charset="0"/>
              </a:rPr>
              <a:t>The lower cost of the </a:t>
            </a:r>
            <a:r>
              <a:rPr lang="en-GB" dirty="0" err="1" smtClean="0">
                <a:solidFill>
                  <a:schemeClr val="tx1"/>
                </a:solidFill>
                <a:latin typeface="Roboto" panose="02000000000000000000" pitchFamily="2" charset="0"/>
              </a:rPr>
              <a:t>SentiBot</a:t>
            </a:r>
            <a:r>
              <a:rPr lang="en-GB" dirty="0" smtClean="0">
                <a:solidFill>
                  <a:schemeClr val="tx1"/>
                </a:solidFill>
                <a:latin typeface="Roboto" panose="02000000000000000000" pitchFamily="2" charset="0"/>
              </a:rPr>
              <a:t> reduces the amount of investment lost if case of a mission failure.</a:t>
            </a:r>
            <a:endParaRPr lang="en-GB" dirty="0"/>
          </a:p>
        </p:txBody>
      </p:sp>
      <p:sp>
        <p:nvSpPr>
          <p:cNvPr id="3" name="Rectangle 2"/>
          <p:cNvSpPr/>
          <p:nvPr/>
        </p:nvSpPr>
        <p:spPr>
          <a:xfrm>
            <a:off x="2089150" y="0"/>
            <a:ext cx="8013700" cy="927100"/>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solidFill>
                  <a:schemeClr val="tx1"/>
                </a:solidFill>
                <a:latin typeface="Roboto" panose="02000000000000000000" pitchFamily="2" charset="0"/>
                <a:ea typeface="Roboto" panose="02000000000000000000" pitchFamily="2" charset="0"/>
              </a:rPr>
              <a:t>Applications</a:t>
            </a:r>
            <a:endParaRPr lang="en-GB" sz="4000" b="1"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7630244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66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50667"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667"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accel="53333" fill="hold" grpId="1" nodeType="clickEffect">
                                  <p:stCondLst>
                                    <p:cond delay="0"/>
                                  </p:stCondLst>
                                  <p:childTnLst>
                                    <p:anim calcmode="lin" valueType="num">
                                      <p:cBhvr additive="base">
                                        <p:cTn id="20" dur="750"/>
                                        <p:tgtEl>
                                          <p:spTgt spid="5"/>
                                        </p:tgtEl>
                                        <p:attrNameLst>
                                          <p:attrName>ppt_x</p:attrName>
                                        </p:attrNameLst>
                                      </p:cBhvr>
                                      <p:tavLst>
                                        <p:tav tm="0">
                                          <p:val>
                                            <p:strVal val="ppt_x"/>
                                          </p:val>
                                        </p:tav>
                                        <p:tav tm="100000">
                                          <p:val>
                                            <p:strVal val="ppt_x"/>
                                          </p:val>
                                        </p:tav>
                                      </p:tavLst>
                                    </p:anim>
                                    <p:anim calcmode="lin" valueType="num">
                                      <p:cBhvr additive="base">
                                        <p:cTn id="21" dur="750"/>
                                        <p:tgtEl>
                                          <p:spTgt spid="5"/>
                                        </p:tgtEl>
                                        <p:attrNameLst>
                                          <p:attrName>ppt_y</p:attrName>
                                        </p:attrNameLst>
                                      </p:cBhvr>
                                      <p:tavLst>
                                        <p:tav tm="0">
                                          <p:val>
                                            <p:strVal val="ppt_y"/>
                                          </p:val>
                                        </p:tav>
                                        <p:tav tm="100000">
                                          <p:val>
                                            <p:strVal val="1+ppt_h/2"/>
                                          </p:val>
                                        </p:tav>
                                      </p:tavLst>
                                    </p:anim>
                                    <p:set>
                                      <p:cBhvr>
                                        <p:cTn id="22" dur="1" fill="hold">
                                          <p:stCondLst>
                                            <p:cond delay="749"/>
                                          </p:stCondLst>
                                        </p:cTn>
                                        <p:tgtEl>
                                          <p:spTgt spid="5"/>
                                        </p:tgtEl>
                                        <p:attrNameLst>
                                          <p:attrName>style.visibility</p:attrName>
                                        </p:attrNameLst>
                                      </p:cBhvr>
                                      <p:to>
                                        <p:strVal val="hidden"/>
                                      </p:to>
                                    </p:set>
                                  </p:childTnLst>
                                </p:cTn>
                              </p:par>
                              <p:par>
                                <p:cTn id="23" presetID="2" presetClass="exit" presetSubtype="4" accel="53333" fill="hold" grpId="1" nodeType="withEffect">
                                  <p:stCondLst>
                                    <p:cond delay="200"/>
                                  </p:stCondLst>
                                  <p:childTnLst>
                                    <p:anim calcmode="lin" valueType="num">
                                      <p:cBhvr additive="base">
                                        <p:cTn id="24" dur="750"/>
                                        <p:tgtEl>
                                          <p:spTgt spid="7"/>
                                        </p:tgtEl>
                                        <p:attrNameLst>
                                          <p:attrName>ppt_x</p:attrName>
                                        </p:attrNameLst>
                                      </p:cBhvr>
                                      <p:tavLst>
                                        <p:tav tm="0">
                                          <p:val>
                                            <p:strVal val="ppt_x"/>
                                          </p:val>
                                        </p:tav>
                                        <p:tav tm="100000">
                                          <p:val>
                                            <p:strVal val="ppt_x"/>
                                          </p:val>
                                        </p:tav>
                                      </p:tavLst>
                                    </p:anim>
                                    <p:anim calcmode="lin" valueType="num">
                                      <p:cBhvr additive="base">
                                        <p:cTn id="25" dur="750"/>
                                        <p:tgtEl>
                                          <p:spTgt spid="7"/>
                                        </p:tgtEl>
                                        <p:attrNameLst>
                                          <p:attrName>ppt_y</p:attrName>
                                        </p:attrNameLst>
                                      </p:cBhvr>
                                      <p:tavLst>
                                        <p:tav tm="0">
                                          <p:val>
                                            <p:strVal val="ppt_y"/>
                                          </p:val>
                                        </p:tav>
                                        <p:tav tm="100000">
                                          <p:val>
                                            <p:strVal val="1+ppt_h/2"/>
                                          </p:val>
                                        </p:tav>
                                      </p:tavLst>
                                    </p:anim>
                                    <p:set>
                                      <p:cBhvr>
                                        <p:cTn id="26" dur="1" fill="hold">
                                          <p:stCondLst>
                                            <p:cond delay="749"/>
                                          </p:stCondLst>
                                        </p:cTn>
                                        <p:tgtEl>
                                          <p:spTgt spid="7"/>
                                        </p:tgtEl>
                                        <p:attrNameLst>
                                          <p:attrName>style.visibility</p:attrName>
                                        </p:attrNameLst>
                                      </p:cBhvr>
                                      <p:to>
                                        <p:strVal val="hidden"/>
                                      </p:to>
                                    </p:set>
                                  </p:childTnLst>
                                </p:cTn>
                              </p:par>
                              <p:par>
                                <p:cTn id="27" presetID="2" presetClass="exit" presetSubtype="4" accel="53333" fill="hold" grpId="1" nodeType="withEffect">
                                  <p:stCondLst>
                                    <p:cond delay="400"/>
                                  </p:stCondLst>
                                  <p:childTnLst>
                                    <p:anim calcmode="lin" valueType="num">
                                      <p:cBhvr additive="base">
                                        <p:cTn id="28" dur="750"/>
                                        <p:tgtEl>
                                          <p:spTgt spid="6"/>
                                        </p:tgtEl>
                                        <p:attrNameLst>
                                          <p:attrName>ppt_x</p:attrName>
                                        </p:attrNameLst>
                                      </p:cBhvr>
                                      <p:tavLst>
                                        <p:tav tm="0">
                                          <p:val>
                                            <p:strVal val="ppt_x"/>
                                          </p:val>
                                        </p:tav>
                                        <p:tav tm="100000">
                                          <p:val>
                                            <p:strVal val="ppt_x"/>
                                          </p:val>
                                        </p:tav>
                                      </p:tavLst>
                                    </p:anim>
                                    <p:anim calcmode="lin" valueType="num">
                                      <p:cBhvr additive="base">
                                        <p:cTn id="29" dur="750"/>
                                        <p:tgtEl>
                                          <p:spTgt spid="6"/>
                                        </p:tgtEl>
                                        <p:attrNameLst>
                                          <p:attrName>ppt_y</p:attrName>
                                        </p:attrNameLst>
                                      </p:cBhvr>
                                      <p:tavLst>
                                        <p:tav tm="0">
                                          <p:val>
                                            <p:strVal val="ppt_y"/>
                                          </p:val>
                                        </p:tav>
                                        <p:tav tm="100000">
                                          <p:val>
                                            <p:strVal val="1+ppt_h/2"/>
                                          </p:val>
                                        </p:tav>
                                      </p:tavLst>
                                    </p:anim>
                                    <p:set>
                                      <p:cBhvr>
                                        <p:cTn id="30" dur="1" fill="hold">
                                          <p:stCondLst>
                                            <p:cond delay="749"/>
                                          </p:stCondLst>
                                        </p:cTn>
                                        <p:tgtEl>
                                          <p:spTgt spid="6"/>
                                        </p:tgtEl>
                                        <p:attrNameLst>
                                          <p:attrName>style.visibility</p:attrName>
                                        </p:attrNameLst>
                                      </p:cBhvr>
                                      <p:to>
                                        <p:strVal val="hidden"/>
                                      </p:to>
                                    </p:set>
                                  </p:childTnLst>
                                </p:cTn>
                              </p:par>
                              <p:par>
                                <p:cTn id="31" presetID="2" presetClass="exit" presetSubtype="4" accel="60000" fill="hold" grpId="0" nodeType="withEffect">
                                  <p:stCondLst>
                                    <p:cond delay="1000"/>
                                  </p:stCondLst>
                                  <p:childTnLst>
                                    <p:anim calcmode="lin" valueType="num">
                                      <p:cBhvr additive="base">
                                        <p:cTn id="32" dur="600"/>
                                        <p:tgtEl>
                                          <p:spTgt spid="2"/>
                                        </p:tgtEl>
                                        <p:attrNameLst>
                                          <p:attrName>ppt_x</p:attrName>
                                        </p:attrNameLst>
                                      </p:cBhvr>
                                      <p:tavLst>
                                        <p:tav tm="0">
                                          <p:val>
                                            <p:strVal val="ppt_x"/>
                                          </p:val>
                                        </p:tav>
                                        <p:tav tm="100000">
                                          <p:val>
                                            <p:strVal val="ppt_x"/>
                                          </p:val>
                                        </p:tav>
                                      </p:tavLst>
                                    </p:anim>
                                    <p:anim calcmode="lin" valueType="num">
                                      <p:cBhvr additive="base">
                                        <p:cTn id="33" dur="600"/>
                                        <p:tgtEl>
                                          <p:spTgt spid="2"/>
                                        </p:tgtEl>
                                        <p:attrNameLst>
                                          <p:attrName>ppt_y</p:attrName>
                                        </p:attrNameLst>
                                      </p:cBhvr>
                                      <p:tavLst>
                                        <p:tav tm="0">
                                          <p:val>
                                            <p:strVal val="ppt_y"/>
                                          </p:val>
                                        </p:tav>
                                        <p:tav tm="100000">
                                          <p:val>
                                            <p:strVal val="1+ppt_h/2"/>
                                          </p:val>
                                        </p:tav>
                                      </p:tavLst>
                                    </p:anim>
                                    <p:set>
                                      <p:cBhvr>
                                        <p:cTn id="34" dur="1" fill="hold">
                                          <p:stCondLst>
                                            <p:cond delay="599"/>
                                          </p:stCondLst>
                                        </p:cTn>
                                        <p:tgtEl>
                                          <p:spTgt spid="2"/>
                                        </p:tgtEl>
                                        <p:attrNameLst>
                                          <p:attrName>style.visibility</p:attrName>
                                        </p:attrNameLst>
                                      </p:cBhvr>
                                      <p:to>
                                        <p:strVal val="hidden"/>
                                      </p:to>
                                    </p:set>
                                  </p:childTnLst>
                                </p:cTn>
                              </p:par>
                              <p:par>
                                <p:cTn id="35" presetID="2" presetClass="exit" presetSubtype="4" accel="60000" fill="hold" grpId="0" nodeType="withEffect">
                                  <p:stCondLst>
                                    <p:cond delay="1000"/>
                                  </p:stCondLst>
                                  <p:childTnLst>
                                    <p:anim calcmode="lin" valueType="num">
                                      <p:cBhvr additive="base">
                                        <p:cTn id="36" dur="600"/>
                                        <p:tgtEl>
                                          <p:spTgt spid="3"/>
                                        </p:tgtEl>
                                        <p:attrNameLst>
                                          <p:attrName>ppt_x</p:attrName>
                                        </p:attrNameLst>
                                      </p:cBhvr>
                                      <p:tavLst>
                                        <p:tav tm="0">
                                          <p:val>
                                            <p:strVal val="ppt_x"/>
                                          </p:val>
                                        </p:tav>
                                        <p:tav tm="100000">
                                          <p:val>
                                            <p:strVal val="ppt_x"/>
                                          </p:val>
                                        </p:tav>
                                      </p:tavLst>
                                    </p:anim>
                                    <p:anim calcmode="lin" valueType="num">
                                      <p:cBhvr additive="base">
                                        <p:cTn id="37" dur="600"/>
                                        <p:tgtEl>
                                          <p:spTgt spid="3"/>
                                        </p:tgtEl>
                                        <p:attrNameLst>
                                          <p:attrName>ppt_y</p:attrName>
                                        </p:attrNameLst>
                                      </p:cBhvr>
                                      <p:tavLst>
                                        <p:tav tm="0">
                                          <p:val>
                                            <p:strVal val="ppt_y"/>
                                          </p:val>
                                        </p:tav>
                                        <p:tav tm="100000">
                                          <p:val>
                                            <p:strVal val="1+ppt_h/2"/>
                                          </p:val>
                                        </p:tav>
                                      </p:tavLst>
                                    </p:anim>
                                    <p:set>
                                      <p:cBhvr>
                                        <p:cTn id="38" dur="1" fill="hold">
                                          <p:stCondLst>
                                            <p:cond delay="5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animBg="1"/>
      <p:bldP spid="6" grpId="1" animBg="1"/>
      <p:bldP spid="7" grpId="0" animBg="1"/>
      <p:bldP spid="7" grpId="1"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latin typeface="Roboto" panose="02000000000000000000" pitchFamily="2" charset="0"/>
              <a:ea typeface="Roboto" panose="02000000000000000000" pitchFamily="2" charset="0"/>
            </a:endParaRPr>
          </a:p>
        </p:txBody>
      </p:sp>
      <p:sp>
        <p:nvSpPr>
          <p:cNvPr id="4" name="Rectangle 3"/>
          <p:cNvSpPr/>
          <p:nvPr/>
        </p:nvSpPr>
        <p:spPr>
          <a:xfrm>
            <a:off x="0" y="0"/>
            <a:ext cx="12192000" cy="6858000"/>
          </a:xfrm>
          <a:prstGeom prst="rect">
            <a:avLst/>
          </a:prstGeom>
          <a:solidFill>
            <a:schemeClr val="tx1">
              <a:lumMod val="95000"/>
              <a:lumOff val="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831850" y="1709738"/>
            <a:ext cx="10515600" cy="28527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smtClean="0">
              <a:solidFill>
                <a:schemeClr val="bg1"/>
              </a:solidFill>
              <a:latin typeface="Roboto" panose="02000000000000000000" pitchFamily="2" charset="0"/>
              <a:ea typeface="Roboto" panose="02000000000000000000" pitchFamily="2" charset="0"/>
            </a:endParaRPr>
          </a:p>
          <a:p>
            <a:endParaRPr lang="en-GB" dirty="0">
              <a:solidFill>
                <a:schemeClr val="bg1"/>
              </a:solidFill>
              <a:latin typeface="Roboto" panose="02000000000000000000" pitchFamily="2" charset="0"/>
              <a:ea typeface="Roboto" panose="02000000000000000000" pitchFamily="2" charset="0"/>
            </a:endParaRPr>
          </a:p>
          <a:p>
            <a:endParaRPr lang="en-GB" dirty="0" smtClean="0">
              <a:solidFill>
                <a:schemeClr val="bg1"/>
              </a:solidFill>
              <a:latin typeface="Roboto" panose="02000000000000000000" pitchFamily="2" charset="0"/>
              <a:ea typeface="Roboto" panose="02000000000000000000" pitchFamily="2" charset="0"/>
            </a:endParaRPr>
          </a:p>
          <a:p>
            <a:endParaRPr lang="en-GB" dirty="0">
              <a:solidFill>
                <a:schemeClr val="bg1"/>
              </a:solidFill>
              <a:latin typeface="Roboto" panose="02000000000000000000" pitchFamily="2" charset="0"/>
              <a:ea typeface="Roboto" panose="02000000000000000000" pitchFamily="2" charset="0"/>
            </a:endParaRPr>
          </a:p>
          <a:p>
            <a:r>
              <a:rPr lang="en-GB" dirty="0" smtClean="0">
                <a:solidFill>
                  <a:schemeClr val="bg1"/>
                </a:solidFill>
                <a:latin typeface="Roboto" panose="02000000000000000000" pitchFamily="2" charset="0"/>
                <a:ea typeface="Roboto" panose="02000000000000000000" pitchFamily="2" charset="0"/>
              </a:rPr>
              <a:t>Images of </a:t>
            </a:r>
            <a:r>
              <a:rPr lang="en-GB" dirty="0" err="1" smtClean="0">
                <a:solidFill>
                  <a:schemeClr val="bg1"/>
                </a:solidFill>
                <a:latin typeface="Roboto" panose="02000000000000000000" pitchFamily="2" charset="0"/>
                <a:ea typeface="Roboto" panose="02000000000000000000" pitchFamily="2" charset="0"/>
              </a:rPr>
              <a:t>SentiBots</a:t>
            </a:r>
            <a:endParaRPr lang="en-GB" dirty="0">
              <a:solidFill>
                <a:schemeClr val="bg1"/>
              </a:solidFill>
              <a:latin typeface="Roboto" panose="02000000000000000000" pitchFamily="2" charset="0"/>
              <a:ea typeface="Roboto" panose="02000000000000000000" pitchFamily="2" charset="0"/>
            </a:endParaRPr>
          </a:p>
        </p:txBody>
      </p:sp>
      <p:sp>
        <p:nvSpPr>
          <p:cNvPr id="6" name="Text Placeholder 2"/>
          <p:cNvSpPr txBox="1">
            <a:spLocks/>
          </p:cNvSpPr>
          <p:nvPr/>
        </p:nvSpPr>
        <p:spPr>
          <a:xfrm>
            <a:off x="933450" y="4589463"/>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solidFill>
                  <a:schemeClr val="bg1"/>
                </a:solidFill>
              </a:rPr>
              <a:t>An up-close look at </a:t>
            </a:r>
            <a:r>
              <a:rPr lang="en-GB" dirty="0" err="1" smtClean="0">
                <a:solidFill>
                  <a:schemeClr val="bg1"/>
                </a:solidFill>
              </a:rPr>
              <a:t>SentiBots</a:t>
            </a:r>
            <a:r>
              <a:rPr lang="en-GB" dirty="0" smtClean="0">
                <a:solidFill>
                  <a:schemeClr val="bg1"/>
                </a:solidFill>
              </a:rPr>
              <a:t> and its inner workings.</a:t>
            </a:r>
            <a:endParaRPr lang="en-GB" dirty="0">
              <a:solidFill>
                <a:schemeClr val="bg1"/>
              </a:solidFill>
            </a:endParaRPr>
          </a:p>
        </p:txBody>
      </p:sp>
    </p:spTree>
    <p:extLst>
      <p:ext uri="{BB962C8B-B14F-4D97-AF65-F5344CB8AC3E}">
        <p14:creationId xmlns:p14="http://schemas.microsoft.com/office/powerpoint/2010/main" val="3557384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grpId="1" nodeType="clickEffect">
                                  <p:stCondLst>
                                    <p:cond delay="0"/>
                                  </p:stCondLst>
                                  <p:childTnLst>
                                    <p:anim calcmode="lin" valueType="num">
                                      <p:cBhvr additive="base">
                                        <p:cTn id="16"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6">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6">
                                            <p:txEl>
                                              <p:pRg st="0" end="0"/>
                                            </p:txEl>
                                          </p:spTgt>
                                        </p:tgtEl>
                                        <p:attrNameLst>
                                          <p:attrName>style.visibility</p:attrName>
                                        </p:attrNameLst>
                                      </p:cBhvr>
                                      <p:to>
                                        <p:strVal val="hidden"/>
                                      </p:to>
                                    </p:set>
                                  </p:childTnLst>
                                </p:cTn>
                              </p:par>
                              <p:par>
                                <p:cTn id="19" presetID="2" presetClass="exit" presetSubtype="1" fill="hold" grpId="1" nodeType="with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0-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build="p"/>
      <p:bldP spid="6"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95000"/>
              <a:lumOff val="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http://www.elandroidelibre.com/wp-content/uploads/2014/05/zRXko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443287"/>
            <a:ext cx="6070600" cy="34147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12192000" cy="968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838200" y="0"/>
            <a:ext cx="10515600" cy="96837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solidFill>
                  <a:schemeClr val="bg1"/>
                </a:solidFill>
                <a:latin typeface="Roboto" panose="02000000000000000000" pitchFamily="2" charset="0"/>
                <a:ea typeface="Roboto" panose="02000000000000000000" pitchFamily="2" charset="0"/>
              </a:rPr>
              <a:t>Images</a:t>
            </a:r>
            <a:endParaRPr lang="en-GB" dirty="0">
              <a:solidFill>
                <a:schemeClr val="bg1"/>
              </a:solidFill>
              <a:latin typeface="Roboto" panose="02000000000000000000" pitchFamily="2" charset="0"/>
              <a:ea typeface="Roboto" panose="02000000000000000000" pitchFamily="2" charset="0"/>
            </a:endParaRPr>
          </a:p>
        </p:txBody>
      </p:sp>
      <p:pic>
        <p:nvPicPr>
          <p:cNvPr id="1030" name="Picture 6" descr="https://lh4.googleusercontent.com/-Mx304S7v6Ns/VELX_hAbqUI/AAAAAAAAKGY/JfsIEXi3GHE/w1920-h1080/San%2BDiego%2BDus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1401" y="3443287"/>
            <a:ext cx="6070599" cy="34147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h6.ggpht.com/dq1rtn76Xertxh17J02UknLxRUgLX04f6dXjeTctgEnHudDHro_ViIJ1F68fyu3z=w9999-h999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1677" y="1028700"/>
            <a:ext cx="5507498"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pre01.deviantart.net/c7ec/th/pre/i/2013/138/c/a/google_now_wallpaper_bangkok_thailand_nexus4_day_0_by_twaintyfour-d65p7fp.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04400" y="1030284"/>
            <a:ext cx="2387600" cy="236061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485899" y="1633537"/>
            <a:ext cx="1228725" cy="1228725"/>
          </a:xfrm>
          <a:prstGeom prst="ellipse">
            <a:avLst/>
          </a:prstGeom>
          <a:solidFill>
            <a:srgbClr val="4C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8" name="Picture 4" descr="http://getwallpapers.net/wallpapers/m/66/minimalistic_artwork_google_now_m6529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028700"/>
            <a:ext cx="4200525"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534560"/>
            <a:ext cx="12192000" cy="707886"/>
          </a:xfrm>
          <a:prstGeom prst="rect">
            <a:avLst/>
          </a:prstGeom>
          <a:noFill/>
        </p:spPr>
        <p:txBody>
          <a:bodyPr wrap="square" rtlCol="0">
            <a:spAutoFit/>
          </a:bodyPr>
          <a:lstStyle/>
          <a:p>
            <a:pPr algn="ctr"/>
            <a:r>
              <a:rPr lang="en-GB" sz="4000" dirty="0" smtClean="0">
                <a:solidFill>
                  <a:schemeClr val="bg1"/>
                </a:solidFill>
                <a:latin typeface="Roboto" panose="02000000000000000000" pitchFamily="2" charset="0"/>
                <a:ea typeface="Roboto" panose="02000000000000000000" pitchFamily="2" charset="0"/>
              </a:rPr>
              <a:t>Description for the First Image</a:t>
            </a:r>
            <a:endParaRPr lang="en-GB" sz="40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7576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1028"/>
                                        </p:tgtEl>
                                        <p:attrNameLst>
                                          <p:attrName>style.visibility</p:attrName>
                                        </p:attrNameLst>
                                      </p:cBhvr>
                                      <p:to>
                                        <p:strVal val="visible"/>
                                      </p:to>
                                    </p:set>
                                    <p:anim calcmode="lin" valueType="num">
                                      <p:cBhvr additive="base">
                                        <p:cTn id="15" dur="500" fill="hold"/>
                                        <p:tgtEl>
                                          <p:spTgt spid="1028"/>
                                        </p:tgtEl>
                                        <p:attrNameLst>
                                          <p:attrName>ppt_x</p:attrName>
                                        </p:attrNameLst>
                                      </p:cBhvr>
                                      <p:tavLst>
                                        <p:tav tm="0">
                                          <p:val>
                                            <p:strVal val="#ppt_x"/>
                                          </p:val>
                                        </p:tav>
                                        <p:tav tm="100000">
                                          <p:val>
                                            <p:strVal val="#ppt_x"/>
                                          </p:val>
                                        </p:tav>
                                      </p:tavLst>
                                    </p:anim>
                                    <p:anim calcmode="lin" valueType="num">
                                      <p:cBhvr additive="base">
                                        <p:cTn id="16" dur="500" fill="hold"/>
                                        <p:tgtEl>
                                          <p:spTgt spid="10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1032"/>
                                        </p:tgtEl>
                                        <p:attrNameLst>
                                          <p:attrName>style.visibility</p:attrName>
                                        </p:attrNameLst>
                                      </p:cBhvr>
                                      <p:to>
                                        <p:strVal val="visible"/>
                                      </p:to>
                                    </p:set>
                                    <p:anim calcmode="lin" valueType="num">
                                      <p:cBhvr additive="base">
                                        <p:cTn id="19" dur="500" fill="hold"/>
                                        <p:tgtEl>
                                          <p:spTgt spid="1032"/>
                                        </p:tgtEl>
                                        <p:attrNameLst>
                                          <p:attrName>ppt_x</p:attrName>
                                        </p:attrNameLst>
                                      </p:cBhvr>
                                      <p:tavLst>
                                        <p:tav tm="0">
                                          <p:val>
                                            <p:strVal val="#ppt_x"/>
                                          </p:val>
                                        </p:tav>
                                        <p:tav tm="100000">
                                          <p:val>
                                            <p:strVal val="#ppt_x"/>
                                          </p:val>
                                        </p:tav>
                                      </p:tavLst>
                                    </p:anim>
                                    <p:anim calcmode="lin" valueType="num">
                                      <p:cBhvr additive="base">
                                        <p:cTn id="20" dur="500" fill="hold"/>
                                        <p:tgtEl>
                                          <p:spTgt spid="10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600"/>
                                  </p:stCondLst>
                                  <p:childTnLst>
                                    <p:set>
                                      <p:cBhvr>
                                        <p:cTn id="26" dur="1" fill="hold">
                                          <p:stCondLst>
                                            <p:cond delay="0"/>
                                          </p:stCondLst>
                                        </p:cTn>
                                        <p:tgtEl>
                                          <p:spTgt spid="1030"/>
                                        </p:tgtEl>
                                        <p:attrNameLst>
                                          <p:attrName>style.visibility</p:attrName>
                                        </p:attrNameLst>
                                      </p:cBhvr>
                                      <p:to>
                                        <p:strVal val="visible"/>
                                      </p:to>
                                    </p:set>
                                    <p:anim calcmode="lin" valueType="num">
                                      <p:cBhvr additive="base">
                                        <p:cTn id="27" dur="500" fill="hold"/>
                                        <p:tgtEl>
                                          <p:spTgt spid="1030"/>
                                        </p:tgtEl>
                                        <p:attrNameLst>
                                          <p:attrName>ppt_x</p:attrName>
                                        </p:attrNameLst>
                                      </p:cBhvr>
                                      <p:tavLst>
                                        <p:tav tm="0">
                                          <p:val>
                                            <p:strVal val="#ppt_x"/>
                                          </p:val>
                                        </p:tav>
                                        <p:tav tm="100000">
                                          <p:val>
                                            <p:strVal val="#ppt_x"/>
                                          </p:val>
                                        </p:tav>
                                      </p:tavLst>
                                    </p:anim>
                                    <p:anim calcmode="lin" valueType="num">
                                      <p:cBhvr additive="base">
                                        <p:cTn id="28" dur="500" fill="hold"/>
                                        <p:tgtEl>
                                          <p:spTgt spid="103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500"/>
                                  </p:stCondLst>
                                  <p:childTnLst>
                                    <p:set>
                                      <p:cBhvr>
                                        <p:cTn id="30" dur="1" fill="hold">
                                          <p:stCondLst>
                                            <p:cond delay="0"/>
                                          </p:stCondLst>
                                        </p:cTn>
                                        <p:tgtEl>
                                          <p:spTgt spid="1034"/>
                                        </p:tgtEl>
                                        <p:attrNameLst>
                                          <p:attrName>style.visibility</p:attrName>
                                        </p:attrNameLst>
                                      </p:cBhvr>
                                      <p:to>
                                        <p:strVal val="visible"/>
                                      </p:to>
                                    </p:set>
                                    <p:anim calcmode="lin" valueType="num">
                                      <p:cBhvr additive="base">
                                        <p:cTn id="31" dur="500" fill="hold"/>
                                        <p:tgtEl>
                                          <p:spTgt spid="1034"/>
                                        </p:tgtEl>
                                        <p:attrNameLst>
                                          <p:attrName>ppt_x</p:attrName>
                                        </p:attrNameLst>
                                      </p:cBhvr>
                                      <p:tavLst>
                                        <p:tav tm="0">
                                          <p:val>
                                            <p:strVal val="#ppt_x"/>
                                          </p:val>
                                        </p:tav>
                                        <p:tav tm="100000">
                                          <p:val>
                                            <p:strVal val="#ppt_x"/>
                                          </p:val>
                                        </p:tav>
                                      </p:tavLst>
                                    </p:anim>
                                    <p:anim calcmode="lin" valueType="num">
                                      <p:cBhvr additive="base">
                                        <p:cTn id="32" dur="500" fill="hold"/>
                                        <p:tgtEl>
                                          <p:spTgt spid="1034"/>
                                        </p:tgtEl>
                                        <p:attrNameLst>
                                          <p:attrName>ppt_y</p:attrName>
                                        </p:attrNameLst>
                                      </p:cBhvr>
                                      <p:tavLst>
                                        <p:tav tm="0">
                                          <p:val>
                                            <p:strVal val="1+#ppt_h/2"/>
                                          </p:val>
                                        </p:tav>
                                        <p:tav tm="100000">
                                          <p:val>
                                            <p:strVal val="#ppt_y"/>
                                          </p:val>
                                        </p:tav>
                                      </p:tavLst>
                                    </p:anim>
                                  </p:childTnLst>
                                </p:cTn>
                              </p:par>
                              <p:par>
                                <p:cTn id="33" presetID="1" presetClass="entr" presetSubtype="0" fill="hold" grpId="2" nodeType="withEffect">
                                  <p:stCondLst>
                                    <p:cond delay="10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500" fill="hold"/>
                                        <p:tgtEl>
                                          <p:spTgt spid="4"/>
                                        </p:tgtEl>
                                      </p:cBhvr>
                                      <p:by x="3000000" y="3000000"/>
                                    </p:animScale>
                                  </p:childTnLst>
                                </p:cTn>
                              </p:par>
                              <p:par>
                                <p:cTn id="39" presetID="2" presetClass="entr" presetSubtype="4"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par>
                                <p:cTn id="43" presetID="42" presetClass="path" presetSubtype="0" accel="50000" decel="50000" fill="hold" nodeType="withEffect">
                                  <p:stCondLst>
                                    <p:cond delay="0"/>
                                  </p:stCondLst>
                                  <p:childTnLst>
                                    <p:animMotion origin="layout" path="M 4.375E-6 -2.22222E-6 L 0.32929 0.18334 " pathEditMode="relative" rAng="0" ptsTypes="AA">
                                      <p:cBhvr>
                                        <p:cTn id="44" dur="1000" fill="hold"/>
                                        <p:tgtEl>
                                          <p:spTgt spid="1028"/>
                                        </p:tgtEl>
                                        <p:attrNameLst>
                                          <p:attrName>ppt_x</p:attrName>
                                          <p:attrName>ppt_y</p:attrName>
                                        </p:attrNameLst>
                                      </p:cBhvr>
                                      <p:rCtr x="16458" y="9167"/>
                                    </p:animMotion>
                                  </p:childTnLst>
                                </p:cTn>
                              </p:par>
                              <p:par>
                                <p:cTn id="45" presetID="6" presetClass="emph" presetSubtype="0" fill="hold" nodeType="withEffect">
                                  <p:stCondLst>
                                    <p:cond delay="0"/>
                                  </p:stCondLst>
                                  <p:childTnLst>
                                    <p:animScale>
                                      <p:cBhvr>
                                        <p:cTn id="46" dur="500" fill="hold"/>
                                        <p:tgtEl>
                                          <p:spTgt spid="1028"/>
                                        </p:tgtEl>
                                      </p:cBhvr>
                                      <p:by x="150000" y="150000"/>
                                    </p:animScale>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4.375E-6 -2.22222E-6 L 0.32565 0.18334 " pathEditMode="relative" rAng="0" ptsTypes="AA">
                                      <p:cBhvr>
                                        <p:cTn id="53" dur="1000" spd="-100000" fill="hold"/>
                                        <p:tgtEl>
                                          <p:spTgt spid="1028"/>
                                        </p:tgtEl>
                                        <p:attrNameLst>
                                          <p:attrName>ppt_x</p:attrName>
                                          <p:attrName>ppt_y</p:attrName>
                                        </p:attrNameLst>
                                      </p:cBhvr>
                                      <p:rCtr x="16276" y="9167"/>
                                    </p:animMotion>
                                  </p:childTnLst>
                                </p:cTn>
                              </p:par>
                              <p:par>
                                <p:cTn id="54" presetID="6" presetClass="emph" presetSubtype="0" fill="hold" nodeType="withEffect">
                                  <p:stCondLst>
                                    <p:cond delay="0"/>
                                  </p:stCondLst>
                                  <p:childTnLst>
                                    <p:animScale>
                                      <p:cBhvr>
                                        <p:cTn id="55" dur="500" fill="hold"/>
                                        <p:tgtEl>
                                          <p:spTgt spid="1028"/>
                                        </p:tgtEl>
                                      </p:cBhvr>
                                      <p:by x="66600" y="66600"/>
                                    </p:animScale>
                                  </p:childTnLst>
                                </p:cTn>
                              </p:par>
                              <p:par>
                                <p:cTn id="56" presetID="2" presetClass="exit" presetSubtype="4" fill="hold" grpId="1" nodeType="withEffect">
                                  <p:stCondLst>
                                    <p:cond delay="0"/>
                                  </p:stCondLst>
                                  <p:childTnLst>
                                    <p:anim calcmode="lin" valueType="num">
                                      <p:cBhvr additive="base">
                                        <p:cTn id="57" dur="500"/>
                                        <p:tgtEl>
                                          <p:spTgt spid="5"/>
                                        </p:tgtEl>
                                        <p:attrNameLst>
                                          <p:attrName>ppt_x</p:attrName>
                                        </p:attrNameLst>
                                      </p:cBhvr>
                                      <p:tavLst>
                                        <p:tav tm="0">
                                          <p:val>
                                            <p:strVal val="ppt_x"/>
                                          </p:val>
                                        </p:tav>
                                        <p:tav tm="100000">
                                          <p:val>
                                            <p:strVal val="ppt_x"/>
                                          </p:val>
                                        </p:tav>
                                      </p:tavLst>
                                    </p:anim>
                                    <p:anim calcmode="lin" valueType="num">
                                      <p:cBhvr additive="base">
                                        <p:cTn id="58" dur="500"/>
                                        <p:tgtEl>
                                          <p:spTgt spid="5"/>
                                        </p:tgtEl>
                                        <p:attrNameLst>
                                          <p:attrName>ppt_y</p:attrName>
                                        </p:attrNameLst>
                                      </p:cBhvr>
                                      <p:tavLst>
                                        <p:tav tm="0">
                                          <p:val>
                                            <p:strVal val="ppt_y"/>
                                          </p:val>
                                        </p:tav>
                                        <p:tav tm="100000">
                                          <p:val>
                                            <p:strVal val="1+ppt_h/2"/>
                                          </p:val>
                                        </p:tav>
                                      </p:tavLst>
                                    </p:anim>
                                    <p:set>
                                      <p:cBhvr>
                                        <p:cTn id="5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4" grpId="0" animBg="1"/>
      <p:bldP spid="4" grpId="1" animBg="1"/>
      <p:bldP spid="4" grpId="2" animBg="1"/>
      <p:bldP spid="5" grpId="0"/>
      <p:bldP spid="5"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850</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Roboto</vt:lpstr>
      <vt:lpstr>Wingdings</vt:lpstr>
      <vt:lpstr>Office Theme</vt:lpstr>
      <vt:lpstr>SentiBots</vt:lpstr>
      <vt:lpstr>Aim of the project</vt:lpstr>
      <vt:lpstr>Making a highly optimised swarm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SentiBot?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Theme</dc:title>
  <dc:creator>Jacob Bower</dc:creator>
  <cp:lastModifiedBy>sudhar sundar</cp:lastModifiedBy>
  <cp:revision>58</cp:revision>
  <dcterms:created xsi:type="dcterms:W3CDTF">2015-08-12T22:06:40Z</dcterms:created>
  <dcterms:modified xsi:type="dcterms:W3CDTF">2016-03-24T06:21:04Z</dcterms:modified>
</cp:coreProperties>
</file>