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66" r:id="rId9"/>
    <p:sldId id="261" r:id="rId10"/>
    <p:sldId id="262" r:id="rId11"/>
    <p:sldId id="263" r:id="rId12"/>
    <p:sldId id="264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1B5"/>
    <a:srgbClr val="D50000"/>
    <a:srgbClr val="009688"/>
    <a:srgbClr val="FFEB3B"/>
    <a:srgbClr val="4CAF50"/>
    <a:srgbClr val="FF5722"/>
    <a:srgbClr val="C5CAE9"/>
    <a:srgbClr val="FFFFFF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74" d="100"/>
          <a:sy n="74" d="100"/>
        </p:scale>
        <p:origin x="100" y="3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875639502505844"/>
          <c:y val="0.94877010620194291"/>
          <c:w val="0.62422129828956985"/>
          <c:h val="4.01059085150019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93279"/>
      </p:ext>
    </p:extLst>
  </p:cSld>
  <p:clrMapOvr>
    <a:masterClrMapping/>
  </p:clrMapOvr>
  <p:transition spd="slow"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834093"/>
      </p:ext>
    </p:extLst>
  </p:cSld>
  <p:clrMapOvr>
    <a:masterClrMapping/>
  </p:clrMapOvr>
  <p:transition spd="slow"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207867"/>
      </p:ext>
    </p:extLst>
  </p:cSld>
  <p:clrMapOvr>
    <a:masterClrMapping/>
  </p:clrMapOvr>
  <p:transition spd="slow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942970"/>
      </p:ext>
    </p:extLst>
  </p:cSld>
  <p:clrMapOvr>
    <a:masterClrMapping/>
  </p:clrMapOvr>
  <p:transition spd="slow"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731521"/>
      </p:ext>
    </p:extLst>
  </p:cSld>
  <p:clrMapOvr>
    <a:masterClrMapping/>
  </p:clrMapOvr>
  <p:transition spd="slow"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24/03/2016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60775"/>
      </p:ext>
    </p:extLst>
  </p:cSld>
  <p:clrMapOvr>
    <a:masterClrMapping/>
  </p:clrMapOvr>
  <p:transition spd="slow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24/03/2016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658492"/>
      </p:ext>
    </p:extLst>
  </p:cSld>
  <p:clrMapOvr>
    <a:masterClrMapping/>
  </p:clrMapOvr>
  <p:transition spd="slow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24/03/2016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571157"/>
      </p:ext>
    </p:extLst>
  </p:cSld>
  <p:clrMapOvr>
    <a:masterClrMapping/>
  </p:clrMapOvr>
  <p:transition spd="slow"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24/03/2016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805713"/>
      </p:ext>
    </p:extLst>
  </p:cSld>
  <p:clrMapOvr>
    <a:masterClrMapping/>
  </p:clrMapOvr>
  <p:transition spd="slow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24/03/2016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767578"/>
      </p:ext>
    </p:extLst>
  </p:cSld>
  <p:clrMapOvr>
    <a:masterClrMapping/>
  </p:clrMapOvr>
  <p:transition spd="slow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24/03/2016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5150"/>
      </p:ext>
    </p:extLst>
  </p:cSld>
  <p:clrMapOvr>
    <a:masterClrMapping/>
  </p:clrMapOvr>
  <p:transition spd="slow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C46C2-E70E-41E8-B8D2-5438C7F4DB69}" type="datetimeFigureOut">
              <a:rPr lang="en-GB" smtClean="0"/>
              <a:t>24/03/2016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02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32167" y="2061029"/>
            <a:ext cx="8735833" cy="3139124"/>
          </a:xfrm>
          <a:prstGeom prst="roundRect">
            <a:avLst>
              <a:gd name="adj" fmla="val 1894"/>
            </a:avLst>
          </a:prstGeom>
          <a:solidFill>
            <a:srgbClr val="3F51B5"/>
          </a:solidFill>
          <a:ln>
            <a:noFill/>
          </a:ln>
          <a:effectLst>
            <a:outerShdw blurRad="215900" dist="635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25730"/>
            <a:ext cx="9144000" cy="2387600"/>
          </a:xfrm>
        </p:spPr>
        <p:txBody>
          <a:bodyPr>
            <a:normAutofit/>
          </a:bodyPr>
          <a:lstStyle/>
          <a:p>
            <a:r>
              <a:rPr lang="en-GB" sz="44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SentiBots</a:t>
            </a:r>
            <a:endParaRPr lang="en-GB" sz="4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31083"/>
            <a:ext cx="9144000" cy="1510982"/>
          </a:xfrm>
        </p:spPr>
        <p:txBody>
          <a:bodyPr/>
          <a:lstStyle/>
          <a:p>
            <a:r>
              <a:rPr lang="en-GB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Sundaramahalingam</a:t>
            </a:r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Sudharshan</a:t>
            </a:r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Isaac </a:t>
            </a:r>
            <a:r>
              <a:rPr lang="en-GB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Tay</a:t>
            </a:r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Eng</a:t>
            </a:r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Hian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762375" y="3575230"/>
            <a:ext cx="48196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2692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decel="67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2" grpId="0"/>
      <p:bldP spid="2" grpId="1"/>
      <p:bldP spid="3" grpId="0" build="p"/>
      <p:bldP spid="3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9683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0"/>
            <a:ext cx="10515600" cy="96837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Section Title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30" name="Picture 6" descr="https://lh4.googleusercontent.com/-Mx304S7v6Ns/VELX_hAbqUI/AAAAAAAAKGY/JfsIEXi3GHE/w1920-h1080/San%2BDiego%2BDus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1" y="3443287"/>
            <a:ext cx="6070599" cy="341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h6.ggpht.com/dq1rtn76Xertxh17J02UknLxRUgLX04f6dXjeTctgEnHudDHro_ViIJ1F68fyu3z=w9999-h999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677" y="1028700"/>
            <a:ext cx="550749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pre01.deviantart.net/c7ec/th/pre/i/2013/138/c/a/google_now_wallpaper_bangkok_thailand_nexus4_day_0_by_twaintyfour-d65p7f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400" y="1030284"/>
            <a:ext cx="2387600" cy="236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getwallpapers.net/wallpapers/m/66/minimalistic_artwork_google_now_m6529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8700"/>
            <a:ext cx="42005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2420937" y="4536280"/>
            <a:ext cx="1228725" cy="1228725"/>
          </a:xfrm>
          <a:prstGeom prst="ellipse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://www.elandroidelibre.com/wp-content/uploads/2014/05/zRXko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43287"/>
            <a:ext cx="6070600" cy="341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553456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Description for the Second Image</a:t>
            </a:r>
            <a:endParaRPr lang="en-GB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02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3000000" y="30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0.2526 -0.2972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0" y="-1486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66600" y="666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0.2526 -0.29723 " pathEditMode="relative" rAng="0" ptsTypes="AA">
                                      <p:cBhvr>
                                        <p:cTn id="27" dur="1000" spd="-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0" y="-1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9683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0"/>
            <a:ext cx="10515600" cy="96837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Section Title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30" name="Picture 6" descr="https://lh4.googleusercontent.com/-Mx304S7v6Ns/VELX_hAbqUI/AAAAAAAAKGY/JfsIEXi3GHE/w1920-h1080/San%2BDiego%2BDus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1" y="3443287"/>
            <a:ext cx="6070599" cy="341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pre01.deviantart.net/c7ec/th/pre/i/2013/138/c/a/google_now_wallpaper_bangkok_thailand_nexus4_day_0_by_twaintyfour-d65p7f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400" y="1030284"/>
            <a:ext cx="2387600" cy="236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getwallpapers.net/wallpapers/m/66/minimalistic_artwork_google_now_m6529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8700"/>
            <a:ext cx="42005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elandroidelibre.com/wp-content/uploads/2014/05/zRXkoE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43287"/>
            <a:ext cx="6070600" cy="341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6391063" y="1599008"/>
            <a:ext cx="1228725" cy="1228725"/>
          </a:xfrm>
          <a:prstGeom prst="ellipse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2" name="Picture 8" descr="http://lh6.ggpht.com/dq1rtn76Xertxh17J02UknLxRUgLX04f6dXjeTctgEnHudDHro_ViIJ1F68fyu3z=w9999-h999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677" y="1028700"/>
            <a:ext cx="550749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553456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Description for the Third Image</a:t>
            </a:r>
            <a:endParaRPr lang="en-GB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81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3000000" y="30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22222E-6 L -0.07669 0.1810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1" y="905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0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22222E-6 L -0.07669 0.18102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1" y="905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500" fill="hold"/>
                                        <p:tgtEl>
                                          <p:spTgt spid="1032"/>
                                        </p:tgtEl>
                                      </p:cBhvr>
                                      <p:by x="66600" y="666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9683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0"/>
            <a:ext cx="10515600" cy="96837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Section Title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30" name="Picture 6" descr="https://lh4.googleusercontent.com/-Mx304S7v6Ns/VELX_hAbqUI/AAAAAAAAKGY/JfsIEXi3GHE/w1920-h1080/San%2BDiego%2BDus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1" y="3443287"/>
            <a:ext cx="6070599" cy="341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getwallpapers.net/wallpapers/m/66/minimalistic_artwork_google_now_m6529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8700"/>
            <a:ext cx="42005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elandroidelibre.com/wp-content/uploads/2014/05/zRXko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43287"/>
            <a:ext cx="6070600" cy="341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h6.ggpht.com/dq1rtn76Xertxh17J02UknLxRUgLX04f6dXjeTctgEnHudDHro_ViIJ1F68fyu3z=w9999-h999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677" y="1028700"/>
            <a:ext cx="550749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0383837" y="1586706"/>
            <a:ext cx="1228725" cy="1228725"/>
          </a:xfrm>
          <a:prstGeom prst="ellipse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4" name="Picture 10" descr="http://pre01.deviantart.net/c7ec/th/pre/i/2013/138/c/a/google_now_wallpaper_bangkok_thailand_nexus4_day_0_by_twaintyfour-d65p7fp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400" y="1030284"/>
            <a:ext cx="2387600" cy="236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553456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Description for the Fourth Image</a:t>
            </a:r>
            <a:endParaRPr lang="en-GB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1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3000000" y="30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40416 0.1810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08" y="905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0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40052 0.18102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26" y="905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500" fill="hold"/>
                                        <p:tgtEl>
                                          <p:spTgt spid="1034"/>
                                        </p:tgtEl>
                                      </p:cBhvr>
                                      <p:by x="66600" y="666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9683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0"/>
            <a:ext cx="10515600" cy="96837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Section Title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8" name="Picture 4" descr="http://getwallpapers.net/wallpapers/m/66/minimalistic_artwork_google_now_m6529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8700"/>
            <a:ext cx="42005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elandroidelibre.com/wp-content/uploads/2014/05/zRXko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43287"/>
            <a:ext cx="6070600" cy="341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h6.ggpht.com/dq1rtn76Xertxh17J02UknLxRUgLX04f6dXjeTctgEnHudDHro_ViIJ1F68fyu3z=w9999-h999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677" y="1028700"/>
            <a:ext cx="550749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pre01.deviantart.net/c7ec/th/pre/i/2013/138/c/a/google_now_wallpaper_bangkok_thailand_nexus4_day_0_by_twaintyfour-d65p7fp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400" y="1030284"/>
            <a:ext cx="2387600" cy="236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8575675" y="4536280"/>
            <a:ext cx="1228725" cy="1228725"/>
          </a:xfrm>
          <a:prstGeom prst="ellipse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https://lh4.googleusercontent.com/-Mx304S7v6Ns/VELX_hAbqUI/AAAAAAAAKGY/JfsIEXi3GHE/w1920-h1080/San%2BDiego%2BDus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1" y="3443287"/>
            <a:ext cx="6070599" cy="341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553456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Description for the Final Image</a:t>
            </a:r>
            <a:endParaRPr lang="en-GB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6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3000000" y="30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L -0.24948 -0.2972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74" y="-1486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01600"/>
            <a:ext cx="12192000" cy="6959600"/>
          </a:xfrm>
          <a:prstGeom prst="rect">
            <a:avLst/>
          </a:prstGeom>
          <a:solidFill>
            <a:srgbClr val="FF572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Statistics &amp; results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933450" y="4589463"/>
            <a:ext cx="10515600" cy="15001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98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-0.40312 0.00371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56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5" grpId="0"/>
      <p:bldP spid="5" grpId="1"/>
      <p:bldP spid="6" grpId="0" build="p"/>
      <p:bldP spid="6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hart 36"/>
          <p:cNvGraphicFramePr/>
          <p:nvPr>
            <p:extLst>
              <p:ext uri="{D42A27DB-BD31-4B8C-83A1-F6EECF244321}">
                <p14:modId xmlns:p14="http://schemas.microsoft.com/office/powerpoint/2010/main" val="3798348208"/>
              </p:ext>
            </p:extLst>
          </p:nvPr>
        </p:nvGraphicFramePr>
        <p:xfrm>
          <a:off x="4879857" y="454165"/>
          <a:ext cx="9737843" cy="6850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8" name="Picture 4" descr="Picture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1" y="449403"/>
            <a:ext cx="9694863" cy="583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" y="0"/>
            <a:ext cx="2425700" cy="6858000"/>
          </a:xfrm>
          <a:prstGeom prst="rect">
            <a:avLst/>
          </a:prstGeom>
          <a:solidFill>
            <a:srgbClr val="FF572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utoShape 6" descr="http://hdwallpaperhub.net/wallpapers/l/1920x1080/67/minimalistic_plains_google_now_1920x1080_6682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extBox 8"/>
          <p:cNvSpPr txBox="1"/>
          <p:nvPr/>
        </p:nvSpPr>
        <p:spPr>
          <a:xfrm rot="16200000">
            <a:off x="-1833904" y="3697456"/>
            <a:ext cx="5305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Comparison </a:t>
            </a:r>
            <a:endParaRPr lang="en-GB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005229" y="3676202"/>
            <a:ext cx="5305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comparison between similar drones</a:t>
            </a:r>
            <a:endParaRPr lang="en-GB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1387"/>
          <a:stretch/>
        </p:blipFill>
        <p:spPr>
          <a:xfrm>
            <a:off x="-7031" y="-1713"/>
            <a:ext cx="2432732" cy="1554288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11591907" y="6407774"/>
            <a:ext cx="298450" cy="298450"/>
          </a:xfrm>
          <a:prstGeom prst="ellipse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6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300" fill="hold"/>
                                        <p:tgtEl>
                                          <p:spTgt spid="41"/>
                                        </p:tgtEl>
                                      </p:cBhvr>
                                      <p:by x="9000000" y="9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7" grpId="0">
        <p:bldAsOne/>
      </p:bldGraphic>
      <p:bldP spid="9" grpId="0"/>
      <p:bldP spid="14" grpId="0"/>
      <p:bldP spid="41" grpId="0" animBg="1"/>
      <p:bldP spid="4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EB3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 smtClean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 smtClean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933450" y="4589463"/>
            <a:ext cx="10515600" cy="15001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Why </a:t>
            </a:r>
            <a:r>
              <a:rPr lang="en-GB" sz="4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SentiBot</a:t>
            </a:r>
            <a:r>
              <a:rPr lang="en-GB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 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Why should you use </a:t>
            </a:r>
            <a:r>
              <a:rPr lang="en-GB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SentiBot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over other alternatives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60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1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" presetClass="emph" presetSubtype="0" accel="57000" decel="4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00000" y="16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2778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5" grpId="0"/>
      <p:bldP spid="5" grpId="1"/>
      <p:bldP spid="6" grpId="0" build="p"/>
      <p:bldP spid="6" grpI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576228" y="1140094"/>
            <a:ext cx="727144" cy="727144"/>
          </a:xfrm>
          <a:prstGeom prst="ellipse">
            <a:avLst/>
          </a:prstGeom>
          <a:solidFill>
            <a:srgbClr val="00968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066800" y="1255020"/>
            <a:ext cx="1045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Small form factor</a:t>
            </a:r>
            <a:endParaRPr lang="en-GB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2800" y="1358853"/>
            <a:ext cx="254000" cy="254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ym typeface="Wingdings" panose="05000000000000000000" pitchFamily="2" charset="2"/>
              </a:rPr>
              <a:t>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812800" y="1358853"/>
            <a:ext cx="254000" cy="254000"/>
          </a:xfrm>
          <a:prstGeom prst="roundRect">
            <a:avLst/>
          </a:prstGeom>
          <a:noFill/>
          <a:ln w="38100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812800" y="2225456"/>
            <a:ext cx="254000" cy="254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ym typeface="Wingdings" panose="05000000000000000000" pitchFamily="2" charset="2"/>
              </a:rPr>
              <a:t></a:t>
            </a:r>
            <a:endParaRPr lang="en-GB" dirty="0"/>
          </a:p>
        </p:txBody>
      </p:sp>
      <p:sp>
        <p:nvSpPr>
          <p:cNvPr id="53" name="Rounded Rectangle 52"/>
          <p:cNvSpPr/>
          <p:nvPr/>
        </p:nvSpPr>
        <p:spPr>
          <a:xfrm>
            <a:off x="812800" y="2225456"/>
            <a:ext cx="254000" cy="254000"/>
          </a:xfrm>
          <a:prstGeom prst="roundRect">
            <a:avLst/>
          </a:prstGeom>
          <a:noFill/>
          <a:ln w="38100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812800" y="3214547"/>
            <a:ext cx="254000" cy="254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ym typeface="Wingdings" panose="05000000000000000000" pitchFamily="2" charset="2"/>
              </a:rPr>
              <a:t></a:t>
            </a:r>
            <a:endParaRPr lang="en-GB" dirty="0"/>
          </a:p>
        </p:txBody>
      </p:sp>
      <p:sp>
        <p:nvSpPr>
          <p:cNvPr id="55" name="Rounded Rectangle 54"/>
          <p:cNvSpPr/>
          <p:nvPr/>
        </p:nvSpPr>
        <p:spPr>
          <a:xfrm>
            <a:off x="812800" y="3214547"/>
            <a:ext cx="254000" cy="254000"/>
          </a:xfrm>
          <a:prstGeom prst="roundRect">
            <a:avLst/>
          </a:prstGeom>
          <a:noFill/>
          <a:ln w="38100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812800" y="4200664"/>
            <a:ext cx="254000" cy="254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ym typeface="Wingdings" panose="05000000000000000000" pitchFamily="2" charset="2"/>
              </a:rPr>
              <a:t></a:t>
            </a:r>
            <a:endParaRPr lang="en-GB" dirty="0"/>
          </a:p>
        </p:txBody>
      </p:sp>
      <p:sp>
        <p:nvSpPr>
          <p:cNvPr id="57" name="Rounded Rectangle 56"/>
          <p:cNvSpPr/>
          <p:nvPr/>
        </p:nvSpPr>
        <p:spPr>
          <a:xfrm>
            <a:off x="812800" y="4200664"/>
            <a:ext cx="254000" cy="254000"/>
          </a:xfrm>
          <a:prstGeom prst="roundRect">
            <a:avLst/>
          </a:prstGeom>
          <a:noFill/>
          <a:ln w="38100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812800" y="5186781"/>
            <a:ext cx="254000" cy="254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ym typeface="Wingdings" panose="05000000000000000000" pitchFamily="2" charset="2"/>
              </a:rPr>
              <a:t></a:t>
            </a:r>
            <a:endParaRPr lang="en-GB" dirty="0"/>
          </a:p>
        </p:txBody>
      </p:sp>
      <p:sp>
        <p:nvSpPr>
          <p:cNvPr id="59" name="Rounded Rectangle 58"/>
          <p:cNvSpPr/>
          <p:nvPr/>
        </p:nvSpPr>
        <p:spPr>
          <a:xfrm>
            <a:off x="812800" y="5186781"/>
            <a:ext cx="254000" cy="254000"/>
          </a:xfrm>
          <a:prstGeom prst="roundRect">
            <a:avLst/>
          </a:prstGeom>
          <a:noFill/>
          <a:ln w="38100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1066800" y="2121623"/>
            <a:ext cx="1045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Highly customizable to mission requirements</a:t>
            </a:r>
            <a:endParaRPr lang="en-GB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66800" y="3110714"/>
            <a:ext cx="1045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Built in redundancy system to ensure mission success</a:t>
            </a:r>
            <a:endParaRPr lang="en-GB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6800" y="4096831"/>
            <a:ext cx="1045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Rugged and durable</a:t>
            </a:r>
            <a:endParaRPr lang="en-GB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66800" y="5082948"/>
            <a:ext cx="1045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Ability to fly allows it to operate in both urban and jungle warfare</a:t>
            </a:r>
            <a:endParaRPr lang="en-GB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FFEB3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899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Why </a:t>
            </a:r>
            <a:r>
              <a:rPr lang="en-GB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SentiBot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576228" y="1981398"/>
            <a:ext cx="727144" cy="727144"/>
          </a:xfrm>
          <a:prstGeom prst="ellipse">
            <a:avLst/>
          </a:prstGeom>
          <a:solidFill>
            <a:srgbClr val="00968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576228" y="2973255"/>
            <a:ext cx="727144" cy="727144"/>
          </a:xfrm>
          <a:prstGeom prst="ellipse">
            <a:avLst/>
          </a:prstGeom>
          <a:solidFill>
            <a:srgbClr val="00968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576228" y="3964091"/>
            <a:ext cx="727144" cy="727144"/>
          </a:xfrm>
          <a:prstGeom prst="ellipse">
            <a:avLst/>
          </a:prstGeom>
          <a:solidFill>
            <a:srgbClr val="00968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576228" y="4954927"/>
            <a:ext cx="727144" cy="727144"/>
          </a:xfrm>
          <a:prstGeom prst="ellipse">
            <a:avLst/>
          </a:prstGeom>
          <a:solidFill>
            <a:srgbClr val="00968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-187545" y="6117550"/>
            <a:ext cx="1025745" cy="1025745"/>
          </a:xfrm>
          <a:prstGeom prst="ellipse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21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3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3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3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7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3000000" y="3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5" grpId="0"/>
      <p:bldP spid="11" grpId="0" animBg="1"/>
      <p:bldP spid="6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62" grpId="0"/>
      <p:bldP spid="63" grpId="0"/>
      <p:bldP spid="2" grpId="0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14" grpId="0" animBg="1"/>
      <p:bldP spid="1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01600"/>
            <a:ext cx="12192000" cy="6959600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9050" y="-76200"/>
            <a:ext cx="12192000" cy="6959600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Demo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933450" y="4589463"/>
            <a:ext cx="10515600" cy="15001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Here is a short demo of our flight capabilities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70150" y="-1209596"/>
            <a:ext cx="723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Thankyou</a:t>
            </a:r>
            <a:endParaRPr lang="en-GB" sz="6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613400" y="-2094588"/>
            <a:ext cx="952500" cy="952500"/>
          </a:xfrm>
          <a:prstGeom prst="ellipse">
            <a:avLst/>
          </a:prstGeom>
          <a:solidFill>
            <a:srgbClr val="D5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600700" y="-2084060"/>
            <a:ext cx="952500" cy="952500"/>
          </a:xfrm>
          <a:prstGeom prst="ellipse">
            <a:avLst/>
          </a:prstGeom>
          <a:solidFill>
            <a:srgbClr val="3F51B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600700" y="-2084060"/>
            <a:ext cx="952500" cy="95250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003550" y="7065446"/>
            <a:ext cx="174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GB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FacebookURL</a:t>
            </a:r>
            <a:endParaRPr lang="en-GB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03824" y="7065446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Roboto" panose="02000000000000000000" pitchFamily="2" charset="0"/>
                <a:ea typeface="Roboto" panose="02000000000000000000" pitchFamily="2" charset="0"/>
              </a:rPr>
              <a:t>@</a:t>
            </a:r>
            <a:r>
              <a:rPr lang="en-GB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TwitterHandle</a:t>
            </a:r>
            <a:endParaRPr lang="en-GB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15223" y="7065446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Roboto" panose="02000000000000000000" pitchFamily="2" charset="0"/>
                <a:ea typeface="Roboto" panose="02000000000000000000" pitchFamily="2" charset="0"/>
              </a:rPr>
              <a:t>+</a:t>
            </a:r>
            <a:r>
              <a:rPr lang="en-GB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GPlusURL</a:t>
            </a:r>
            <a:endParaRPr lang="en-GB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94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2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-0.40312 0.00371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56" y="18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0.42292 -0.00394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46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8.33333E-7 0.48819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8.33333E-7 0.45046 C 8.33333E-7 0.65232 0.04792 0.90116 0.08724 0.90116 L 0.17448 0.90116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24" y="4504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2.5E-6 0.45046 C 2.5E-6 0.65231 -0.04792 0.90116 -0.08698 0.90116 L -0.17396 0.90116 " pathEditMode="relative" rAng="0" ptsTypes="AAAA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98" y="4504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2.5E-6 0.9034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16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5" grpId="0"/>
      <p:bldP spid="5" grpId="1"/>
      <p:bldP spid="6" grpId="0" build="p"/>
      <p:bldP spid="6" grpId="1" build="p"/>
      <p:bldP spid="2" grpId="0"/>
      <p:bldP spid="3" grpId="0" animBg="1"/>
      <p:bldP spid="9" grpId="0" animBg="1"/>
      <p:bldP spid="11" grpId="0" animBg="1"/>
      <p:bldP spid="4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51B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Aim of the project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450" y="4589463"/>
            <a:ext cx="10515600" cy="1500187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Replacing the quadcopters as a swarm flight platform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16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accel="57000" decel="4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00000" y="16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277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38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" grpId="0"/>
      <p:bldP spid="2" grpId="1"/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939800" y="1790700"/>
            <a:ext cx="10414000" cy="1076325"/>
            <a:chOff x="939800" y="1790700"/>
            <a:chExt cx="10414000" cy="1076325"/>
          </a:xfrm>
        </p:grpSpPr>
        <p:sp>
          <p:nvSpPr>
            <p:cNvPr id="15" name="TextBox 14"/>
            <p:cNvSpPr txBox="1"/>
            <p:nvPr/>
          </p:nvSpPr>
          <p:spPr>
            <a:xfrm>
              <a:off x="939800" y="1790700"/>
              <a:ext cx="10414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Co-operation between robots</a:t>
              </a:r>
            </a:p>
            <a:p>
              <a:r>
                <a:rPr lang="en-GB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Swarm is a system where multiple robots co-operate to accomplish a certain mission where each robot is able to take its own specific role and carry it out.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231900" y="2844800"/>
              <a:ext cx="9664700" cy="222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939800" y="2943225"/>
            <a:ext cx="10414000" cy="1076325"/>
            <a:chOff x="939800" y="1790700"/>
            <a:chExt cx="10414000" cy="1076325"/>
          </a:xfrm>
        </p:grpSpPr>
        <p:sp>
          <p:nvSpPr>
            <p:cNvPr id="23" name="TextBox 22"/>
            <p:cNvSpPr txBox="1"/>
            <p:nvPr/>
          </p:nvSpPr>
          <p:spPr>
            <a:xfrm>
              <a:off x="939800" y="1790700"/>
              <a:ext cx="10414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Multi-tasking of robots </a:t>
              </a:r>
            </a:p>
            <a:p>
              <a:r>
                <a:rPr lang="en-GB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Swarm is when multiple robots are able to act as multi-purpose and as a whole swarm have the ability to multi-task using multiple sensors.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1231900" y="2844800"/>
              <a:ext cx="9664700" cy="222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939800" y="4095750"/>
            <a:ext cx="10414000" cy="1076325"/>
            <a:chOff x="939800" y="1790700"/>
            <a:chExt cx="10414000" cy="1076325"/>
          </a:xfrm>
        </p:grpSpPr>
        <p:sp>
          <p:nvSpPr>
            <p:cNvPr id="26" name="TextBox 25"/>
            <p:cNvSpPr txBox="1"/>
            <p:nvPr/>
          </p:nvSpPr>
          <p:spPr>
            <a:xfrm>
              <a:off x="939800" y="1790700"/>
              <a:ext cx="10414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Interoperability of robots</a:t>
              </a:r>
            </a:p>
            <a:p>
              <a:r>
                <a:rPr lang="en-GB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Swarm consists of structurally nearly identical robots which can on demand take over other robot’s roles thus creating a redundancy </a:t>
              </a:r>
              <a:r>
                <a:rPr lang="en-GB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sytem</a:t>
              </a:r>
              <a:r>
                <a:rPr lang="en-GB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231900" y="2844800"/>
              <a:ext cx="9664700" cy="222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1078992"/>
            <a:ext cx="12192000" cy="610108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3F51B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78992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Making a highly optimised swarm platform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165061"/>
            <a:ext cx="20955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is swarm</a:t>
            </a:r>
            <a:endParaRPr lang="en-GB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33700" y="1165061"/>
            <a:ext cx="25865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5CAE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Optimising swarm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0200" y="1165061"/>
            <a:ext cx="20955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5CAE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Quadcopters?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914400" y="1669588"/>
            <a:ext cx="1790700" cy="0"/>
          </a:xfrm>
          <a:prstGeom prst="line">
            <a:avLst/>
          </a:prstGeom>
          <a:ln w="38100">
            <a:solidFill>
              <a:srgbClr val="C5C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2192000" y="1796034"/>
            <a:ext cx="10414000" cy="1076325"/>
            <a:chOff x="939800" y="1790700"/>
            <a:chExt cx="10414000" cy="1076325"/>
          </a:xfrm>
        </p:grpSpPr>
        <p:sp>
          <p:nvSpPr>
            <p:cNvPr id="35" name="TextBox 34"/>
            <p:cNvSpPr txBox="1"/>
            <p:nvPr/>
          </p:nvSpPr>
          <p:spPr>
            <a:xfrm>
              <a:off x="939800" y="1790700"/>
              <a:ext cx="10414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Size</a:t>
              </a:r>
            </a:p>
            <a:p>
              <a:r>
                <a:rPr lang="en-GB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The size of a swarm platform is critical as the smaller size of swarm robots allow them to interact more closely with one another.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231900" y="2844800"/>
              <a:ext cx="9664700" cy="222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2192000" y="2948559"/>
            <a:ext cx="10414000" cy="1076325"/>
            <a:chOff x="939800" y="1790700"/>
            <a:chExt cx="10414000" cy="1076325"/>
          </a:xfrm>
        </p:grpSpPr>
        <p:sp>
          <p:nvSpPr>
            <p:cNvPr id="38" name="TextBox 37"/>
            <p:cNvSpPr txBox="1"/>
            <p:nvPr/>
          </p:nvSpPr>
          <p:spPr>
            <a:xfrm>
              <a:off x="939800" y="1790700"/>
              <a:ext cx="10414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Expandability</a:t>
              </a:r>
            </a:p>
            <a:p>
              <a:r>
                <a:rPr lang="en-GB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Being a swarm platform, one of the key things you would want to do is to add more robots. To allow for this the expandability of the system is critical.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231900" y="2844800"/>
              <a:ext cx="9664700" cy="222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2192000" y="4101084"/>
            <a:ext cx="10414000" cy="1076325"/>
            <a:chOff x="939800" y="1790700"/>
            <a:chExt cx="10414000" cy="1076325"/>
          </a:xfrm>
        </p:grpSpPr>
        <p:sp>
          <p:nvSpPr>
            <p:cNvPr id="41" name="TextBox 40"/>
            <p:cNvSpPr txBox="1"/>
            <p:nvPr/>
          </p:nvSpPr>
          <p:spPr>
            <a:xfrm>
              <a:off x="939800" y="1790700"/>
              <a:ext cx="10414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Modularity</a:t>
              </a:r>
            </a:p>
            <a:p>
              <a:r>
                <a:rPr lang="en-GB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When you need each robot to be multi-task, the ability to switch out sensors is critical. Modularity is therefore a key feature for a swarm system.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231900" y="2844800"/>
              <a:ext cx="9664700" cy="222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2213774" y="5664092"/>
            <a:ext cx="10414000" cy="1076325"/>
            <a:chOff x="939800" y="1790700"/>
            <a:chExt cx="10414000" cy="1076325"/>
          </a:xfrm>
        </p:grpSpPr>
        <p:sp>
          <p:nvSpPr>
            <p:cNvPr id="44" name="TextBox 43"/>
            <p:cNvSpPr txBox="1"/>
            <p:nvPr/>
          </p:nvSpPr>
          <p:spPr>
            <a:xfrm>
              <a:off x="939800" y="1790700"/>
              <a:ext cx="10414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Protruding propellers</a:t>
              </a:r>
            </a:p>
            <a:p>
              <a:r>
                <a:rPr lang="en-GB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The quadcopter’s design has it that it needs to have propellers protruding from it</a:t>
              </a:r>
              <a:r>
                <a:rPr lang="en-GB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 Or requires obstructive propeller guards. The shape of such structures makes it hard for them to interact in a swarm.</a:t>
              </a:r>
              <a:endPara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231900" y="2844800"/>
              <a:ext cx="9664700" cy="222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12213774" y="6816617"/>
            <a:ext cx="10414000" cy="1076325"/>
            <a:chOff x="939800" y="1790700"/>
            <a:chExt cx="10414000" cy="1076325"/>
          </a:xfrm>
        </p:grpSpPr>
        <p:sp>
          <p:nvSpPr>
            <p:cNvPr id="47" name="TextBox 46"/>
            <p:cNvSpPr txBox="1"/>
            <p:nvPr/>
          </p:nvSpPr>
          <p:spPr>
            <a:xfrm>
              <a:off x="939800" y="1790700"/>
              <a:ext cx="10414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2 times the cost</a:t>
              </a:r>
              <a:endParaRPr lang="en-GB" sz="2000" dirty="0" smtClean="0"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n-GB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The fact that each quadcopter has 4 motors and ESCs means it has 2 times the cost of our 2 motors and ESCs configuration.</a:t>
              </a:r>
              <a:endPara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231900" y="2844800"/>
              <a:ext cx="9664700" cy="222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2213774" y="7969142"/>
            <a:ext cx="10414000" cy="1076325"/>
            <a:chOff x="939800" y="1790700"/>
            <a:chExt cx="10414000" cy="1076325"/>
          </a:xfrm>
        </p:grpSpPr>
        <p:sp>
          <p:nvSpPr>
            <p:cNvPr id="50" name="TextBox 49"/>
            <p:cNvSpPr txBox="1"/>
            <p:nvPr/>
          </p:nvSpPr>
          <p:spPr>
            <a:xfrm>
              <a:off x="939800" y="1790700"/>
              <a:ext cx="10414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Durability &amp; Efficiency</a:t>
              </a:r>
            </a:p>
            <a:p>
              <a:r>
                <a:rPr lang="en-GB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The number of moving parts on the quadcopter is higher rendering it less durable and the construction of a small swarm quadcopter renders it inefficient with low payload capacities.</a:t>
              </a:r>
              <a:endPara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1231900" y="2844800"/>
              <a:ext cx="9664700" cy="222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Oval 2"/>
          <p:cNvSpPr/>
          <p:nvPr/>
        </p:nvSpPr>
        <p:spPr>
          <a:xfrm>
            <a:off x="11044518" y="5800165"/>
            <a:ext cx="591670" cy="591670"/>
          </a:xfrm>
          <a:prstGeom prst="ellipse">
            <a:avLst/>
          </a:prstGeom>
          <a:solidFill>
            <a:srgbClr val="F4433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5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0.1901 1.48148E-6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05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-0.93438 -3.33333E-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19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93334 1.11111E-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67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-0.93125 -4.44444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62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CAE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92291 -0.00069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20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-0.92291 -0.00069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20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-0.92291 -0.0007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-0.56273 L -0.92474 -0.56481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33" y="9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2 -0.56064 L -0.92474 -0.56482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59" y="-18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56065 L -0.92474 -0.56482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224" y="-208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CAE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1 1.48148E-6 L 0.3694 1.48148E-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292 -0.00069 L -1.85364 2.22222E-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41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291 -0.00069 L -1.85677 -0.00069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93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291 -0.0007 L -1.85677 -0.0007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3000000" y="30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42" presetClass="path" presetSubtype="0" accel="59000" decel="2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111E-6 L -0.48633 -0.37917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23" y="-1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8" grpId="0"/>
      <p:bldP spid="8" grpId="1"/>
      <p:bldP spid="9" grpId="0"/>
      <p:bldP spid="9" grpId="1"/>
      <p:bldP spid="9" grpId="2"/>
      <p:bldP spid="10" grpId="0"/>
      <p:bldP spid="10" grpId="1"/>
      <p:bldP spid="3" grpId="0" animBg="1"/>
      <p:bldP spid="3" grpId="1" animBg="1"/>
      <p:bldP spid="3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433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SentiBots</a:t>
            </a:r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Our Solution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933450" y="4589463"/>
            <a:ext cx="10515600" cy="10177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We designed </a:t>
            </a:r>
            <a:r>
              <a:rPr lang="en-GB" dirty="0" err="1" smtClean="0">
                <a:solidFill>
                  <a:schemeClr val="bg1"/>
                </a:solidFill>
              </a:rPr>
              <a:t>SentiBots</a:t>
            </a:r>
            <a:r>
              <a:rPr lang="en-GB" dirty="0" smtClean="0">
                <a:solidFill>
                  <a:schemeClr val="bg1"/>
                </a:solidFill>
              </a:rPr>
              <a:t> to be the solution to this problem by replacing quadcopters in swarm research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60848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build="p"/>
      <p:bldP spid="6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4336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546100" y="1092200"/>
            <a:ext cx="3403600" cy="5397500"/>
          </a:xfrm>
          <a:prstGeom prst="roundRect">
            <a:avLst>
              <a:gd name="adj" fmla="val 62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Size</a:t>
            </a:r>
          </a:p>
          <a:p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innovative small cylindrical shape design keeps the </a:t>
            </a:r>
            <a:r>
              <a:rPr lang="en-GB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SentiBot</a:t>
            </a: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small</a:t>
            </a: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n-GB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dual coaxial motor system has a high thrust to volume ration.</a:t>
            </a:r>
          </a:p>
          <a:p>
            <a:endParaRPr lang="en-GB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 control surface steering model allows for it to remain enclosed in a protective shell.</a:t>
            </a:r>
            <a:endParaRPr lang="en-GB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223250" y="1092200"/>
            <a:ext cx="3403600" cy="5397500"/>
          </a:xfrm>
          <a:prstGeom prst="roundRect">
            <a:avLst>
              <a:gd name="adj" fmla="val 73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Modular</a:t>
            </a:r>
            <a:endParaRPr lang="en-GB" sz="2400" b="1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system is a fully modular system which can be taken apart and re-assembled in a short period of time.</a:t>
            </a:r>
          </a:p>
          <a:p>
            <a:endParaRPr lang="en-GB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dual computer CPU consisting of the Edison and the ATMEGA 328 allows for sensor modularity allowing you to swap out sensors at any time.</a:t>
            </a:r>
            <a:endParaRPr lang="en-GB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4384675" y="1092200"/>
            <a:ext cx="3403600" cy="5397500"/>
          </a:xfrm>
          <a:prstGeom prst="roundRect">
            <a:avLst>
              <a:gd name="adj" fmla="val 108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Expandability</a:t>
            </a:r>
          </a:p>
          <a:p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</a:rPr>
              <a:t>The cost of the system is about half of that of competing drones in the same size category.</a:t>
            </a:r>
          </a:p>
          <a:p>
            <a:endParaRPr lang="en-GB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</a:rPr>
              <a:t>The </a:t>
            </a:r>
            <a:r>
              <a:rPr lang="en-GB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SentiBot</a:t>
            </a: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</a:rPr>
              <a:t> is completely 3D printed to keep production costs low and for the on-the-go manufacturing needs on the field.</a:t>
            </a:r>
            <a:b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</a:rPr>
            </a:b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</a:p>
          <a:p>
            <a:endParaRPr lang="en-GB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2089150" y="0"/>
            <a:ext cx="8013700" cy="927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Hardware Optimisation</a:t>
            </a:r>
            <a:endParaRPr lang="en-GB" sz="4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099549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66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66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66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accel="5333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accel="53333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accel="53333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accel="6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6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6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4336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546100" y="1092200"/>
            <a:ext cx="3403600" cy="5397500"/>
          </a:xfrm>
          <a:prstGeom prst="roundRect">
            <a:avLst>
              <a:gd name="adj" fmla="val 62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PID stabilisation </a:t>
            </a:r>
            <a:endParaRPr lang="en-GB" sz="2400" b="1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robot is mainly stabilised with a PID loop which allows for it to remain in stable flight amidst disturbances.</a:t>
            </a:r>
          </a:p>
          <a:p>
            <a:endParaRPr lang="en-GB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PID loop runs on the ATMEGA 328 micro-controller which reduces the load on the Edison.</a:t>
            </a:r>
          </a:p>
          <a:p>
            <a:pPr algn="ctr"/>
            <a:endParaRPr lang="en-GB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223250" y="1092200"/>
            <a:ext cx="3403600" cy="5397500"/>
          </a:xfrm>
          <a:prstGeom prst="roundRect">
            <a:avLst>
              <a:gd name="adj" fmla="val 73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SLAM and distributed computing</a:t>
            </a:r>
            <a:endParaRPr lang="en-GB" sz="2400" b="1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</a:rPr>
              <a:t>Due to the Edison being a capable computer, on board monocular SLAM may be able to run on it</a:t>
            </a:r>
          </a:p>
          <a:p>
            <a:endParaRPr lang="en-GB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</a:rPr>
              <a:t>Along with that, we are researching into distributed computing within the swarm to enhance performance.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4384675" y="1092200"/>
            <a:ext cx="3403600" cy="5397500"/>
          </a:xfrm>
          <a:prstGeom prst="roundRect">
            <a:avLst>
              <a:gd name="adj" fmla="val 108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Android app</a:t>
            </a:r>
            <a:endParaRPr lang="en-GB" sz="2400" b="1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</a:rPr>
              <a:t>The control of the </a:t>
            </a:r>
            <a:r>
              <a:rPr lang="en-GB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SentiBot</a:t>
            </a: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</a:rPr>
              <a:t> is done via an Android app for manual control.</a:t>
            </a:r>
          </a:p>
          <a:p>
            <a:endParaRPr lang="en-GB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</a:rPr>
              <a:t>Currently a desktop app is in the works to act as a </a:t>
            </a:r>
            <a:r>
              <a:rPr lang="en-GB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groundstation</a:t>
            </a: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</a:rPr>
              <a:t> for the robot to communicate to.</a:t>
            </a:r>
          </a:p>
          <a:p>
            <a:endParaRPr lang="en-GB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</a:rPr>
              <a:t>Communication to the bot is through </a:t>
            </a:r>
            <a:r>
              <a:rPr lang="en-GB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WiFi</a:t>
            </a: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</a:rPr>
              <a:t>. The Edison is connected to your phone via the UDP protocol and the Edison forwards instructions to the ATMEGA through MSP.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2089150" y="0"/>
            <a:ext cx="8013700" cy="927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Software Optimisation</a:t>
            </a:r>
            <a:endParaRPr lang="en-GB" sz="4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333994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66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66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66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accel="5333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accel="53333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accel="53333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accel="6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6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6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4336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546100" y="1092200"/>
            <a:ext cx="3403600" cy="5397500"/>
          </a:xfrm>
          <a:prstGeom prst="roundRect">
            <a:avLst>
              <a:gd name="adj" fmla="val 62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Search and rescue </a:t>
            </a:r>
            <a:endParaRPr lang="en-GB" sz="2400" b="1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GB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SentiBot</a:t>
            </a: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is ideal for search and rescue as it provides a durable and small platform. </a:t>
            </a:r>
          </a:p>
          <a:p>
            <a:endParaRPr lang="en-GB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GB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SentiBot</a:t>
            </a: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can easily move through small spaces like </a:t>
            </a:r>
            <a:r>
              <a:rPr lang="en-GB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airducts</a:t>
            </a: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and the swarm capabilities make it more ideal.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223250" y="1092200"/>
            <a:ext cx="3403600" cy="5397500"/>
          </a:xfrm>
          <a:prstGeom prst="roundRect">
            <a:avLst>
              <a:gd name="adj" fmla="val 73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Urban surveillance</a:t>
            </a:r>
          </a:p>
          <a:p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</a:rPr>
              <a:t>The </a:t>
            </a:r>
            <a:r>
              <a:rPr lang="en-GB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SentiBot</a:t>
            </a: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</a:rPr>
              <a:t> is also useful in replacing CCTV cameras in urban regions.</a:t>
            </a:r>
          </a:p>
          <a:p>
            <a:endParaRPr lang="en-GB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</a:rPr>
              <a:t>Instead of a normal CCTV camera, the </a:t>
            </a:r>
            <a:r>
              <a:rPr lang="en-GB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SentiBot</a:t>
            </a: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</a:rPr>
              <a:t> would be able to ideally reposition itself once in a while to discourage crimes.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4384675" y="1092200"/>
            <a:ext cx="3403600" cy="5397500"/>
          </a:xfrm>
          <a:prstGeom prst="roundRect">
            <a:avLst>
              <a:gd name="adj" fmla="val 108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Military reconnaissance</a:t>
            </a:r>
            <a:endParaRPr lang="en-GB" sz="2400" b="1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</a:rPr>
              <a:t>The small form factor of the </a:t>
            </a:r>
            <a:r>
              <a:rPr lang="en-GB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SentiBot</a:t>
            </a: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</a:rPr>
              <a:t> keeps it well hidden from radar.</a:t>
            </a:r>
          </a:p>
          <a:p>
            <a:endParaRPr lang="en-GB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</a:rPr>
              <a:t>The ability to deploy multiple </a:t>
            </a:r>
            <a:r>
              <a:rPr lang="en-GB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SentiBots</a:t>
            </a: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</a:rPr>
              <a:t> in a swarm increases the speed and efficiency of the mission.</a:t>
            </a:r>
          </a:p>
          <a:p>
            <a:endParaRPr lang="en-GB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</a:rPr>
              <a:t>The lower cost of the </a:t>
            </a:r>
            <a:r>
              <a:rPr lang="en-GB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SentiBot</a:t>
            </a: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</a:rPr>
              <a:t> reduces the amount of investment lost if case of a mission failure.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2089150" y="0"/>
            <a:ext cx="8013700" cy="927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Applications</a:t>
            </a:r>
            <a:endParaRPr lang="en-GB" sz="4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30244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66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66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66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accel="5333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accel="53333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accel="53333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accel="6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6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6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accel="6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6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6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Images of </a:t>
            </a:r>
            <a:r>
              <a:rPr lang="en-GB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SentiBots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933450" y="4589463"/>
            <a:ext cx="10515600" cy="15001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An up-close look at </a:t>
            </a:r>
            <a:r>
              <a:rPr lang="en-GB" dirty="0" err="1" smtClean="0">
                <a:solidFill>
                  <a:schemeClr val="bg1"/>
                </a:solidFill>
              </a:rPr>
              <a:t>SentiBots</a:t>
            </a:r>
            <a:r>
              <a:rPr lang="en-GB" dirty="0" smtClean="0">
                <a:solidFill>
                  <a:schemeClr val="bg1"/>
                </a:solidFill>
              </a:rPr>
              <a:t> and its inner workings.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38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build="p"/>
      <p:bldP spid="6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://www.elandroidelibre.com/wp-content/uploads/2014/05/zRXko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43287"/>
            <a:ext cx="6070600" cy="341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9683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0"/>
            <a:ext cx="10515600" cy="96837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Images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30" name="Picture 6" descr="https://lh4.googleusercontent.com/-Mx304S7v6Ns/VELX_hAbqUI/AAAAAAAAKGY/JfsIEXi3GHE/w1920-h1080/San%2BDiego%2BDu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1" y="3443287"/>
            <a:ext cx="6070599" cy="341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h6.ggpht.com/dq1rtn76Xertxh17J02UknLxRUgLX04f6dXjeTctgEnHudDHro_ViIJ1F68fyu3z=w9999-h999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677" y="1028700"/>
            <a:ext cx="550749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pre01.deviantart.net/c7ec/th/pre/i/2013/138/c/a/google_now_wallpaper_bangkok_thailand_nexus4_day_0_by_twaintyfour-d65p7fp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400" y="1030284"/>
            <a:ext cx="2387600" cy="236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485899" y="1633537"/>
            <a:ext cx="1228725" cy="1228725"/>
          </a:xfrm>
          <a:prstGeom prst="ellipse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http://getwallpapers.net/wallpapers/m/66/minimalistic_artwork_google_now_m6529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8700"/>
            <a:ext cx="42005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553456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Description for the First Image</a:t>
            </a:r>
            <a:endParaRPr lang="en-GB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6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3000000" y="30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22222E-6 L 0.32929 0.18334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58" y="916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10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22222E-6 L 0.32565 0.18334 " pathEditMode="relative" rAng="0" ptsTypes="AA">
                                      <p:cBhvr>
                                        <p:cTn id="53" dur="1000" spd="-100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76" y="916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500" fill="hold"/>
                                        <p:tgtEl>
                                          <p:spTgt spid="1028"/>
                                        </p:tgtEl>
                                      </p:cBhvr>
                                      <p:by x="66600" y="666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4" grpId="0" animBg="1"/>
      <p:bldP spid="4" grpId="1" animBg="1"/>
      <p:bldP spid="4" grpId="2" animBg="1"/>
      <p:bldP spid="5" grpId="0"/>
      <p:bldP spid="5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866</Words>
  <Application>Microsoft Office PowerPoint</Application>
  <PresentationFormat>Widescreen</PresentationFormat>
  <Paragraphs>125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Wingdings</vt:lpstr>
      <vt:lpstr>Office Theme</vt:lpstr>
      <vt:lpstr>SentiBots</vt:lpstr>
      <vt:lpstr>Aim of the project</vt:lpstr>
      <vt:lpstr>Making a highly optimised swarm platform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SentiBot?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 Theme</dc:title>
  <dc:creator>Jacob Bower</dc:creator>
  <cp:lastModifiedBy>sudhar sundar</cp:lastModifiedBy>
  <cp:revision>55</cp:revision>
  <dcterms:created xsi:type="dcterms:W3CDTF">2015-08-12T22:06:40Z</dcterms:created>
  <dcterms:modified xsi:type="dcterms:W3CDTF">2016-03-23T23:15:10Z</dcterms:modified>
</cp:coreProperties>
</file>