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83" r:id="rId2"/>
    <p:sldId id="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F05B3-0B03-CF40-B1E2-313717B5B351}">
          <p14:sldIdLst>
            <p14:sldId id="283"/>
            <p14:sldId id="290"/>
          </p14:sldIdLst>
        </p14:section>
        <p14:section name="Extras" id="{026EC744-CDA5-D142-973A-D42EB905A44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5ABC"/>
    <a:srgbClr val="21756B"/>
    <a:srgbClr val="C2D14D"/>
    <a:srgbClr val="BC5A89"/>
    <a:srgbClr val="F7C35E"/>
    <a:srgbClr val="D97A3D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47" autoAdjust="0"/>
  </p:normalViewPr>
  <p:slideViewPr>
    <p:cSldViewPr snapToGrid="0" snapToObjects="1">
      <p:cViewPr varScale="1">
        <p:scale>
          <a:sx n="106" d="100"/>
          <a:sy n="106" d="100"/>
        </p:scale>
        <p:origin x="32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65E7D-1096-FF43-A296-AF17C43C8A9B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EF5A0-A374-274D-9E35-C42A45FD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foote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67"/>
          <a:stretch/>
        </p:blipFill>
        <p:spPr bwMode="auto">
          <a:xfrm>
            <a:off x="0" y="6766560"/>
            <a:ext cx="12192000" cy="9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sentient b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100137" y="2287288"/>
            <a:ext cx="7086600" cy="2286000"/>
          </a:xfrm>
        </p:spPr>
        <p:txBody>
          <a:bodyPr lIns="91440" rIns="91440" anchor="b">
            <a:normAutofit/>
          </a:bodyPr>
          <a:lstStyle>
            <a:lvl1pPr algn="l">
              <a:defRPr lang="en-US" sz="4800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00137" y="4573288"/>
            <a:ext cx="7086600" cy="1600200"/>
          </a:xfrm>
        </p:spPr>
        <p:txBody>
          <a:bodyPr lIns="91440" rIns="91440"/>
          <a:lstStyle>
            <a:lvl1pPr marL="0" indent="0" algn="l">
              <a:buNone/>
              <a:defRPr lang="en-US" dirty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0925"/>
            <a:ext cx="5257800" cy="685800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050925"/>
            <a:ext cx="5257800" cy="685800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1736725"/>
            <a:ext cx="5257800" cy="4435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736725"/>
            <a:ext cx="5257800" cy="4435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88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/>
          <p:cNvSpPr>
            <a:spLocks noGrp="1"/>
          </p:cNvSpPr>
          <p:nvPr>
            <p:ph type="body" idx="10"/>
          </p:nvPr>
        </p:nvSpPr>
        <p:spPr>
          <a:xfrm>
            <a:off x="609600" y="1050925"/>
            <a:ext cx="10972800" cy="457200"/>
          </a:xfrm>
        </p:spPr>
        <p:txBody>
          <a:bodyPr vert="horz" lIns="91440" tIns="45720" rIns="91440" bIns="45720" rtlCol="0" anchor="t">
            <a:norm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7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1"/>
          <p:cNvSpPr>
            <a:spLocks noGrp="1"/>
          </p:cNvSpPr>
          <p:nvPr>
            <p:ph type="body" idx="10"/>
          </p:nvPr>
        </p:nvSpPr>
        <p:spPr>
          <a:xfrm>
            <a:off x="609600" y="1050925"/>
            <a:ext cx="10972800" cy="457200"/>
          </a:xfrm>
        </p:spPr>
        <p:txBody>
          <a:bodyPr vert="horz" lIns="91440" tIns="45720" rIns="91440" bIns="45720" rtlCol="0" anchor="t">
            <a:norm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84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5254869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327531" y="1828800"/>
            <a:ext cx="5254869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1050925"/>
            <a:ext cx="10972800" cy="457200"/>
          </a:xfrm>
        </p:spPr>
        <p:txBody>
          <a:bodyPr vert="horz" lIns="91440" tIns="45720" rIns="91440" bIns="45720" rtlCol="0" anchor="t">
            <a:norm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125"/>
            <a:ext cx="5257800" cy="685800"/>
          </a:xfrm>
        </p:spPr>
        <p:txBody>
          <a:bodyPr anchor="b"/>
          <a:lstStyle>
            <a:lvl1pPr marL="0" indent="0">
              <a:buNone/>
              <a:defRPr lang="en-US" b="1" dirty="0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508125"/>
            <a:ext cx="5257800" cy="685800"/>
          </a:xfrm>
        </p:spPr>
        <p:txBody>
          <a:bodyPr anchor="b"/>
          <a:lstStyle>
            <a:lvl1pPr marL="0" indent="0">
              <a:buNone/>
              <a:defRPr lang="en-US" b="1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1"/>
          </p:nvPr>
        </p:nvSpPr>
        <p:spPr>
          <a:xfrm>
            <a:off x="609600" y="2193925"/>
            <a:ext cx="525780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2193925"/>
            <a:ext cx="525780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body" idx="10"/>
          </p:nvPr>
        </p:nvSpPr>
        <p:spPr>
          <a:xfrm>
            <a:off x="609600" y="1050925"/>
            <a:ext cx="10972800" cy="457200"/>
          </a:xfrm>
        </p:spPr>
        <p:txBody>
          <a:bodyPr vert="horz" lIns="91440" tIns="45720" rIns="91440" bIns="45720" rtlCol="0" anchor="t">
            <a:norm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03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609600" y="0"/>
            <a:ext cx="10972800" cy="457200"/>
          </a:xfrm>
        </p:spPr>
        <p:txBody>
          <a:bodyPr vert="horz" lIns="91440" tIns="45720" rIns="91440" bIns="45720" rtlCol="0" anchor="b">
            <a:normAutofit/>
          </a:bodyPr>
          <a:lstStyle>
            <a:lvl1pPr marL="228600" indent="-228600">
              <a:buNone/>
              <a:defRPr lang="en-US" sz="2000" b="1" smtClean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04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609600" y="0"/>
            <a:ext cx="10972800" cy="457200"/>
          </a:xfrm>
        </p:spPr>
        <p:txBody>
          <a:bodyPr vert="horz" lIns="91440" tIns="45720" rIns="91440" bIns="45720" rtlCol="0" anchor="b">
            <a:normAutofit/>
          </a:bodyPr>
          <a:lstStyle>
            <a:lvl1pPr marL="228600" indent="-228600">
              <a:buNone/>
              <a:defRPr lang="en-US" sz="2000" b="1" smtClean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043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609600" y="0"/>
            <a:ext cx="10972800" cy="457200"/>
          </a:xfrm>
        </p:spPr>
        <p:txBody>
          <a:bodyPr vert="horz" lIns="91440" tIns="45720" rIns="91440" bIns="45720" rtlCol="0" anchor="b">
            <a:normAutofit/>
          </a:bodyPr>
          <a:lstStyle>
            <a:lvl1pPr marL="228600" indent="-228600">
              <a:buNone/>
              <a:defRPr lang="en-US" sz="2000" b="1" smtClean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143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609600" y="1736725"/>
            <a:ext cx="5257800" cy="4435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736725"/>
            <a:ext cx="5257800" cy="4435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0925"/>
            <a:ext cx="5257800" cy="685800"/>
          </a:xfrm>
        </p:spPr>
        <p:txBody>
          <a:bodyPr anchor="b"/>
          <a:lstStyle>
            <a:lvl1pPr marL="0" indent="0">
              <a:buNone/>
              <a:defRPr lang="en-US" b="1" dirty="0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050925"/>
            <a:ext cx="5257800" cy="685800"/>
          </a:xfrm>
        </p:spPr>
        <p:txBody>
          <a:bodyPr anchor="b"/>
          <a:lstStyle>
            <a:lvl1pPr marL="0" indent="0">
              <a:buNone/>
              <a:defRPr lang="en-US" b="1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609600" y="0"/>
            <a:ext cx="10972800" cy="457200"/>
          </a:xfrm>
        </p:spPr>
        <p:txBody>
          <a:bodyPr vert="horz" lIns="91440" tIns="45720" rIns="91440" bIns="45720" rtlCol="0" anchor="b">
            <a:normAutofit/>
          </a:bodyPr>
          <a:lstStyle>
            <a:lvl1pPr marL="228600" indent="-228600">
              <a:buNone/>
              <a:defRPr lang="en-US" sz="2000" b="1" smtClean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287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981224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52206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23188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981994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2206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23188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66934"/>
            <a:ext cx="12192000" cy="491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41"/>
          <p:cNvSpPr/>
          <p:nvPr userDrawn="1"/>
        </p:nvSpPr>
        <p:spPr>
          <a:xfrm rot="5400000">
            <a:off x="-3124201" y="3124201"/>
            <a:ext cx="6858001" cy="609599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  <p:sp>
        <p:nvSpPr>
          <p:cNvPr id="12" name="Rectangle 11"/>
          <p:cNvSpPr/>
          <p:nvPr/>
        </p:nvSpPr>
        <p:spPr>
          <a:xfrm>
            <a:off x="9897533" y="5994400"/>
            <a:ext cx="2099734" cy="52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137" y="2286000"/>
            <a:ext cx="7086600" cy="2286000"/>
          </a:xfrm>
        </p:spPr>
        <p:txBody>
          <a:bodyPr lIns="91440" rIns="91440" anchor="b">
            <a:normAutofit/>
          </a:bodyPr>
          <a:lstStyle>
            <a:lvl1pPr algn="l">
              <a:defRPr lang="en-US" sz="4800" dirty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137" y="4574458"/>
            <a:ext cx="7086600" cy="1600200"/>
          </a:xfrm>
        </p:spPr>
        <p:txBody>
          <a:bodyPr lIns="91440" rIns="91440"/>
          <a:lstStyle>
            <a:lvl1pPr marL="0" indent="0" algn="l">
              <a:buNone/>
              <a:defRPr lang="en-US" dirty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677009"/>
            <a:ext cx="4120676" cy="102192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Copyright © 2016 Sentient Technologies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6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40605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81672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22739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1375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2442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23509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063805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063805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hape 65"/>
          <p:cNvSpPr>
            <a:spLocks noGrp="1"/>
          </p:cNvSpPr>
          <p:nvPr>
            <p:ph type="pic" sz="half" idx="13"/>
          </p:nvPr>
        </p:nvSpPr>
        <p:spPr>
          <a:xfrm>
            <a:off x="609600" y="1371600"/>
            <a:ext cx="6858000" cy="48006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6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371600"/>
            <a:ext cx="3886200" cy="48006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56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5"/>
          <p:cNvSpPr>
            <a:spLocks noGrp="1"/>
          </p:cNvSpPr>
          <p:nvPr>
            <p:ph type="pic" sz="half" idx="13"/>
          </p:nvPr>
        </p:nvSpPr>
        <p:spPr>
          <a:xfrm>
            <a:off x="609600" y="1371600"/>
            <a:ext cx="6858000" cy="48006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7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371600"/>
            <a:ext cx="3886200" cy="48006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609600" y="0"/>
            <a:ext cx="10972800" cy="457200"/>
          </a:xfrm>
        </p:spPr>
        <p:txBody>
          <a:bodyPr vert="horz" lIns="91440" tIns="45720" rIns="91440" bIns="45720" rtlCol="0" anchor="b">
            <a:normAutofit/>
          </a:bodyPr>
          <a:lstStyle>
            <a:lvl1pPr marL="228600" indent="-228600">
              <a:buNone/>
              <a:defRPr lang="en-US" sz="2000" b="1" smtClean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017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1097280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7335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952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Shape 141"/>
          <p:cNvSpPr/>
          <p:nvPr userDrawn="1"/>
        </p:nvSpPr>
        <p:spPr>
          <a:xfrm>
            <a:off x="0" y="6766560"/>
            <a:ext cx="12192000" cy="91440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  <p:pic>
        <p:nvPicPr>
          <p:cNvPr id="9" name="pasted-image.pd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9067" y="6291893"/>
            <a:ext cx="1443333" cy="35722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9693" y="263260"/>
            <a:ext cx="202619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0" b="1" dirty="0">
                <a:solidFill>
                  <a:schemeClr val="bg1">
                    <a:alpha val="20000"/>
                  </a:schemeClr>
                </a:solidFill>
                <a:latin typeface="+mj-lt"/>
                <a:ea typeface="Gentona SemiBold" charset="0"/>
                <a:cs typeface="Gentona SemiBold" charset="0"/>
              </a:rPr>
              <a:t>“</a:t>
            </a:r>
            <a:endParaRPr kumimoji="0" lang="en-US" sz="30000" b="1" u="none" strike="noStrike" cap="none" spc="0" normalizeH="0" baseline="0" dirty="0">
              <a:ln>
                <a:noFill/>
              </a:ln>
              <a:solidFill>
                <a:schemeClr val="bg1">
                  <a:alpha val="20000"/>
                </a:schemeClr>
              </a:solidFill>
              <a:effectLst/>
              <a:uFillTx/>
              <a:latin typeface="+mj-lt"/>
              <a:ea typeface="Gentona SemiBold" charset="0"/>
              <a:cs typeface="Gentona SemiBold" charset="0"/>
              <a:sym typeface="Helvetica Light"/>
            </a:endParaRPr>
          </a:p>
        </p:txBody>
      </p:sp>
      <p:sp>
        <p:nvSpPr>
          <p:cNvPr id="10" name="Shape 75"/>
          <p:cNvSpPr>
            <a:spLocks noGrp="1"/>
          </p:cNvSpPr>
          <p:nvPr>
            <p:ph type="body" idx="1"/>
          </p:nvPr>
        </p:nvSpPr>
        <p:spPr>
          <a:xfrm>
            <a:off x="1066800" y="1143000"/>
            <a:ext cx="100584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</a:defRPr>
            </a:lvl1pPr>
            <a:lvl2pPr marL="457200" indent="0" algn="r">
              <a:buNone/>
              <a:defRPr sz="4000" baseline="0">
                <a:solidFill>
                  <a:schemeClr val="bg1"/>
                </a:solidFill>
              </a:defRPr>
            </a:lvl2pPr>
            <a:lvl3pPr marL="914400" indent="0" algn="l">
              <a:buNone/>
              <a:defRPr sz="3600">
                <a:solidFill>
                  <a:schemeClr val="bg1"/>
                </a:solidFill>
              </a:defRPr>
            </a:lvl3pPr>
            <a:lvl4pPr marL="1371600" indent="0" algn="l">
              <a:buNone/>
              <a:defRPr sz="3200">
                <a:solidFill>
                  <a:schemeClr val="bg1"/>
                </a:solidFill>
              </a:defRPr>
            </a:lvl4pPr>
            <a:lvl5pPr marL="1828800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Shape 141"/>
          <p:cNvSpPr/>
          <p:nvPr userDrawn="1"/>
        </p:nvSpPr>
        <p:spPr>
          <a:xfrm>
            <a:off x="0" y="6766560"/>
            <a:ext cx="12192000" cy="91440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  <p:pic>
        <p:nvPicPr>
          <p:cNvPr id="9" name="pasted-image.pd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9067" y="6291893"/>
            <a:ext cx="1443333" cy="35722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828800"/>
            <a:ext cx="9979024" cy="20574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4114800"/>
            <a:ext cx="9979024" cy="1371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41"/>
          <p:cNvSpPr/>
          <p:nvPr userDrawn="1"/>
        </p:nvSpPr>
        <p:spPr>
          <a:xfrm>
            <a:off x="0" y="6766560"/>
            <a:ext cx="12192000" cy="91440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  <p:pic>
        <p:nvPicPr>
          <p:cNvPr id="9" name="pasted-image.pd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9067" y="6291893"/>
            <a:ext cx="1443333" cy="35722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"/>
          <a:stretch/>
        </p:blipFill>
        <p:spPr>
          <a:xfrm>
            <a:off x="0" y="0"/>
            <a:ext cx="1219200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828800"/>
            <a:ext cx="9979024" cy="20574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4340942"/>
            <a:ext cx="9979024" cy="1371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0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 userDrawn="1"/>
        </p:nvSpPr>
        <p:spPr>
          <a:xfrm>
            <a:off x="4062324" y="4290608"/>
            <a:ext cx="800415" cy="800415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 userDrawn="1"/>
        </p:nvSpPr>
        <p:spPr>
          <a:xfrm rot="10800000">
            <a:off x="7329204" y="1728876"/>
            <a:ext cx="800471" cy="800471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914400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0" y="2057400"/>
            <a:ext cx="2743200" cy="27432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94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836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73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4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1096-C318-624D-915D-59BD62250BC5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4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0D38-A290-654D-B997-BCE87E3CCE4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asted-image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7" y="6291170"/>
            <a:ext cx="1443333" cy="35794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Copyright © 2016 Sentient Technologies LLC. All rights reserved.</a:t>
            </a:r>
          </a:p>
        </p:txBody>
      </p:sp>
      <p:sp>
        <p:nvSpPr>
          <p:cNvPr id="20" name="Shape 141"/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77247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1" r:id="rId2"/>
    <p:sldLayoutId id="2147483687" r:id="rId3"/>
    <p:sldLayoutId id="2147483685" r:id="rId4"/>
    <p:sldLayoutId id="2147483662" r:id="rId5"/>
    <p:sldLayoutId id="2147483690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88" r:id="rId19"/>
    <p:sldLayoutId id="2147483689" r:id="rId20"/>
    <p:sldLayoutId id="2147483677" r:id="rId21"/>
    <p:sldLayoutId id="2147483678" r:id="rId22"/>
    <p:sldLayoutId id="2147483679" r:id="rId23"/>
    <p:sldLayoutId id="2147483681" r:id="rId24"/>
    <p:sldLayoutId id="214748368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+mj-lt"/>
          <a:ea typeface="Proxima Nova" charset="0"/>
          <a:cs typeface="Proxima Nov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24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/>
        <a:buChar char="•"/>
        <a:defRPr sz="18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buFont typeface="Arial"/>
        <a:buChar char="•"/>
        <a:defRPr sz="16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88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orient="horz" pos="5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Runner Open Source Software Reuse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207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 Runner policy for Open Source Software (</a:t>
            </a:r>
            <a:r>
              <a:rPr lang="en-US" i="1" dirty="0"/>
              <a:t>OSS</a:t>
            </a:r>
            <a:r>
              <a:rPr lang="en-US" dirty="0"/>
              <a:t>) reuse</a:t>
            </a:r>
          </a:p>
          <a:p>
            <a:endParaRPr lang="en-US" dirty="0"/>
          </a:p>
          <a:p>
            <a:pPr lvl="1"/>
            <a:r>
              <a:rPr lang="en-US" dirty="0"/>
              <a:t>A liberal license MUST be associated with the OSS with Copyright</a:t>
            </a:r>
          </a:p>
          <a:p>
            <a:pPr lvl="2"/>
            <a:r>
              <a:rPr lang="en-US" dirty="0"/>
              <a:t>It must be clear who the original author that is making claims, </a:t>
            </a:r>
            <a:r>
              <a:rPr lang="en-US" i="1" dirty="0"/>
              <a:t>provenance</a:t>
            </a:r>
          </a:p>
          <a:p>
            <a:pPr lvl="2"/>
            <a:r>
              <a:rPr lang="en-US" dirty="0"/>
              <a:t>There must be a usable license file that can be used for auditing purposes</a:t>
            </a:r>
            <a:endParaRPr lang="en-US" i="1" dirty="0"/>
          </a:p>
          <a:p>
            <a:pPr lvl="2"/>
            <a:endParaRPr lang="en-US" dirty="0"/>
          </a:p>
          <a:p>
            <a:pPr lvl="1"/>
            <a:r>
              <a:rPr lang="en-US" dirty="0"/>
              <a:t>License MUST be permissive</a:t>
            </a:r>
          </a:p>
          <a:p>
            <a:pPr lvl="2"/>
            <a:r>
              <a:rPr lang="en-US" dirty="0"/>
              <a:t>Limits on reuse must be restricted in nature, free of encumbrances</a:t>
            </a:r>
          </a:p>
          <a:p>
            <a:pPr lvl="3"/>
            <a:r>
              <a:rPr lang="en-US" dirty="0"/>
              <a:t>Indemnification clauses, No restrictions on redistribution, or non-redistribution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Only trivial obligations</a:t>
            </a:r>
          </a:p>
          <a:p>
            <a:pPr lvl="2"/>
            <a:r>
              <a:rPr lang="en-US" dirty="0"/>
              <a:t>Author citation, Copyright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Things Go Runner explicitly avoids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Copyleft</a:t>
            </a:r>
            <a:r>
              <a:rPr lang="en-US" dirty="0">
                <a:solidFill>
                  <a:srgbClr val="FF0000"/>
                </a:solidFill>
              </a:rPr>
              <a:t> – GPL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Software claiming patentable material of author or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9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Runner is seeking to 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127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Reduce and eliminate exposure with Open Source Software (</a:t>
            </a:r>
            <a:r>
              <a:rPr lang="en-US" i="1" dirty="0"/>
              <a:t>OSS</a:t>
            </a:r>
            <a:r>
              <a:rPr lang="en-US" dirty="0"/>
              <a:t>) reuse</a:t>
            </a:r>
          </a:p>
          <a:p>
            <a:endParaRPr lang="en-US" dirty="0"/>
          </a:p>
          <a:p>
            <a:pPr lvl="1"/>
            <a:r>
              <a:rPr lang="en-US" dirty="0"/>
              <a:t>Create forks of reused OSS using publically accessible repository, </a:t>
            </a:r>
            <a:r>
              <a:rPr lang="en-US" dirty="0" err="1"/>
              <a:t>GitHub</a:t>
            </a:r>
            <a:r>
              <a:rPr lang="en-US" dirty="0"/>
              <a:t>, to meet …</a:t>
            </a:r>
          </a:p>
          <a:p>
            <a:pPr lvl="2"/>
            <a:r>
              <a:rPr lang="en-US" dirty="0"/>
              <a:t>redistribution requirements in some licenses</a:t>
            </a:r>
          </a:p>
          <a:p>
            <a:pPr lvl="2"/>
            <a:r>
              <a:rPr lang="en-US" dirty="0"/>
              <a:t>attribution requirements</a:t>
            </a:r>
          </a:p>
          <a:p>
            <a:pPr lvl="2"/>
            <a:r>
              <a:rPr lang="en-US" dirty="0"/>
              <a:t>common sense escrow of 3</a:t>
            </a:r>
            <a:r>
              <a:rPr lang="en-US" baseline="30000" dirty="0"/>
              <a:t>rd</a:t>
            </a:r>
            <a:r>
              <a:rPr lang="en-US" dirty="0"/>
              <a:t> party code and documentation to prevent rage-quit risk</a:t>
            </a:r>
            <a:r>
              <a:rPr lang="en-US" baseline="30000" dirty="0"/>
              <a:t>1</a:t>
            </a:r>
          </a:p>
          <a:p>
            <a:pPr lvl="2"/>
            <a:r>
              <a:rPr lang="en-US" dirty="0"/>
              <a:t>extend our existing OSS auditing capabilities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Begin a path to an authentically secure management of our digital assets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Transparency</a:t>
            </a:r>
          </a:p>
          <a:p>
            <a:pPr lvl="2"/>
            <a:r>
              <a:rPr lang="en-US" dirty="0"/>
              <a:t>Manage unforeseen, or unforeseeable penalties by being open about our legitimate OSS reuse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803900"/>
            <a:ext cx="1097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  </a:t>
            </a:r>
            <a:r>
              <a:rPr lang="en-US" sz="1200" dirty="0"/>
              <a:t>http://</a:t>
            </a:r>
            <a:r>
              <a:rPr lang="en-US" sz="1200" dirty="0" err="1"/>
              <a:t>arstechnica.com</a:t>
            </a:r>
            <a:r>
              <a:rPr lang="en-US" sz="1200" dirty="0"/>
              <a:t>/information-technology/2016/03/rage-quit-coder-unpublished-17-lines-of-javascript-and-broke-the-internet/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95420"/>
      </p:ext>
    </p:extLst>
  </p:cSld>
  <p:clrMapOvr>
    <a:masterClrMapping/>
  </p:clrMapOvr>
</p:sld>
</file>

<file path=ppt/theme/theme1.xml><?xml version="1.0" encoding="utf-8"?>
<a:theme xmlns:a="http://schemas.openxmlformats.org/drawingml/2006/main" name="Sentient Powerpoint Template">
  <a:themeElements>
    <a:clrScheme name="Sentient 2016">
      <a:dk1>
        <a:srgbClr val="333333"/>
      </a:dk1>
      <a:lt1>
        <a:srgbClr val="FFFFFF"/>
      </a:lt1>
      <a:dk2>
        <a:srgbClr val="34B0C2"/>
      </a:dk2>
      <a:lt2>
        <a:srgbClr val="A3A3A3"/>
      </a:lt2>
      <a:accent1>
        <a:srgbClr val="38C1D5"/>
      </a:accent1>
      <a:accent2>
        <a:srgbClr val="278BC8"/>
      </a:accent2>
      <a:accent3>
        <a:srgbClr val="2A70B8"/>
      </a:accent3>
      <a:accent4>
        <a:srgbClr val="0050A2"/>
      </a:accent4>
      <a:accent5>
        <a:srgbClr val="0E3860"/>
      </a:accent5>
      <a:accent6>
        <a:srgbClr val="132F54"/>
      </a:accent6>
      <a:hlink>
        <a:srgbClr val="34B0C2"/>
      </a:hlink>
      <a:folHlink>
        <a:srgbClr val="34B0C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A05F6DAB-23F5-4690-9D5E-9315448FB985}" vid="{4AF8016C-4FD4-460E-B391-F5D3EA0896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Sentient Powerpoint Template.potx</Template>
  <TotalTime>332</TotalTime>
  <Words>204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Sentient Powerpoint Template</vt:lpstr>
      <vt:lpstr>Go Runner Open Source Software Reuse</vt:lpstr>
      <vt:lpstr>Go Runner is seeking to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Epstein</dc:creator>
  <cp:lastModifiedBy>Mutch, Karl (Cognizant)</cp:lastModifiedBy>
  <cp:revision>11</cp:revision>
  <dcterms:created xsi:type="dcterms:W3CDTF">2016-10-07T22:58:55Z</dcterms:created>
  <dcterms:modified xsi:type="dcterms:W3CDTF">2019-01-09T17:57:07Z</dcterms:modified>
</cp:coreProperties>
</file>