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  <p:sldMasterId id="2147483815" r:id="rId2"/>
  </p:sldMasterIdLst>
  <p:notesMasterIdLst>
    <p:notesMasterId r:id="rId9"/>
  </p:notesMasterIdLst>
  <p:sldIdLst>
    <p:sldId id="494" r:id="rId3"/>
    <p:sldId id="471" r:id="rId4"/>
    <p:sldId id="489" r:id="rId5"/>
    <p:sldId id="496" r:id="rId6"/>
    <p:sldId id="486" r:id="rId7"/>
    <p:sldId id="4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F05B3-0B03-CF40-B1E2-313717B5B351}">
          <p14:sldIdLst>
            <p14:sldId id="494"/>
            <p14:sldId id="471"/>
            <p14:sldId id="489"/>
            <p14:sldId id="496"/>
            <p14:sldId id="486"/>
            <p14:sldId id="4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A3D"/>
    <a:srgbClr val="7D5ABC"/>
    <a:srgbClr val="F7C35E"/>
    <a:srgbClr val="C2D14D"/>
    <a:srgbClr val="21756B"/>
    <a:srgbClr val="BC5A89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2296" autoAdjust="0"/>
    <p:restoredTop sz="94652" autoAdjust="0"/>
  </p:normalViewPr>
  <p:slideViewPr>
    <p:cSldViewPr snapToGrid="0" snapToObjects="1">
      <p:cViewPr>
        <p:scale>
          <a:sx n="100" d="100"/>
          <a:sy n="100" d="100"/>
        </p:scale>
        <p:origin x="-1816" y="-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7D-1096-FF43-A296-AF17C43C8A9B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F5A0-A374-274D-9E35-C42A45FD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F5A0-A374-274D-9E35-C42A45FDF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2" y="2622585"/>
            <a:ext cx="4120676" cy="10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1894390" y="3862900"/>
            <a:ext cx="8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spc="2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BREAKTHROUGH ARTIFICIAL INTELLIGENCE PRODUCTS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4390" y="3862900"/>
            <a:ext cx="8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spc="2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BREAKTHROUGH ARTIFICIAL INTELLIGENCE PRODUCTS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6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6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327531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36725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dirty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36725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828800"/>
            <a:ext cx="6858000" cy="434339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828800"/>
            <a:ext cx="3886200" cy="4343399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0137" y="2287288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00137" y="4573288"/>
            <a:ext cx="7086600" cy="1600200"/>
          </a:xfrm>
        </p:spPr>
        <p:txBody>
          <a:bodyPr lIns="91440" rIns="91440"/>
          <a:lstStyle>
            <a:lvl1pPr marL="0" indent="0" algn="l">
              <a:buNone/>
              <a:defRPr lang="en-US" dirty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8039"/>
            <a:ext cx="4120676" cy="1019867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dirty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81224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52206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23188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81994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206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23188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406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81672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22739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1375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2442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23509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638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063805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2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2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tx2"/>
                </a:solidFill>
              </a:defRPr>
            </a:lvl1pPr>
            <a:lvl2pPr marL="457200" indent="0" algn="r">
              <a:buNone/>
              <a:defRPr sz="3200" b="1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 marL="914400" indent="0" algn="r">
              <a:spcBef>
                <a:spcPts val="0"/>
              </a:spcBef>
              <a:buNone/>
              <a:defRPr sz="2400" cap="all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2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2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66934"/>
            <a:ext cx="12192000" cy="491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41"/>
          <p:cNvSpPr/>
          <p:nvPr/>
        </p:nvSpPr>
        <p:spPr>
          <a:xfrm rot="5400000">
            <a:off x="-3124201" y="3124201"/>
            <a:ext cx="6858001" cy="609599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sp>
        <p:nvSpPr>
          <p:cNvPr id="12" name="Rectangle 11"/>
          <p:cNvSpPr/>
          <p:nvPr/>
        </p:nvSpPr>
        <p:spPr>
          <a:xfrm>
            <a:off x="9897533" y="5994400"/>
            <a:ext cx="2099734" cy="52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137" y="2286000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7" y="4574458"/>
            <a:ext cx="7086600" cy="1600200"/>
          </a:xfrm>
        </p:spPr>
        <p:txBody>
          <a:bodyPr lIns="91440" rIns="91440"/>
          <a:lstStyle>
            <a:lvl1pPr marL="0" indent="0" algn="l">
              <a:buNone/>
              <a:defRPr lang="en-US" dirty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7009"/>
            <a:ext cx="4120676" cy="1021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Copyright © </a:t>
            </a:r>
            <a:r>
              <a:rPr lang="en-US" sz="800" dirty="0" smtClean="0"/>
              <a:t>2018 </a:t>
            </a:r>
            <a:r>
              <a:rPr lang="en-US" sz="800" dirty="0"/>
              <a:t>Sentient Technologies LLC. All rights reserved.</a:t>
            </a:r>
          </a:p>
        </p:txBody>
      </p:sp>
      <p:sp>
        <p:nvSpPr>
          <p:cNvPr id="9" name="Shape 141"/>
          <p:cNvSpPr/>
          <p:nvPr userDrawn="1"/>
        </p:nvSpPr>
        <p:spPr>
          <a:xfrm rot="5400000">
            <a:off x="-3124201" y="3124201"/>
            <a:ext cx="6858001" cy="609599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</a:defRPr>
            </a:lvl1pPr>
            <a:lvl2pPr marL="457200" indent="0" algn="r">
              <a:buNone/>
              <a:defRPr sz="3200" b="1" baseline="0">
                <a:solidFill>
                  <a:schemeClr val="bg1">
                    <a:alpha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2400" cap="all" baseline="0">
                <a:solidFill>
                  <a:schemeClr val="bg1">
                    <a:alpha val="50000"/>
                  </a:schemeClr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4" cy="35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pic>
        <p:nvPicPr>
          <p:cNvPr id="18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2" y="2622585"/>
            <a:ext cx="4120676" cy="10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1894390" y="3862900"/>
            <a:ext cx="8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spc="2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BREAKTHROUGH ARTIFICIAL INTELLIGENCE PRODUCTS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2017 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0137" y="2287288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00137" y="4573288"/>
            <a:ext cx="7086600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2017 Sentient Technologies LLC. All rights reserved.</a:t>
            </a:r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8039"/>
            <a:ext cx="4120676" cy="1019867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137" y="2286000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7" y="4574458"/>
            <a:ext cx="7086600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8039"/>
            <a:ext cx="4120676" cy="1019867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114800"/>
            <a:ext cx="9979024" cy="1371600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340942"/>
            <a:ext cx="9979024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alpha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alpha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0" y="2057400"/>
            <a:ext cx="2743200" cy="274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7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asted-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6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327531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36725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36725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828800"/>
            <a:ext cx="6858000" cy="434339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828800"/>
            <a:ext cx="3886200" cy="4343399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114800"/>
            <a:ext cx="9979024" cy="1371600"/>
          </a:xfrm>
        </p:spPr>
        <p:txBody>
          <a:bodyPr/>
          <a:lstStyle>
            <a:lvl1pPr marL="0" indent="0" algn="ctr">
              <a:buFont typeface="Arial" charset="0"/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asted-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81224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52206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23188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81994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206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23188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406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81672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22739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1375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2442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23509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638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063805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</a:defRPr>
            </a:lvl1pPr>
            <a:lvl2pPr marL="457200" indent="0" algn="r">
              <a:buNone/>
              <a:defRPr sz="3200" b="1" baseline="0">
                <a:solidFill>
                  <a:schemeClr val="bg1">
                    <a:alpha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2400" cap="all" baseline="0">
                <a:solidFill>
                  <a:schemeClr val="bg1">
                    <a:alpha val="50000"/>
                  </a:schemeClr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0" y="0"/>
            <a:ext cx="121920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0" y="0"/>
            <a:ext cx="12192000" cy="41148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340942"/>
            <a:ext cx="9979024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0" y="2057400"/>
            <a:ext cx="2743200" cy="274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L-Shape 6"/>
          <p:cNvSpPr/>
          <p:nvPr userDrawn="1"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/>
          <p:cNvSpPr/>
          <p:nvPr userDrawn="1"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theme" Target="../theme/theme2.xml"/><Relationship Id="rId31" Type="http://schemas.openxmlformats.org/officeDocument/2006/relationships/image" Target="../media/image4.jpg"/><Relationship Id="rId32" Type="http://schemas.openxmlformats.org/officeDocument/2006/relationships/image" Target="../media/image3.png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1096-C318-624D-915D-59BD62250BC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0D38-A290-654D-B997-BCE87E3CCE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Copyright © </a:t>
            </a:r>
            <a:r>
              <a:rPr lang="en-US" sz="800" dirty="0" smtClean="0"/>
              <a:t>2018 </a:t>
            </a:r>
            <a:r>
              <a:rPr lang="en-US" sz="800" dirty="0"/>
              <a:t>Sentient Technologies LLC. All rights reserved.</a:t>
            </a:r>
          </a:p>
        </p:txBody>
      </p:sp>
      <p:sp>
        <p:nvSpPr>
          <p:cNvPr id="20" name="Shape 141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141"/>
          <p:cNvSpPr/>
          <p:nvPr userDrawn="1"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7" y="6291170"/>
            <a:ext cx="1443333" cy="357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8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44" r:id="rId27"/>
    <p:sldLayoutId id="2147483812" r:id="rId28"/>
    <p:sldLayoutId id="2147483813" r:id="rId29"/>
    <p:sldLayoutId id="2147483814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Proxima Nova" charset="0"/>
          <a:cs typeface="Proxima Nova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2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900"/>
        </a:spcBef>
        <a:buFont typeface="Arial"/>
        <a:buChar char="•"/>
        <a:defRPr sz="18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800"/>
        </a:spcBef>
        <a:buFont typeface="Arial"/>
        <a:buChar char="•"/>
        <a:defRPr sz="16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8" orient="horz" pos="216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orient="horz" pos="864">
          <p15:clr>
            <a:srgbClr val="F26B43"/>
          </p15:clr>
        </p15:guide>
        <p15:guide id="12" pos="384">
          <p15:clr>
            <a:srgbClr val="F26B43"/>
          </p15:clr>
        </p15:guide>
        <p15:guide id="13" pos="7296">
          <p15:clr>
            <a:srgbClr val="F26B43"/>
          </p15:clr>
        </p15:guide>
        <p15:guide id="14" orient="horz" pos="4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1096-C318-624D-915D-59BD62250BC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0D38-A290-654D-B997-BCE87E3CCE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2017 Sentient Technologies LLC. All rights reserved.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5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5" r:id="rId26"/>
    <p:sldLayoutId id="2147483846" r:id="rId27"/>
    <p:sldLayoutId id="2147483842" r:id="rId28"/>
    <p:sldLayoutId id="214748384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+mj-lt"/>
          <a:ea typeface="Proxima Nova" charset="0"/>
          <a:cs typeface="Proxima Nova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200"/>
        </a:spcBef>
        <a:buFont typeface="Arial"/>
        <a:buChar char="•"/>
        <a:defRPr sz="24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1000"/>
        </a:spcBef>
        <a:buFont typeface="Arial"/>
        <a:buChar char="•"/>
        <a:defRPr sz="20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900"/>
        </a:spcBef>
        <a:buFont typeface="Arial"/>
        <a:buChar char="•"/>
        <a:defRPr sz="18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800"/>
        </a:spcBef>
        <a:buFont typeface="Arial"/>
        <a:buChar char="•"/>
        <a:defRPr sz="16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16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pos="384">
          <p15:clr>
            <a:srgbClr val="F26B43"/>
          </p15:clr>
        </p15:guide>
        <p15:guide id="6" pos="7296">
          <p15:clr>
            <a:srgbClr val="F26B43"/>
          </p15:clr>
        </p15:guide>
        <p15:guide id="7" orient="horz" pos="4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8128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ENN Use Cases not addressed</a:t>
            </a:r>
          </a:p>
          <a:p>
            <a:pPr lvl="1"/>
            <a:r>
              <a:rPr lang="en-US" dirty="0" smtClean="0"/>
              <a:t>studio </a:t>
            </a:r>
            <a:r>
              <a:rPr lang="en-US" dirty="0" err="1" smtClean="0"/>
              <a:t>ui</a:t>
            </a:r>
            <a:r>
              <a:rPr lang="en-US" dirty="0" smtClean="0"/>
              <a:t> usage</a:t>
            </a:r>
          </a:p>
          <a:p>
            <a:pPr lvl="2"/>
            <a:r>
              <a:rPr lang="en-US" dirty="0" smtClean="0"/>
              <a:t>Experiment meta-data only accessible from the researchers CLI</a:t>
            </a:r>
          </a:p>
          <a:p>
            <a:pPr lvl="2"/>
            <a:r>
              <a:rPr lang="en-US" dirty="0" smtClean="0"/>
              <a:t>Meta-data generated needs to be included in </a:t>
            </a:r>
            <a:r>
              <a:rPr lang="en-US" dirty="0" err="1" smtClean="0"/>
              <a:t>studioml</a:t>
            </a:r>
            <a:r>
              <a:rPr lang="en-US" dirty="0" smtClean="0"/>
              <a:t> artifacts</a:t>
            </a:r>
          </a:p>
          <a:p>
            <a:pPr lvl="1"/>
            <a:r>
              <a:rPr lang="en-US" dirty="0" smtClean="0"/>
              <a:t>Projects </a:t>
            </a:r>
            <a:r>
              <a:rPr lang="en-US" dirty="0" err="1" smtClean="0"/>
              <a:t>vs</a:t>
            </a:r>
            <a:r>
              <a:rPr lang="en-US" dirty="0" smtClean="0"/>
              <a:t> Experiments</a:t>
            </a:r>
          </a:p>
          <a:p>
            <a:pPr lvl="2"/>
            <a:r>
              <a:rPr lang="en-US" dirty="0" smtClean="0"/>
              <a:t>Completion service is key to ENN but not leveraged by </a:t>
            </a:r>
            <a:r>
              <a:rPr lang="en-US" dirty="0" err="1" smtClean="0"/>
              <a:t>studioml</a:t>
            </a:r>
            <a:r>
              <a:rPr lang="en-US" dirty="0" smtClean="0"/>
              <a:t> tooling including zoo</a:t>
            </a:r>
          </a:p>
          <a:p>
            <a:pPr lvl="2"/>
            <a:r>
              <a:rPr lang="en-US" dirty="0" smtClean="0"/>
              <a:t>Workflow model needed for session servers to scale past single digit numbers of generations</a:t>
            </a:r>
          </a:p>
          <a:p>
            <a:pPr lvl="1"/>
            <a:r>
              <a:rPr lang="en-US" dirty="0" smtClean="0"/>
              <a:t>Life Cycle</a:t>
            </a:r>
          </a:p>
          <a:p>
            <a:pPr lvl="2"/>
            <a:r>
              <a:rPr lang="en-US" dirty="0" smtClean="0"/>
              <a:t>Projects are loosely defined and not used for queries </a:t>
            </a:r>
            <a:r>
              <a:rPr lang="en-US" dirty="0" err="1" smtClean="0"/>
              <a:t>etc</a:t>
            </a:r>
            <a:r>
              <a:rPr lang="en-US" dirty="0" smtClean="0"/>
              <a:t>, no notion of tenants, cost centers</a:t>
            </a:r>
          </a:p>
          <a:p>
            <a:pPr lvl="2"/>
            <a:r>
              <a:rPr lang="en-US" dirty="0" smtClean="0"/>
              <a:t>Downstream tooling integration points/interface needed to be made available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685800"/>
          </a:xfrm>
        </p:spPr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Meta-Data / ENN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0781" y="3429000"/>
            <a:ext cx="160019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 descr="enn_artifac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" b="10185"/>
          <a:stretch/>
        </p:blipFill>
        <p:spPr>
          <a:xfrm>
            <a:off x="901700" y="175184"/>
            <a:ext cx="10045700" cy="6301816"/>
          </a:xfrm>
        </p:spPr>
      </p:pic>
    </p:spTree>
    <p:extLst>
      <p:ext uri="{BB962C8B-B14F-4D97-AF65-F5344CB8AC3E}">
        <p14:creationId xmlns:p14="http://schemas.microsoft.com/office/powerpoint/2010/main" val="81083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5270500"/>
          </a:xfrm>
        </p:spPr>
        <p:txBody>
          <a:bodyPr/>
          <a:lstStyle/>
          <a:p>
            <a:pPr algn="ctr"/>
            <a:r>
              <a:rPr lang="mr-IN" sz="1800" dirty="0" smtClean="0">
                <a:latin typeface="Andale Mono"/>
                <a:cs typeface="Andale Mono"/>
              </a:rPr>
              <a:t>{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mr-IN" sz="1800" dirty="0" smtClean="0">
                <a:latin typeface="Andale Mono"/>
                <a:cs typeface="Andale Mono"/>
              </a:rPr>
              <a:t>”</a:t>
            </a:r>
            <a:r>
              <a:rPr lang="en-US" sz="1800" dirty="0" smtClean="0">
                <a:latin typeface="Andale Mono"/>
                <a:cs typeface="Andale Mono"/>
              </a:rPr>
              <a:t>experiment</a:t>
            </a:r>
            <a:r>
              <a:rPr lang="mr-IN" sz="1800" dirty="0" smtClean="0">
                <a:latin typeface="Andale Mono"/>
                <a:cs typeface="Andale Mono"/>
              </a:rPr>
              <a:t>"</a:t>
            </a:r>
            <a:r>
              <a:rPr lang="mr-IN" sz="1800" dirty="0">
                <a:latin typeface="Andale Mono"/>
                <a:cs typeface="Andale Mono"/>
              </a:rPr>
              <a:t>: </a:t>
            </a:r>
            <a:r>
              <a:rPr lang="mr-IN" sz="1800" dirty="0" smtClean="0">
                <a:latin typeface="Andale Mono"/>
                <a:cs typeface="Andale Mono"/>
              </a:rPr>
              <a:t>{</a:t>
            </a:r>
            <a:r>
              <a:rPr lang="mr-IN" sz="1800" dirty="0">
                <a:latin typeface="Andale Mono"/>
                <a:cs typeface="Andale Mono"/>
              </a:rPr>
              <a:t>"</a:t>
            </a:r>
            <a:r>
              <a:rPr lang="mr-IN" sz="1800" dirty="0" smtClean="0">
                <a:latin typeface="Andale Mono"/>
                <a:cs typeface="Andale Mono"/>
              </a:rPr>
              <a:t>fitness</a:t>
            </a:r>
            <a:r>
              <a:rPr lang="mr-IN" sz="1800" dirty="0">
                <a:latin typeface="Andale Mono"/>
                <a:cs typeface="Andale Mono"/>
              </a:rPr>
              <a:t>"</a:t>
            </a:r>
            <a:r>
              <a:rPr lang="mr-IN" sz="1800" dirty="0" smtClean="0">
                <a:latin typeface="Andale Mono"/>
                <a:cs typeface="Andale Mono"/>
              </a:rPr>
              <a:t>: </a:t>
            </a:r>
            <a:r>
              <a:rPr lang="en-US" sz="1800" dirty="0" smtClean="0">
                <a:latin typeface="Andale Mono"/>
                <a:cs typeface="Andale Mono"/>
              </a:rPr>
              <a:t>0</a:t>
            </a:r>
            <a:r>
              <a:rPr lang="mr-IN" sz="1800" dirty="0" smtClean="0">
                <a:latin typeface="Andale Mono"/>
                <a:cs typeface="Andale Mono"/>
              </a:rPr>
              <a:t>.</a:t>
            </a:r>
            <a:r>
              <a:rPr lang="en-US" sz="1800" dirty="0" smtClean="0">
                <a:latin typeface="Andale Mono"/>
                <a:cs typeface="Andale Mono"/>
              </a:rPr>
              <a:t>98, </a:t>
            </a:r>
            <a:r>
              <a:rPr lang="mr-IN" sz="1800" dirty="0" smtClean="0">
                <a:latin typeface="Andale Mono"/>
                <a:cs typeface="Andale Mono"/>
              </a:rPr>
              <a:t>”</a:t>
            </a:r>
            <a:r>
              <a:rPr lang="en-US" sz="1800" dirty="0" smtClean="0">
                <a:latin typeface="Andale Mono"/>
                <a:cs typeface="Andale Mono"/>
              </a:rPr>
              <a:t>custom</a:t>
            </a:r>
            <a:r>
              <a:rPr lang="mr-IN" sz="1800" dirty="0" smtClean="0">
                <a:latin typeface="Andale Mono"/>
                <a:cs typeface="Andale Mono"/>
              </a:rPr>
              <a:t>"</a:t>
            </a:r>
            <a:r>
              <a:rPr lang="en-US" sz="1800" dirty="0" smtClean="0">
                <a:latin typeface="Andale Mono"/>
                <a:cs typeface="Andale Mono"/>
              </a:rPr>
              <a:t>: </a:t>
            </a:r>
            <a:r>
              <a:rPr lang="mr-IN" sz="1800" dirty="0" smtClean="0">
                <a:latin typeface="Andale Mono"/>
                <a:cs typeface="Andale Mono"/>
              </a:rPr>
              <a:t>”</a:t>
            </a:r>
            <a:r>
              <a:rPr lang="en-US" sz="1800" dirty="0" err="1" smtClean="0">
                <a:latin typeface="Andale Mono"/>
                <a:cs typeface="Andale Mono"/>
              </a:rPr>
              <a:t>custom_value</a:t>
            </a:r>
            <a:r>
              <a:rPr lang="mr-IN" sz="1800" dirty="0" smtClean="0">
                <a:latin typeface="Andale Mono"/>
                <a:cs typeface="Andale Mono"/>
              </a:rPr>
              <a:t>"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mr-IN" sz="1800" dirty="0" smtClean="0">
                <a:latin typeface="Andale Mono"/>
                <a:cs typeface="Andale Mono"/>
              </a:rPr>
              <a:t>}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mr-IN" sz="1800" dirty="0" smtClean="0">
                <a:latin typeface="Andale Mono"/>
                <a:cs typeface="Andale Mono"/>
              </a:rPr>
              <a:t>}</a:t>
            </a:r>
            <a:r>
              <a:rPr lang="en-US" sz="1800" dirty="0" smtClean="0">
                <a:latin typeface="Andale Mono"/>
                <a:cs typeface="Andale Mono"/>
              </a:rPr>
              <a:t/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>
                <a:latin typeface="Andale Mono"/>
                <a:cs typeface="Andale Mono"/>
              </a:rPr>
              <a:t/>
            </a:r>
            <a:br>
              <a:rPr lang="en-US" sz="1800" dirty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|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v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/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err="1" smtClean="0">
                <a:latin typeface="Andale Mono"/>
                <a:cs typeface="Andale Mono"/>
              </a:rPr>
              <a:t>minio</a:t>
            </a:r>
            <a:r>
              <a:rPr lang="en-US" sz="1800" dirty="0" smtClean="0">
                <a:latin typeface="Andale Mono"/>
                <a:cs typeface="Andale Mono"/>
              </a:rPr>
              <a:t> hosted metadata *.</a:t>
            </a:r>
            <a:r>
              <a:rPr lang="en-US" sz="1800" dirty="0" err="1" smtClean="0">
                <a:latin typeface="Andale Mono"/>
                <a:cs typeface="Andale Mono"/>
              </a:rPr>
              <a:t>json</a:t>
            </a:r>
            <a:r>
              <a:rPr lang="en-US" sz="1800" dirty="0" smtClean="0">
                <a:latin typeface="Andale Mono"/>
                <a:cs typeface="Andale Mono"/>
              </a:rPr>
              <a:t> files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/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|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V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/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Users Document storage caching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>
                <a:latin typeface="Andale Mono"/>
                <a:cs typeface="Andale Mono"/>
              </a:rPr>
              <a:t/>
            </a:r>
            <a:br>
              <a:rPr lang="en-US" sz="1800" dirty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|</a:t>
            </a:r>
            <a:r>
              <a:rPr lang="en-US" sz="1800" dirty="0">
                <a:latin typeface="Andale Mono"/>
                <a:cs typeface="Andale Mono"/>
              </a:rPr>
              <a:t/>
            </a:r>
            <a:br>
              <a:rPr lang="en-US" sz="1800" dirty="0">
                <a:latin typeface="Andale Mono"/>
                <a:cs typeface="Andale Mono"/>
              </a:rPr>
            </a:br>
            <a:r>
              <a:rPr lang="en-US" sz="1800" dirty="0">
                <a:latin typeface="Andale Mono"/>
                <a:cs typeface="Andale Mono"/>
              </a:rPr>
              <a:t>v</a:t>
            </a:r>
            <a:br>
              <a:rPr lang="en-US" sz="1800" dirty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/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err="1" smtClean="0">
                <a:latin typeface="Andale Mono"/>
                <a:cs typeface="Andale Mono"/>
              </a:rPr>
              <a:t>json</a:t>
            </a:r>
            <a:r>
              <a:rPr lang="en-US" sz="1800" dirty="0" smtClean="0">
                <a:latin typeface="Andale Mono"/>
                <a:cs typeface="Andale Mono"/>
              </a:rPr>
              <a:t> query engine (Zorba / Data lake</a:t>
            </a:r>
            <a:r>
              <a:rPr lang="en-US" sz="1800" baseline="30000" dirty="0" smtClean="0">
                <a:latin typeface="Andale Mono"/>
                <a:cs typeface="Andale Mono"/>
              </a:rPr>
              <a:t>1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>
                <a:latin typeface="Andale Mono"/>
                <a:cs typeface="Andale Mono"/>
              </a:rPr>
              <a:t/>
            </a:r>
            <a:br>
              <a:rPr lang="en-US" sz="1800" dirty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|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v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>
                <a:latin typeface="Andale Mono"/>
                <a:cs typeface="Andale Mono"/>
              </a:rPr>
              <a:t/>
            </a:r>
            <a:br>
              <a:rPr lang="en-US" sz="1800" dirty="0">
                <a:latin typeface="Andale Mono"/>
                <a:cs typeface="Andale Mono"/>
              </a:rPr>
            </a:br>
            <a:r>
              <a:rPr lang="en-US" sz="1800" dirty="0" smtClean="0">
                <a:latin typeface="Andale Mono"/>
                <a:cs typeface="Andale Mono"/>
              </a:rPr>
              <a:t>UI Tooling, Session Server</a:t>
            </a: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85" y="6007100"/>
            <a:ext cx="1201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30000" dirty="0" smtClean="0">
                <a:latin typeface="Andale Mono"/>
                <a:cs typeface="Andale Mono"/>
              </a:rPr>
              <a:t>1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https</a:t>
            </a:r>
            <a:r>
              <a:rPr lang="en-US" sz="1400" dirty="0">
                <a:latin typeface="Andale Mono"/>
                <a:cs typeface="Andale Mono"/>
              </a:rPr>
              <a:t>://</a:t>
            </a:r>
            <a:r>
              <a:rPr lang="en-US" sz="1400" dirty="0" err="1">
                <a:latin typeface="Andale Mono"/>
                <a:cs typeface="Andale Mono"/>
              </a:rPr>
              <a:t>blog.minio.io</a:t>
            </a:r>
            <a:r>
              <a:rPr lang="en-US" sz="1400" dirty="0">
                <a:latin typeface="Andale Mono"/>
                <a:cs typeface="Andale Mono"/>
              </a:rPr>
              <a:t>/modern-data-lake-with-minio-part-1-716a49499533</a:t>
            </a:r>
          </a:p>
        </p:txBody>
      </p:sp>
    </p:spTree>
    <p:extLst>
      <p:ext uri="{BB962C8B-B14F-4D97-AF65-F5344CB8AC3E}">
        <p14:creationId xmlns:p14="http://schemas.microsoft.com/office/powerpoint/2010/main" val="28884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006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eta-data project	</a:t>
            </a:r>
            <a:endParaRPr lang="en-US" dirty="0"/>
          </a:p>
          <a:p>
            <a:pPr lvl="1"/>
            <a:r>
              <a:rPr lang="en-US" dirty="0" smtClean="0"/>
              <a:t>JSON support for meta-data scraping from experiments </a:t>
            </a:r>
            <a:r>
              <a:rPr lang="en-US" sz="1400" dirty="0" smtClean="0"/>
              <a:t>(draft-</a:t>
            </a:r>
            <a:r>
              <a:rPr lang="en-US" sz="1400" dirty="0" err="1" smtClean="0"/>
              <a:t>handrews</a:t>
            </a:r>
            <a:r>
              <a:rPr lang="en-US" sz="1400" dirty="0" smtClean="0"/>
              <a:t>-</a:t>
            </a:r>
            <a:r>
              <a:rPr lang="en-US" sz="1400" dirty="0" err="1" smtClean="0"/>
              <a:t>json</a:t>
            </a:r>
            <a:r>
              <a:rPr lang="en-US" sz="1400" dirty="0" smtClean="0"/>
              <a:t>-schema-*) </a:t>
            </a:r>
            <a:r>
              <a:rPr lang="en-US" sz="1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1400" dirty="0" smtClean="0"/>
          </a:p>
          <a:p>
            <a:pPr lvl="1"/>
            <a:r>
              <a:rPr lang="en-US" dirty="0" smtClean="0"/>
              <a:t>ETL downstream exporting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 smtClean="0"/>
          </a:p>
          <a:p>
            <a:pPr lvl="1"/>
            <a:r>
              <a:rPr lang="en-US" dirty="0" smtClean="0"/>
              <a:t>ETL style ingest and standalone</a:t>
            </a:r>
            <a:r>
              <a:rPr lang="en-US" baseline="30000" dirty="0" smtClean="0"/>
              <a:t>1</a:t>
            </a:r>
            <a:r>
              <a:rPr lang="en-US" dirty="0" smtClean="0"/>
              <a:t> reporting tool</a:t>
            </a:r>
          </a:p>
          <a:p>
            <a:pPr lvl="1"/>
            <a:r>
              <a:rPr lang="en-US" dirty="0" smtClean="0"/>
              <a:t>Socialize and discover downstream opportunities within C-Corp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Workflow daemon / service</a:t>
            </a:r>
          </a:p>
          <a:p>
            <a:pPr lvl="1"/>
            <a:r>
              <a:rPr lang="en-US" dirty="0" err="1" smtClean="0"/>
              <a:t>Kubernetes</a:t>
            </a:r>
            <a:r>
              <a:rPr lang="en-US" dirty="0" smtClean="0"/>
              <a:t> hosted fire and forget session server</a:t>
            </a:r>
          </a:p>
          <a:p>
            <a:pPr lvl="1"/>
            <a:r>
              <a:rPr lang="en-US" dirty="0" smtClean="0"/>
              <a:t>Projects states</a:t>
            </a:r>
          </a:p>
          <a:p>
            <a:pPr lvl="1"/>
            <a:r>
              <a:rPr lang="en-US" dirty="0" smtClean="0"/>
              <a:t>Pipeline capabilities</a:t>
            </a:r>
          </a:p>
          <a:p>
            <a:pPr marL="457200" lvl="1" indent="0" algn="r">
              <a:buNone/>
            </a:pPr>
            <a:r>
              <a:rPr lang="en-US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statically linked Linux single </a:t>
            </a:r>
            <a:r>
              <a:rPr lang="en-US" sz="1600" dirty="0" smtClean="0"/>
              <a:t>binary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1H19 Project </a:t>
            </a:r>
            <a:r>
              <a:rPr lang="en-US" dirty="0" err="1" smtClean="0"/>
              <a:t>Strawman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9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2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ntient PPT Theme 2017">
  <a:themeElements>
    <a:clrScheme name="Sentient 2016">
      <a:dk1>
        <a:srgbClr val="333333"/>
      </a:dk1>
      <a:lt1>
        <a:srgbClr val="FFFFFF"/>
      </a:lt1>
      <a:dk2>
        <a:srgbClr val="34B0C2"/>
      </a:dk2>
      <a:lt2>
        <a:srgbClr val="A3A3A3"/>
      </a:lt2>
      <a:accent1>
        <a:srgbClr val="38C1D5"/>
      </a:accent1>
      <a:accent2>
        <a:srgbClr val="278BC8"/>
      </a:accent2>
      <a:accent3>
        <a:srgbClr val="2A70B8"/>
      </a:accent3>
      <a:accent4>
        <a:srgbClr val="0050A2"/>
      </a:accent4>
      <a:accent5>
        <a:srgbClr val="0E3860"/>
      </a:accent5>
      <a:accent6>
        <a:srgbClr val="132F54"/>
      </a:accent6>
      <a:hlink>
        <a:srgbClr val="34B0C2"/>
      </a:hlink>
      <a:folHlink>
        <a:srgbClr val="34B0C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entient PPT Template 2017.potx" id="{9DA6CF91-8614-B74E-8CE6-43F323572947}" vid="{B14F2DFB-D6A9-4B42-BF52-E6E2ADDC766F}"/>
    </a:ext>
  </a:extLst>
</a:theme>
</file>

<file path=ppt/theme/theme2.xml><?xml version="1.0" encoding="utf-8"?>
<a:theme xmlns:a="http://schemas.openxmlformats.org/drawingml/2006/main" name="Sentient PPT Theme 2017 Dark">
  <a:themeElements>
    <a:clrScheme name="Sentient 2016">
      <a:dk1>
        <a:srgbClr val="333333"/>
      </a:dk1>
      <a:lt1>
        <a:srgbClr val="FFFFFF"/>
      </a:lt1>
      <a:dk2>
        <a:srgbClr val="34B0C2"/>
      </a:dk2>
      <a:lt2>
        <a:srgbClr val="A3A3A3"/>
      </a:lt2>
      <a:accent1>
        <a:srgbClr val="38C1D5"/>
      </a:accent1>
      <a:accent2>
        <a:srgbClr val="278BC8"/>
      </a:accent2>
      <a:accent3>
        <a:srgbClr val="2A70B8"/>
      </a:accent3>
      <a:accent4>
        <a:srgbClr val="0050A2"/>
      </a:accent4>
      <a:accent5>
        <a:srgbClr val="0E3860"/>
      </a:accent5>
      <a:accent6>
        <a:srgbClr val="132F54"/>
      </a:accent6>
      <a:hlink>
        <a:srgbClr val="34B0C2"/>
      </a:hlink>
      <a:folHlink>
        <a:srgbClr val="34B0C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ntient PPT Template 2017.potx" id="{9DA6CF91-8614-B74E-8CE6-43F323572947}" vid="{79F6D674-696D-724E-B303-77377EE127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Sentient PPT Template 2017</Template>
  <TotalTime>28154</TotalTime>
  <Words>150</Words>
  <Application>Microsoft Macintosh PowerPoint</Application>
  <PresentationFormat>Custom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Sentient PPT Theme 2017</vt:lpstr>
      <vt:lpstr>Sentient PPT Theme 2017 Dark</vt:lpstr>
      <vt:lpstr>PowerPoint Presentation</vt:lpstr>
      <vt:lpstr>StudioML Meta-Data / ENN Use Cases</vt:lpstr>
      <vt:lpstr>PowerPoint Presentation</vt:lpstr>
      <vt:lpstr>{ ”experiment": {"fitness": 0.98, ”custom": ”custom_value" } }  | v  minio hosted metadata *.json files  | V  Users Document storage caching  | v  json query engine (Zorba / Data lake1)  | v  UI Tooling, Session Server</vt:lpstr>
      <vt:lpstr>1H19 Project Strawman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Schoolland</dc:creator>
  <cp:lastModifiedBy>Karl Mutch</cp:lastModifiedBy>
  <cp:revision>240</cp:revision>
  <dcterms:created xsi:type="dcterms:W3CDTF">2017-03-28T00:15:39Z</dcterms:created>
  <dcterms:modified xsi:type="dcterms:W3CDTF">2019-01-08T20:59:37Z</dcterms:modified>
</cp:coreProperties>
</file>