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  <p:sldMasterId id="2147483815" r:id="rId2"/>
  </p:sldMasterIdLst>
  <p:notesMasterIdLst>
    <p:notesMasterId r:id="rId17"/>
  </p:notesMasterIdLst>
  <p:sldIdLst>
    <p:sldId id="494" r:id="rId3"/>
    <p:sldId id="496" r:id="rId4"/>
    <p:sldId id="471" r:id="rId5"/>
    <p:sldId id="492" r:id="rId6"/>
    <p:sldId id="489" r:id="rId7"/>
    <p:sldId id="486" r:id="rId8"/>
    <p:sldId id="487" r:id="rId9"/>
    <p:sldId id="491" r:id="rId10"/>
    <p:sldId id="462" r:id="rId11"/>
    <p:sldId id="485" r:id="rId12"/>
    <p:sldId id="488" r:id="rId13"/>
    <p:sldId id="490" r:id="rId14"/>
    <p:sldId id="493" r:id="rId15"/>
    <p:sldId id="4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F05B3-0B03-CF40-B1E2-313717B5B351}">
          <p14:sldIdLst>
            <p14:sldId id="494"/>
            <p14:sldId id="496"/>
            <p14:sldId id="471"/>
            <p14:sldId id="492"/>
            <p14:sldId id="489"/>
            <p14:sldId id="486"/>
            <p14:sldId id="487"/>
            <p14:sldId id="491"/>
            <p14:sldId id="462"/>
            <p14:sldId id="485"/>
            <p14:sldId id="488"/>
            <p14:sldId id="490"/>
            <p14:sldId id="493"/>
            <p14:sldId id="4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A3D"/>
    <a:srgbClr val="7D5ABC"/>
    <a:srgbClr val="F7C35E"/>
    <a:srgbClr val="C2D14D"/>
    <a:srgbClr val="21756B"/>
    <a:srgbClr val="BC5A89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6" autoAdjust="0"/>
    <p:restoredTop sz="94652" autoAdjust="0"/>
  </p:normalViewPr>
  <p:slideViewPr>
    <p:cSldViewPr snapToGrid="0" snapToObjects="1">
      <p:cViewPr>
        <p:scale>
          <a:sx n="100" d="100"/>
          <a:sy n="100" d="100"/>
        </p:scale>
        <p:origin x="-480" y="-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7D-1096-FF43-A296-AF17C43C8A9B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F5A0-A374-274D-9E35-C42A45FD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F5A0-A374-274D-9E35-C42A45FDF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Shape 19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4" name="Shape 19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5" name="Shape 19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2" y="2622585"/>
            <a:ext cx="4120676" cy="10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6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6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327531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36725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36725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828800"/>
            <a:ext cx="6858000" cy="434339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828800"/>
            <a:ext cx="3886200" cy="4343399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0137" y="2287288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00137" y="457328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dirty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lang="en-US" b="1" cap="all" baseline="0" smtClean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2"/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1224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52206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23188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81994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206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3188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406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81672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2739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137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2442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3509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638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063805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tx2"/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2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2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tx2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 marL="914400" indent="0" algn="r">
              <a:spcBef>
                <a:spcPts val="0"/>
              </a:spcBef>
              <a:buNone/>
              <a:defRPr sz="2400" cap="all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2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2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66934"/>
            <a:ext cx="12192000" cy="491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41"/>
          <p:cNvSpPr/>
          <p:nvPr/>
        </p:nvSpPr>
        <p:spPr>
          <a:xfrm rot="5400000">
            <a:off x="-3124201" y="3124201"/>
            <a:ext cx="6858001" cy="609599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sp>
        <p:nvSpPr>
          <p:cNvPr id="12" name="Rectangle 11"/>
          <p:cNvSpPr/>
          <p:nvPr/>
        </p:nvSpPr>
        <p:spPr>
          <a:xfrm>
            <a:off x="9897533" y="5994400"/>
            <a:ext cx="2099734" cy="52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137" y="2286000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4574458"/>
            <a:ext cx="7086600" cy="1600200"/>
          </a:xfrm>
        </p:spPr>
        <p:txBody>
          <a:bodyPr lIns="91440" rIns="91440"/>
          <a:lstStyle>
            <a:lvl1pPr marL="0" indent="0" algn="l">
              <a:buNone/>
              <a:defRPr lang="en-US" dirty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7009"/>
            <a:ext cx="4120676" cy="102192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</a:t>
            </a:r>
            <a:r>
              <a:rPr lang="en-US" sz="800" dirty="0" smtClean="0"/>
              <a:t>2018 </a:t>
            </a:r>
            <a:r>
              <a:rPr lang="en-US" sz="800" dirty="0"/>
              <a:t>Sentient Technologies LLC. All rights reserved.</a:t>
            </a:r>
          </a:p>
        </p:txBody>
      </p:sp>
      <p:sp>
        <p:nvSpPr>
          <p:cNvPr id="9" name="Shape 141"/>
          <p:cNvSpPr/>
          <p:nvPr userDrawn="1"/>
        </p:nvSpPr>
        <p:spPr>
          <a:xfrm rot="5400000">
            <a:off x="-3124201" y="3124201"/>
            <a:ext cx="6858001" cy="609599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1">
                    <a:alpha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2400" cap="all" baseline="0">
                <a:solidFill>
                  <a:schemeClr val="bg1">
                    <a:alpha val="5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4" cy="35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2016 Sentient Technologies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pic>
        <p:nvPicPr>
          <p:cNvPr id="18" name="pasted-image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, Title and Content">
  <p:cSld name="1_Subtitle, Title and Conte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609600" y="228600"/>
            <a:ext cx="1097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062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2" y="2622585"/>
            <a:ext cx="4120676" cy="101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1894390" y="3862900"/>
            <a:ext cx="84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spc="2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BREAKTHROUGH ARTIFICIAL INTELLIGENCE PRODUCTS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2017 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ntient b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00137" y="2287288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00137" y="4573288"/>
            <a:ext cx="7086600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Copyright © 2017 Sentient Technologies LLC. All rights reserved.</a:t>
            </a: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137" y="2286000"/>
            <a:ext cx="7086600" cy="2286000"/>
          </a:xfrm>
          <a:prstGeom prst="rect">
            <a:avLst/>
          </a:prstGeom>
        </p:spPr>
        <p:txBody>
          <a:bodyPr lIns="91440" rIns="91440" anchor="b">
            <a:normAutofit/>
          </a:bodyPr>
          <a:lstStyle>
            <a:lvl1pPr algn="l">
              <a:defRPr lang="en-US" sz="4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7" y="4574458"/>
            <a:ext cx="7086600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78039"/>
            <a:ext cx="4120676" cy="1019867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114800"/>
            <a:ext cx="9979024" cy="1371600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340942"/>
            <a:ext cx="9979024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0" y="2057400"/>
            <a:ext cx="2743200" cy="274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72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anchor="t"/>
          <a:lstStyle>
            <a:lvl1pPr marL="0" indent="0">
              <a:buNone/>
              <a:defRPr sz="24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6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 marL="228600" indent="-228600">
              <a:buNone/>
              <a:defRPr lang="en-US" sz="2000" b="1" i="0" dirty="0" smtClean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327531" y="1828800"/>
            <a:ext cx="5254869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36725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36725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193925"/>
            <a:ext cx="525780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828800"/>
            <a:ext cx="6858000" cy="434339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828800"/>
            <a:ext cx="3886200" cy="4343399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ubtitle 1"/>
          <p:cNvSpPr>
            <a:spLocks noGrp="1"/>
          </p:cNvSpPr>
          <p:nvPr>
            <p:ph type="body" idx="10"/>
          </p:nvPr>
        </p:nvSpPr>
        <p:spPr>
          <a:xfrm>
            <a:off x="609600" y="11430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114800"/>
            <a:ext cx="9979024" cy="1371600"/>
          </a:xfrm>
        </p:spPr>
        <p:txBody>
          <a:bodyPr/>
          <a:lstStyle>
            <a:lvl1pPr marL="0" indent="0" algn="ctr">
              <a:buFont typeface="Arial" charset="0"/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asted-imag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</a:rPr>
              <a:t>2018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Sentient Technologies LLC. All rights reserved.</a:t>
            </a:r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609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800"/>
            <a:ext cx="5257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371600"/>
            <a:ext cx="5257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itle, Screensho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5"/>
          <p:cNvSpPr>
            <a:spLocks noGrp="1"/>
          </p:cNvSpPr>
          <p:nvPr>
            <p:ph type="pic" sz="half" idx="13"/>
          </p:nvPr>
        </p:nvSpPr>
        <p:spPr>
          <a:xfrm>
            <a:off x="609600" y="1371600"/>
            <a:ext cx="6858000" cy="48006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Drag picture to placeholder or click icon to add</a:t>
            </a:r>
            <a:endParaRPr dirty="0"/>
          </a:p>
        </p:txBody>
      </p:sp>
      <p:sp>
        <p:nvSpPr>
          <p:cNvPr id="7" name="Shape 67"/>
          <p:cNvSpPr>
            <a:spLocks noGrp="1"/>
          </p:cNvSpPr>
          <p:nvPr>
            <p:ph type="body" sz="half" idx="1"/>
          </p:nvPr>
        </p:nvSpPr>
        <p:spPr>
          <a:xfrm>
            <a:off x="7696200" y="1371600"/>
            <a:ext cx="3886200" cy="48006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dirty="0"/>
            </a:lvl1pPr>
            <a:lvl2pPr marL="558800" indent="-279400">
              <a:spcBef>
                <a:spcPts val="2250"/>
              </a:spcBef>
              <a:defRPr dirty="0"/>
            </a:lvl2pPr>
            <a:lvl3pPr marL="838200" indent="-279400">
              <a:spcBef>
                <a:spcPts val="2250"/>
              </a:spcBef>
              <a:defRPr dirty="0"/>
            </a:lvl3pPr>
            <a:lvl4pPr marL="1117600" indent="-279400">
              <a:spcBef>
                <a:spcPts val="2250"/>
              </a:spcBef>
              <a:defRPr dirty="0"/>
            </a:lvl4pPr>
            <a:lvl5pPr marL="1397000" indent="-279400">
              <a:spcBef>
                <a:spcPts val="2250"/>
              </a:spcBef>
              <a:defRPr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Subtitle 1"/>
          <p:cNvSpPr>
            <a:spLocks noGrp="1"/>
          </p:cNvSpPr>
          <p:nvPr>
            <p:ph type="body" idx="10"/>
          </p:nvPr>
        </p:nvSpPr>
        <p:spPr>
          <a:xfrm>
            <a:off x="609600" y="228600"/>
            <a:ext cx="10972800" cy="4572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981224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52206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23188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81994" y="4117158"/>
            <a:ext cx="2286818" cy="685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i="0" cap="all" baseline="0">
                <a:solidFill>
                  <a:schemeClr val="bg1">
                    <a:alpha val="50000"/>
                  </a:schemeClr>
                </a:solidFill>
                <a:latin typeface="+mn-lt"/>
                <a:ea typeface="Proxima Nova" charset="0"/>
                <a:cs typeface="Proxima Nova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2206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23188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406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81672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2739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1375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2442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23509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063805" y="1829570"/>
            <a:ext cx="2287588" cy="22875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063805" y="4117158"/>
            <a:ext cx="2286818" cy="6858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800" b="1" cap="all" baseline="0" smtClean="0">
                <a:solidFill>
                  <a:schemeClr val="bg1">
                    <a:alpha val="50000"/>
                  </a:schemeClr>
                </a:solidFill>
                <a:ea typeface="Proxima Nova" charset="0"/>
                <a:cs typeface="Proxima Nova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1097280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0" y="0"/>
            <a:ext cx="121920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>
            <a:off x="0" y="0"/>
            <a:ext cx="12192000" cy="41148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828800"/>
            <a:ext cx="9979024" cy="2057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4340942"/>
            <a:ext cx="9979024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9693" y="263260"/>
            <a:ext cx="202619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0" b="1" dirty="0">
                <a:solidFill>
                  <a:schemeClr val="bg1">
                    <a:alpha val="20000"/>
                  </a:schemeClr>
                </a:solidFill>
                <a:latin typeface="+mj-lt"/>
                <a:ea typeface="Gentona SemiBold" charset="0"/>
                <a:cs typeface="Gentona SemiBold" charset="0"/>
              </a:rPr>
              <a:t>“</a:t>
            </a:r>
            <a:endParaRPr kumimoji="0" lang="en-US" sz="30000" b="1" u="none" strike="noStrike" cap="none" spc="0" normalizeH="0" baseline="0" dirty="0">
              <a:ln>
                <a:noFill/>
              </a:ln>
              <a:solidFill>
                <a:schemeClr val="bg1">
                  <a:alpha val="20000"/>
                </a:schemeClr>
              </a:solidFill>
              <a:effectLst/>
              <a:uFillTx/>
              <a:latin typeface="+mj-lt"/>
              <a:ea typeface="Gentona SemiBold" charset="0"/>
              <a:cs typeface="Gentona SemiBold" charset="0"/>
              <a:sym typeface="Helvetica Light"/>
            </a:endParaRPr>
          </a:p>
        </p:txBody>
      </p:sp>
      <p:sp>
        <p:nvSpPr>
          <p:cNvPr id="10" name="Shape 75"/>
          <p:cNvSpPr>
            <a:spLocks noGrp="1"/>
          </p:cNvSpPr>
          <p:nvPr>
            <p:ph type="body" idx="1"/>
          </p:nvPr>
        </p:nvSpPr>
        <p:spPr>
          <a:xfrm>
            <a:off x="1066800" y="1143000"/>
            <a:ext cx="100584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</a:defRPr>
            </a:lvl1pPr>
            <a:lvl2pPr marL="457200" indent="0" algn="r">
              <a:buNone/>
              <a:defRPr sz="3200" b="1" baseline="0">
                <a:solidFill>
                  <a:schemeClr val="bg1">
                    <a:alpha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2400" cap="all" baseline="0">
                <a:solidFill>
                  <a:schemeClr val="bg1">
                    <a:alpha val="50000"/>
                  </a:schemeClr>
                </a:solidFill>
              </a:defRPr>
            </a:lvl3pPr>
            <a:lvl4pPr marL="1371600" indent="0" algn="l">
              <a:buNone/>
              <a:defRPr sz="3200">
                <a:solidFill>
                  <a:schemeClr val="bg1"/>
                </a:solidFill>
              </a:defRPr>
            </a:lvl4pPr>
            <a:lvl5pPr marL="1828800" indent="0" algn="l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0" y="2057400"/>
            <a:ext cx="2743200" cy="27432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L-Shape 6"/>
          <p:cNvSpPr/>
          <p:nvPr userDrawn="1"/>
        </p:nvSpPr>
        <p:spPr>
          <a:xfrm>
            <a:off x="4062324" y="4290608"/>
            <a:ext cx="800415" cy="800415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 rot="10800000">
            <a:off x="7329204" y="1728876"/>
            <a:ext cx="800471" cy="800471"/>
          </a:xfrm>
          <a:prstGeom prst="corner">
            <a:avLst>
              <a:gd name="adj1" fmla="val 0"/>
              <a:gd name="adj2" fmla="val 0"/>
            </a:avLst>
          </a:prstGeom>
          <a:noFill/>
          <a:ln w="381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theme" Target="../theme/theme2.xml"/><Relationship Id="rId31" Type="http://schemas.openxmlformats.org/officeDocument/2006/relationships/image" Target="../media/image4.jpg"/><Relationship Id="rId32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1096-C318-624D-915D-59BD62250BC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D38-A290-654D-B997-BCE87E3CC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Copyright © </a:t>
            </a:r>
            <a:r>
              <a:rPr lang="en-US" sz="800" dirty="0" smtClean="0"/>
              <a:t>2018 </a:t>
            </a:r>
            <a:r>
              <a:rPr lang="en-US" sz="800" dirty="0"/>
              <a:t>Sentient Technologies LLC. All rights reserved.</a:t>
            </a:r>
          </a:p>
        </p:txBody>
      </p:sp>
      <p:sp>
        <p:nvSpPr>
          <p:cNvPr id="20" name="Shape 141"/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141"/>
          <p:cNvSpPr/>
          <p:nvPr userDrawn="1"/>
        </p:nvSpPr>
        <p:spPr>
          <a:xfrm>
            <a:off x="0" y="6766560"/>
            <a:ext cx="12192000" cy="91440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0">
                <a:schemeClr val="accent5"/>
              </a:gs>
              <a:gs pos="100000">
                <a:schemeClr val="accent1"/>
              </a:gs>
            </a:gsLst>
            <a:lin ang="0" scaled="0"/>
            <a:tileRect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u="none"/>
            </a:pPr>
            <a:endParaRPr sz="1600"/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7" y="6291170"/>
            <a:ext cx="1443333" cy="357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8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44" r:id="rId27"/>
    <p:sldLayoutId id="2147483812" r:id="rId28"/>
    <p:sldLayoutId id="2147483813" r:id="rId29"/>
    <p:sldLayoutId id="2147483814" r:id="rId30"/>
    <p:sldLayoutId id="2147483848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+mj-lt"/>
          <a:ea typeface="Proxima Nova" charset="0"/>
          <a:cs typeface="Proxima Nova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2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9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8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+mn-lt"/>
          <a:ea typeface="Proxima Nova Light" charset="0"/>
          <a:cs typeface="Proxima Nov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8" orient="horz" pos="216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864">
          <p15:clr>
            <a:srgbClr val="F26B43"/>
          </p15:clr>
        </p15:guide>
        <p15:guide id="12" pos="384">
          <p15:clr>
            <a:srgbClr val="F26B43"/>
          </p15:clr>
        </p15:guide>
        <p15:guide id="13" pos="7296">
          <p15:clr>
            <a:srgbClr val="F26B43"/>
          </p15:clr>
        </p15:guide>
        <p15:guide id="14" orient="horz" pos="4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3000"/>
                </a:schemeClr>
              </a:gs>
              <a:gs pos="100000">
                <a:schemeClr val="accent3">
                  <a:alpha val="67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1096-C318-624D-915D-59BD62250BC5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7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0D38-A290-654D-B997-BCE87E3CC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9600" y="6492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>
                    <a:alpha val="60000"/>
                  </a:schemeClr>
                </a:solidFill>
              </a:rPr>
              <a:t>Copyright © 2017 Sentient Technologies LLC. All rights reserved.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asted-image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66" y="6291892"/>
            <a:ext cx="1443333" cy="3572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5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5" r:id="rId26"/>
    <p:sldLayoutId id="2147483846" r:id="rId27"/>
    <p:sldLayoutId id="2147483842" r:id="rId28"/>
    <p:sldLayoutId id="214748384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+mj-lt"/>
          <a:ea typeface="Proxima Nova" charset="0"/>
          <a:cs typeface="Proxima Nova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200"/>
        </a:spcBef>
        <a:buFont typeface="Arial"/>
        <a:buChar char="•"/>
        <a:defRPr sz="24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1000"/>
        </a:spcBef>
        <a:buFont typeface="Arial"/>
        <a:buChar char="•"/>
        <a:defRPr sz="20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900"/>
        </a:spcBef>
        <a:buFont typeface="Arial"/>
        <a:buChar char="•"/>
        <a:defRPr sz="18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800"/>
        </a:spcBef>
        <a:buFont typeface="Arial"/>
        <a:buChar char="•"/>
        <a:defRPr sz="16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1600" b="0" i="0" kern="1200">
          <a:solidFill>
            <a:schemeClr val="bg1"/>
          </a:solidFill>
          <a:latin typeface="+mn-lt"/>
          <a:ea typeface="Proxima Nova Light" charset="0"/>
          <a:cs typeface="Proxima Nov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pos="384">
          <p15:clr>
            <a:srgbClr val="F26B43"/>
          </p15:clr>
        </p15:guide>
        <p15:guide id="6" pos="7296">
          <p15:clr>
            <a:srgbClr val="F26B43"/>
          </p15:clr>
        </p15:guide>
        <p15:guide id="7" orient="horz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1809.1109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8128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platform</a:t>
            </a:r>
          </a:p>
          <a:p>
            <a:pPr lvl="1"/>
            <a:r>
              <a:rPr lang="en-US" dirty="0" smtClean="0"/>
              <a:t>Data Center</a:t>
            </a:r>
          </a:p>
          <a:p>
            <a:pPr lvl="1"/>
            <a:r>
              <a:rPr lang="en-US" dirty="0" smtClean="0"/>
              <a:t>Multi-Cloud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Diverse workloads within clusters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- </a:t>
            </a:r>
            <a:r>
              <a:rPr lang="en-US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2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Production Cluster Tour</a:t>
            </a:r>
          </a:p>
          <a:p>
            <a:r>
              <a:rPr lang="en-US" dirty="0" smtClean="0"/>
              <a:t>Namespaces, service and application partitioning, and CI/CD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Hands-on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5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r>
              <a:rPr lang="en-US" dirty="0" smtClean="0"/>
              <a:t>Singularity	A container runtime for HPC as an alternative to Python</a:t>
            </a:r>
            <a:br>
              <a:rPr lang="en-US" dirty="0" smtClean="0"/>
            </a:br>
            <a:r>
              <a:rPr lang="en-US" dirty="0" smtClean="0"/>
              <a:t>			centric workloads</a:t>
            </a:r>
          </a:p>
          <a:p>
            <a:pPr lvl="2"/>
            <a:endParaRPr lang="en-US" dirty="0"/>
          </a:p>
          <a:p>
            <a:r>
              <a:rPr lang="en-US" dirty="0" err="1" smtClean="0"/>
              <a:t>Kubernetes</a:t>
            </a:r>
            <a:r>
              <a:rPr lang="en-US" dirty="0"/>
              <a:t>	</a:t>
            </a:r>
            <a:r>
              <a:rPr lang="en-US" dirty="0" err="1" smtClean="0"/>
              <a:t>StudioML</a:t>
            </a:r>
            <a:r>
              <a:rPr lang="en-US" dirty="0" smtClean="0"/>
              <a:t> scheduled as a Job and as a Deployment</a:t>
            </a:r>
          </a:p>
          <a:p>
            <a:pPr lvl="2"/>
            <a:endParaRPr lang="en-US" dirty="0"/>
          </a:p>
          <a:p>
            <a:r>
              <a:rPr lang="en-US" dirty="0" smtClean="0"/>
              <a:t>Virtualization	At a container</a:t>
            </a:r>
            <a:r>
              <a:rPr lang="en-US" dirty="0"/>
              <a:t> </a:t>
            </a:r>
            <a:r>
              <a:rPr lang="en-US" dirty="0" smtClean="0"/>
              <a:t>(Untrusted), or python </a:t>
            </a:r>
            <a:r>
              <a:rPr lang="en-US" dirty="0" err="1" smtClean="0"/>
              <a:t>virtualenv</a:t>
            </a:r>
            <a:r>
              <a:rPr lang="en-US" dirty="0" smtClean="0"/>
              <a:t> (trusted)</a:t>
            </a:r>
          </a:p>
          <a:p>
            <a:pPr lvl="2"/>
            <a:endParaRPr lang="en-US" dirty="0"/>
          </a:p>
          <a:p>
            <a:r>
              <a:rPr lang="en-US" dirty="0" smtClean="0"/>
              <a:t>Agnostic		With/without </a:t>
            </a:r>
            <a:r>
              <a:rPr lang="en-US" dirty="0" err="1" smtClean="0"/>
              <a:t>Kubernetes</a:t>
            </a:r>
            <a:r>
              <a:rPr lang="en-US" dirty="0" smtClean="0"/>
              <a:t> and diverse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Go Runner 		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6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r>
              <a:rPr lang="en-US" dirty="0" err="1" smtClean="0"/>
              <a:t>MultiGPU</a:t>
            </a:r>
            <a:r>
              <a:rPr lang="en-US" dirty="0" smtClean="0"/>
              <a:t>		Recently completed</a:t>
            </a:r>
          </a:p>
          <a:p>
            <a:pPr lvl="2"/>
            <a:endParaRPr lang="en-US" dirty="0"/>
          </a:p>
          <a:p>
            <a:r>
              <a:rPr lang="en-US" dirty="0" smtClean="0"/>
              <a:t>Meta-data</a:t>
            </a:r>
            <a:r>
              <a:rPr lang="en-US" dirty="0"/>
              <a:t>	</a:t>
            </a:r>
            <a:r>
              <a:rPr lang="en-US" dirty="0" err="1" smtClean="0"/>
              <a:t>protobuf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kubeflow</a:t>
            </a:r>
            <a:r>
              <a:rPr lang="en-US" dirty="0" smtClean="0"/>
              <a:t>, </a:t>
            </a:r>
            <a:r>
              <a:rPr lang="en-US" dirty="0" err="1" smtClean="0"/>
              <a:t>StudioML</a:t>
            </a:r>
            <a:r>
              <a:rPr lang="en-US" dirty="0" smtClean="0"/>
              <a:t> progeny</a:t>
            </a:r>
          </a:p>
          <a:p>
            <a:pPr lvl="2"/>
            <a:endParaRPr lang="en-US" dirty="0"/>
          </a:p>
          <a:p>
            <a:r>
              <a:rPr lang="en-US" dirty="0" err="1" smtClean="0"/>
              <a:t>Kubernetes</a:t>
            </a:r>
            <a:r>
              <a:rPr lang="en-US" dirty="0" smtClean="0"/>
              <a:t>	Operators and explicit spot instance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&amp; Go Runner 		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9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for managing and sharing </a:t>
            </a:r>
            <a:r>
              <a:rPr lang="en-US" dirty="0" smtClean="0"/>
              <a:t>ML experiments</a:t>
            </a:r>
          </a:p>
          <a:p>
            <a:pPr lvl="1"/>
            <a:r>
              <a:rPr lang="en-US" dirty="0" smtClean="0"/>
              <a:t>Capture </a:t>
            </a:r>
            <a:r>
              <a:rPr lang="en-US" dirty="0"/>
              <a:t>experiment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Artifact </a:t>
            </a:r>
            <a:r>
              <a:rPr lang="en-US" dirty="0"/>
              <a:t>management and </a:t>
            </a:r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Seamless </a:t>
            </a:r>
            <a:r>
              <a:rPr lang="en-US" dirty="0"/>
              <a:t>local, remote, and cloud running of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Hyper</a:t>
            </a:r>
            <a:r>
              <a:rPr lang="en-US" dirty="0"/>
              <a:t>-parameter search</a:t>
            </a:r>
          </a:p>
          <a:p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Archival and Delivery Mechanism for Models</a:t>
            </a:r>
          </a:p>
          <a:p>
            <a:pPr lvl="1"/>
            <a:r>
              <a:rPr lang="en-US" dirty="0" smtClean="0"/>
              <a:t>Model Zoo</a:t>
            </a:r>
          </a:p>
          <a:p>
            <a:pPr lvl="1"/>
            <a:r>
              <a:rPr lang="en-US" dirty="0" smtClean="0"/>
              <a:t>App </a:t>
            </a:r>
            <a:r>
              <a:rPr lang="en-US" dirty="0"/>
              <a:t>Store for LEAF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tudio.ml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2050" y="1968500"/>
            <a:ext cx="199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✓</a:t>
            </a:r>
            <a:r>
              <a:rPr lang="en-US" dirty="0"/>
              <a:t> </a:t>
            </a:r>
            <a:r>
              <a:rPr lang="en-US" dirty="0" smtClean="0"/>
              <a:t>Auditable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✓</a:t>
            </a:r>
            <a:r>
              <a:rPr lang="en-US" dirty="0"/>
              <a:t> Reproducible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✓</a:t>
            </a:r>
            <a:r>
              <a:rPr lang="en-US" dirty="0" smtClean="0"/>
              <a:t> </a:t>
            </a:r>
            <a:r>
              <a:rPr lang="en-US" dirty="0"/>
              <a:t>Collaborative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✓</a:t>
            </a:r>
            <a:r>
              <a:rPr lang="en-US" dirty="0" smtClean="0"/>
              <a:t> </a:t>
            </a:r>
            <a:r>
              <a:rPr lang="en-US" dirty="0"/>
              <a:t>Reusable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✓</a:t>
            </a:r>
            <a:r>
              <a:rPr lang="en-US" dirty="0" smtClean="0"/>
              <a:t> </a:t>
            </a:r>
            <a:r>
              <a:rPr lang="en-US" dirty="0"/>
              <a:t>Nonintrusive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✓</a:t>
            </a:r>
            <a:r>
              <a:rPr lang="en-US" dirty="0" smtClean="0"/>
              <a:t> </a:t>
            </a:r>
            <a:r>
              <a:rPr lang="en-US" dirty="0"/>
              <a:t>Scalable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13843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objectives</a:t>
            </a:r>
          </a:p>
          <a:p>
            <a:pPr lvl="1"/>
            <a:r>
              <a:rPr lang="en-US" dirty="0" smtClean="0"/>
              <a:t>Cost containment</a:t>
            </a:r>
          </a:p>
          <a:p>
            <a:pPr lvl="2"/>
            <a:r>
              <a:rPr lang="en-US" dirty="0" smtClean="0"/>
              <a:t>Deep mind</a:t>
            </a:r>
          </a:p>
          <a:p>
            <a:pPr lvl="3"/>
            <a:r>
              <a:rPr lang="en-US" dirty="0" smtClean="0"/>
              <a:t>$371K per employee in staff costs (Doubling </a:t>
            </a:r>
            <a:r>
              <a:rPr lang="en-US" dirty="0" err="1" smtClean="0"/>
              <a:t>YoY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</a:p>
          <a:p>
            <a:pPr lvl="3"/>
            <a:r>
              <a:rPr lang="en-US" dirty="0" smtClean="0"/>
              <a:t>$618K per employee in expenses (Doubling </a:t>
            </a:r>
            <a:r>
              <a:rPr lang="en-US" dirty="0" err="1" smtClean="0"/>
              <a:t>YoY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Ease of use</a:t>
            </a:r>
          </a:p>
          <a:p>
            <a:pPr lvl="2"/>
            <a:r>
              <a:rPr lang="en-US" dirty="0" smtClean="0"/>
              <a:t>Python based research computing eco-system</a:t>
            </a:r>
          </a:p>
          <a:p>
            <a:pPr lvl="1"/>
            <a:r>
              <a:rPr lang="en-US" dirty="0" smtClean="0"/>
              <a:t>Scale</a:t>
            </a:r>
          </a:p>
          <a:p>
            <a:pPr lvl="2"/>
            <a:r>
              <a:rPr lang="en-US" dirty="0" smtClean="0"/>
              <a:t>Addressing compute needs without cloud privilege, 512 TPUs 1-2 days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StudioML</a:t>
            </a:r>
            <a:r>
              <a:rPr lang="en-US" dirty="0" smtClean="0"/>
              <a:t> Distributed Computing, combines 3 earlier technologies      </a:t>
            </a:r>
            <a:r>
              <a:rPr lang="en-US" sz="1600" dirty="0" smtClean="0"/>
              <a:t>(Solution)</a:t>
            </a:r>
            <a:endParaRPr lang="en-US" dirty="0" smtClean="0"/>
          </a:p>
          <a:p>
            <a:pPr marL="3657600" lvl="8" indent="0">
              <a:buNone/>
            </a:pPr>
            <a:endParaRPr lang="en-US" sz="1200" baseline="30000" dirty="0" smtClean="0"/>
          </a:p>
          <a:p>
            <a:pPr marL="3657600" lvl="8" indent="0" algn="r">
              <a:buNone/>
            </a:pPr>
            <a:r>
              <a:rPr lang="en-US" sz="1200" baseline="30000" dirty="0" smtClean="0"/>
              <a:t>1</a:t>
            </a:r>
            <a:r>
              <a:rPr lang="en-US" sz="1200" dirty="0" smtClean="0"/>
              <a:t> Business Insider Oct 2018, 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</a:t>
            </a:r>
            <a:r>
              <a:rPr lang="mr-IN" sz="1200" dirty="0">
                <a:hlinkClick r:id="rId3"/>
              </a:rPr>
              <a:t>https://arxiv.org/abs/</a:t>
            </a:r>
            <a:r>
              <a:rPr lang="mr-IN" sz="1200" dirty="0" smtClean="0">
                <a:hlinkClick r:id="rId3"/>
              </a:rPr>
              <a:t>1809.11096</a:t>
            </a:r>
            <a:r>
              <a:rPr lang="en-US" sz="1200" dirty="0" smtClean="0"/>
              <a:t>                                    . 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685800"/>
          </a:xfrm>
        </p:spPr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at Scale Motivation /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 Unicode MS"/>
              <a:cs typeface="Arial Unicode MS"/>
            </a:endParaRPr>
          </a:p>
          <a:p>
            <a:pPr marL="0" indent="0">
              <a:buNone/>
            </a:pPr>
            <a:r>
              <a:rPr lang="en-US" dirty="0" smtClean="0">
                <a:latin typeface="Arial Unicode MS"/>
                <a:cs typeface="Arial Unicode MS"/>
              </a:rPr>
              <a:t>The </a:t>
            </a:r>
            <a:r>
              <a:rPr lang="en-US" dirty="0">
                <a:latin typeface="Arial Unicode MS"/>
                <a:cs typeface="Arial Unicode MS"/>
              </a:rPr>
              <a:t>good news is that AI can now give you a more believable image of a plate of spaghetti. The bad news is that it used roughly enough energy to power Cleveland for the afternoon</a:t>
            </a:r>
            <a:r>
              <a:rPr lang="en-US" dirty="0" smtClean="0">
                <a:latin typeface="Arial Unicode MS"/>
                <a:cs typeface="Arial Unicode MS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 Unicode MS"/>
              <a:cs typeface="Arial Unicode MS"/>
            </a:endParaRPr>
          </a:p>
          <a:p>
            <a:pPr marL="0" indent="0">
              <a:buNone/>
            </a:pPr>
            <a:r>
              <a:rPr lang="en-US" dirty="0" err="1" smtClean="0">
                <a:latin typeface="Arial Unicode MS"/>
                <a:cs typeface="Arial Unicode MS"/>
              </a:rPr>
              <a:t>Jer</a:t>
            </a:r>
            <a:r>
              <a:rPr lang="en-US" dirty="0" smtClean="0">
                <a:latin typeface="Arial Unicode MS"/>
                <a:cs typeface="Arial Unicode MS"/>
              </a:rPr>
              <a:t> Thorpe</a:t>
            </a:r>
          </a:p>
          <a:p>
            <a:pPr marL="0" indent="0">
              <a:buNone/>
            </a:pPr>
            <a:endParaRPr lang="en-US" dirty="0" smtClean="0">
              <a:latin typeface="Arial Unicode MS"/>
              <a:cs typeface="Arial Unicode MS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https://</a:t>
            </a:r>
            <a:r>
              <a:rPr lang="en-US" sz="1600" dirty="0" err="1">
                <a:latin typeface="Courier New"/>
                <a:cs typeface="Courier New"/>
              </a:rPr>
              <a:t>twitter.com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blprnt</a:t>
            </a:r>
            <a:r>
              <a:rPr lang="en-US" sz="1600" dirty="0">
                <a:latin typeface="Courier New"/>
                <a:cs typeface="Courier New"/>
              </a:rPr>
              <a:t>/status/1046480155013713921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Experimenter Perspective</a:t>
            </a:r>
            <a:endParaRPr lang="en-US" dirty="0"/>
          </a:p>
        </p:txBody>
      </p:sp>
      <p:pic>
        <p:nvPicPr>
          <p:cNvPr id="7" name="Content Placeholder 6" descr="StudioML Clien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33642" r="4862" b="1542"/>
          <a:stretch/>
        </p:blipFill>
        <p:spPr>
          <a:xfrm>
            <a:off x="914400" y="1003300"/>
            <a:ext cx="10312400" cy="5334000"/>
          </a:xfrm>
        </p:spPr>
      </p:pic>
      <p:sp>
        <p:nvSpPr>
          <p:cNvPr id="8" name="Rectangle 7"/>
          <p:cNvSpPr/>
          <p:nvPr/>
        </p:nvSpPr>
        <p:spPr>
          <a:xfrm>
            <a:off x="2430781" y="3429000"/>
            <a:ext cx="160019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3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Python	</a:t>
            </a:r>
            <a:endParaRPr lang="en-US" dirty="0"/>
          </a:p>
          <a:p>
            <a:pPr lvl="1"/>
            <a:r>
              <a:rPr lang="en-US" dirty="0" smtClean="0"/>
              <a:t>General Purpose ML/AI Development</a:t>
            </a:r>
          </a:p>
          <a:p>
            <a:pPr lvl="1"/>
            <a:r>
              <a:rPr lang="en-US" dirty="0" smtClean="0"/>
              <a:t>Execution Limitations (scale and single user)</a:t>
            </a:r>
          </a:p>
          <a:p>
            <a:pPr lvl="3"/>
            <a:endParaRPr lang="en-US" dirty="0" smtClean="0"/>
          </a:p>
          <a:p>
            <a:r>
              <a:rPr lang="en-US" dirty="0" err="1" smtClean="0"/>
              <a:t>StudioML</a:t>
            </a:r>
            <a:r>
              <a:rPr lang="en-US" dirty="0" smtClean="0"/>
              <a:t> Go Runner</a:t>
            </a:r>
          </a:p>
          <a:p>
            <a:pPr lvl="1"/>
            <a:r>
              <a:rPr lang="en-US" dirty="0" smtClean="0"/>
              <a:t>Extensible and custom deployment options</a:t>
            </a:r>
          </a:p>
          <a:p>
            <a:pPr lvl="1"/>
            <a:r>
              <a:rPr lang="en-US" dirty="0" smtClean="0"/>
              <a:t>Enables Scalable and Shared infrastructure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Session Server and Completion Service</a:t>
            </a:r>
          </a:p>
          <a:p>
            <a:pPr lvl="1"/>
            <a:r>
              <a:rPr lang="en-US" dirty="0" smtClean="0"/>
              <a:t>Internal and partner </a:t>
            </a:r>
            <a:r>
              <a:rPr lang="en-US" dirty="0" err="1" smtClean="0"/>
              <a:t>contrib</a:t>
            </a:r>
            <a:r>
              <a:rPr lang="en-US" dirty="0" smtClean="0"/>
              <a:t> style APIs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9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Trivial TF/</a:t>
            </a:r>
            <a:r>
              <a:rPr lang="en-US" dirty="0" err="1" smtClean="0"/>
              <a:t>Keras</a:t>
            </a:r>
            <a:r>
              <a:rPr lang="en-US" dirty="0" smtClean="0"/>
              <a:t> task no ENN</a:t>
            </a:r>
          </a:p>
          <a:p>
            <a:endParaRPr lang="en-US" dirty="0"/>
          </a:p>
          <a:p>
            <a:r>
              <a:rPr lang="en-US" dirty="0" smtClean="0"/>
              <a:t>Python </a:t>
            </a:r>
            <a:r>
              <a:rPr lang="en-US" dirty="0" err="1" smtClean="0"/>
              <a:t>virtualenv</a:t>
            </a:r>
            <a:r>
              <a:rPr lang="en-US" dirty="0" smtClean="0"/>
              <a:t> packaging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smtClean="0"/>
              <a:t> </a:t>
            </a:r>
            <a:r>
              <a:rPr lang="en-US" smtClean="0"/>
              <a:t>Tour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StudioML</a:t>
            </a:r>
            <a:r>
              <a:rPr lang="en-US" dirty="0" smtClean="0"/>
              <a:t> Python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5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Runner</a:t>
            </a:r>
            <a:endParaRPr lang="en-US" dirty="0"/>
          </a:p>
        </p:txBody>
      </p:sp>
      <p:pic>
        <p:nvPicPr>
          <p:cNvPr id="9" name="Content Placeholder 8" descr="studioml_platfor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t="10002" r="56561" b="26109"/>
          <a:stretch/>
        </p:blipFill>
        <p:spPr>
          <a:xfrm>
            <a:off x="2844800" y="289017"/>
            <a:ext cx="6108700" cy="6820394"/>
          </a:xfrm>
        </p:spPr>
      </p:pic>
    </p:spTree>
    <p:extLst>
      <p:ext uri="{BB962C8B-B14F-4D97-AF65-F5344CB8AC3E}">
        <p14:creationId xmlns:p14="http://schemas.microsoft.com/office/powerpoint/2010/main" val="422272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 txBox="1">
            <a:spLocks noGrp="1"/>
          </p:cNvSpPr>
          <p:nvPr>
            <p:ph type="title"/>
          </p:nvPr>
        </p:nvSpPr>
        <p:spPr>
          <a:xfrm>
            <a:off x="609600" y="601368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Distributed </a:t>
            </a:r>
            <a:r>
              <a:rPr lang="en-US" sz="3600" b="0" i="0" u="none" strike="noStrike" cap="none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StudioML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09600" y="162081"/>
            <a:ext cx="4026794" cy="43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67" lvl="0">
              <a:lnSpc>
                <a:spcPct val="125000"/>
              </a:lnSpc>
              <a:buClr>
                <a:schemeClr val="lt2"/>
              </a:buClr>
              <a:buSzPts val="1500"/>
            </a:pPr>
            <a:r>
              <a:rPr lang="en-US" sz="2000" b="1" dirty="0">
                <a:solidFill>
                  <a:schemeClr val="lt2"/>
                </a:solidFill>
              </a:rPr>
              <a:t>Distributed Evolution:</a:t>
            </a:r>
            <a:endParaRPr lang="en-US" sz="2000" b="1" dirty="0"/>
          </a:p>
        </p:txBody>
      </p:sp>
      <p:pic>
        <p:nvPicPr>
          <p:cNvPr id="8" name="Picture 7" descr="studioml_ecosyste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3" t="48740" r="-1" b="28869"/>
          <a:stretch/>
        </p:blipFill>
        <p:spPr>
          <a:xfrm>
            <a:off x="6210300" y="1816100"/>
            <a:ext cx="599163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tudioml_ecosyste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0" t="18770" r="1445" b="55592"/>
          <a:stretch/>
        </p:blipFill>
        <p:spPr>
          <a:xfrm>
            <a:off x="0" y="1096668"/>
            <a:ext cx="5892800" cy="5456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ntient PPT Theme 2017">
  <a:themeElements>
    <a:clrScheme name="Sentient 2016">
      <a:dk1>
        <a:srgbClr val="333333"/>
      </a:dk1>
      <a:lt1>
        <a:srgbClr val="FFFFFF"/>
      </a:lt1>
      <a:dk2>
        <a:srgbClr val="34B0C2"/>
      </a:dk2>
      <a:lt2>
        <a:srgbClr val="A3A3A3"/>
      </a:lt2>
      <a:accent1>
        <a:srgbClr val="38C1D5"/>
      </a:accent1>
      <a:accent2>
        <a:srgbClr val="278BC8"/>
      </a:accent2>
      <a:accent3>
        <a:srgbClr val="2A70B8"/>
      </a:accent3>
      <a:accent4>
        <a:srgbClr val="0050A2"/>
      </a:accent4>
      <a:accent5>
        <a:srgbClr val="0E3860"/>
      </a:accent5>
      <a:accent6>
        <a:srgbClr val="132F54"/>
      </a:accent6>
      <a:hlink>
        <a:srgbClr val="34B0C2"/>
      </a:hlink>
      <a:folHlink>
        <a:srgbClr val="34B0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Sentient PPT Template 2017.potx" id="{9DA6CF91-8614-B74E-8CE6-43F323572947}" vid="{B14F2DFB-D6A9-4B42-BF52-E6E2ADDC766F}"/>
    </a:ext>
  </a:extLst>
</a:theme>
</file>

<file path=ppt/theme/theme2.xml><?xml version="1.0" encoding="utf-8"?>
<a:theme xmlns:a="http://schemas.openxmlformats.org/drawingml/2006/main" name="Sentient PPT Theme 2017 Dark">
  <a:themeElements>
    <a:clrScheme name="Sentient 2016">
      <a:dk1>
        <a:srgbClr val="333333"/>
      </a:dk1>
      <a:lt1>
        <a:srgbClr val="FFFFFF"/>
      </a:lt1>
      <a:dk2>
        <a:srgbClr val="34B0C2"/>
      </a:dk2>
      <a:lt2>
        <a:srgbClr val="A3A3A3"/>
      </a:lt2>
      <a:accent1>
        <a:srgbClr val="38C1D5"/>
      </a:accent1>
      <a:accent2>
        <a:srgbClr val="278BC8"/>
      </a:accent2>
      <a:accent3>
        <a:srgbClr val="2A70B8"/>
      </a:accent3>
      <a:accent4>
        <a:srgbClr val="0050A2"/>
      </a:accent4>
      <a:accent5>
        <a:srgbClr val="0E3860"/>
      </a:accent5>
      <a:accent6>
        <a:srgbClr val="132F54"/>
      </a:accent6>
      <a:hlink>
        <a:srgbClr val="34B0C2"/>
      </a:hlink>
      <a:folHlink>
        <a:srgbClr val="34B0C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ntient PPT Template 2017.potx" id="{9DA6CF91-8614-B74E-8CE6-43F323572947}" vid="{79F6D674-696D-724E-B303-77377EE127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Sentient PPT Template 2017</Template>
  <TotalTime>12009</TotalTime>
  <Words>271</Words>
  <Application>Microsoft Macintosh PowerPoint</Application>
  <PresentationFormat>Custom</PresentationFormat>
  <Paragraphs>92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Sentient PPT Theme 2017</vt:lpstr>
      <vt:lpstr>Sentient PPT Theme 2017 Dark</vt:lpstr>
      <vt:lpstr>PowerPoint Presentation</vt:lpstr>
      <vt:lpstr>studio.ml</vt:lpstr>
      <vt:lpstr>StudioML at Scale Motivation / Use Case</vt:lpstr>
      <vt:lpstr>PowerPoint Presentation</vt:lpstr>
      <vt:lpstr>StudioML Experimenter Perspective</vt:lpstr>
      <vt:lpstr>Project Structure</vt:lpstr>
      <vt:lpstr>StudioML Python Demo</vt:lpstr>
      <vt:lpstr>Go Runner</vt:lpstr>
      <vt:lpstr>Distributed StudioML</vt:lpstr>
      <vt:lpstr>Clusters - Kubernetes</vt:lpstr>
      <vt:lpstr>Kubernetes Hands-on Overview</vt:lpstr>
      <vt:lpstr>StudioML Go Runner   Use Cases</vt:lpstr>
      <vt:lpstr>StudioML &amp; Go Runner   Roadmap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Schoolland</dc:creator>
  <cp:lastModifiedBy>Karl Mutch</cp:lastModifiedBy>
  <cp:revision>215</cp:revision>
  <dcterms:created xsi:type="dcterms:W3CDTF">2017-03-28T00:15:39Z</dcterms:created>
  <dcterms:modified xsi:type="dcterms:W3CDTF">2019-01-08T21:57:22Z</dcterms:modified>
</cp:coreProperties>
</file>