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58" r:id="rId3"/>
    <p:sldId id="265" r:id="rId4"/>
    <p:sldId id="259" r:id="rId5"/>
    <p:sldId id="260" r:id="rId6"/>
    <p:sldId id="279" r:id="rId7"/>
    <p:sldId id="280" r:id="rId8"/>
    <p:sldId id="276" r:id="rId9"/>
    <p:sldId id="275" r:id="rId10"/>
    <p:sldId id="277" r:id="rId11"/>
    <p:sldId id="281" r:id="rId12"/>
    <p:sldId id="282"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9966"/>
    <a:srgbClr val="FFFF00"/>
    <a:srgbClr val="808080"/>
    <a:srgbClr val="33CCFF"/>
    <a:srgbClr val="00FFFF"/>
    <a:srgbClr val="3333FF"/>
    <a:srgbClr val="FF99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D869A-1EA5-4B63-B4C2-102CB1BAA03B}" type="datetimeFigureOut">
              <a:rPr lang="en-IN" smtClean="0"/>
              <a:t>13-12-2021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ECB8D-6B17-44C7-8C86-10CC40C96598}" type="slidenum">
              <a:rPr lang="en-IN" smtClean="0"/>
              <a:t>‹#›</a:t>
            </a:fld>
            <a:endParaRPr lang="en-IN"/>
          </a:p>
        </p:txBody>
      </p:sp>
    </p:spTree>
    <p:extLst>
      <p:ext uri="{BB962C8B-B14F-4D97-AF65-F5344CB8AC3E}">
        <p14:creationId xmlns:p14="http://schemas.microsoft.com/office/powerpoint/2010/main" val="115283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893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6"/>
        <p:cNvGrpSpPr/>
        <p:nvPr/>
      </p:nvGrpSpPr>
      <p:grpSpPr>
        <a:xfrm>
          <a:off x="0" y="0"/>
          <a:ext cx="0" cy="0"/>
          <a:chOff x="0" y="0"/>
          <a:chExt cx="0" cy="0"/>
        </a:xfrm>
      </p:grpSpPr>
      <p:sp>
        <p:nvSpPr>
          <p:cNvPr id="17" name="Google Shape;17;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1462766" y="6617919"/>
            <a:ext cx="206375" cy="177800"/>
          </a:xfrm>
          <a:prstGeom prst="rect">
            <a:avLst/>
          </a:prstGeom>
          <a:noFill/>
          <a:ln>
            <a:noFill/>
          </a:ln>
        </p:spPr>
        <p:txBody>
          <a:bodyPr spcFirstLastPara="1" wrap="square" lIns="0" tIns="0" rIns="0" bIns="0" anchor="t" anchorCtr="0">
            <a:noAutofit/>
          </a:bodyPr>
          <a:lstStyle>
            <a:lvl1pPr marL="25400" marR="0" lvl="0" indent="0" algn="l">
              <a:lnSpc>
                <a:spcPct val="103333"/>
              </a:lnSpc>
              <a:spcBef>
                <a:spcPts val="0"/>
              </a:spcBef>
              <a:buNone/>
              <a:defRPr sz="1200" b="0" i="0">
                <a:solidFill>
                  <a:srgbClr val="888888"/>
                </a:solidFill>
                <a:latin typeface="Calibri"/>
                <a:ea typeface="Calibri"/>
                <a:cs typeface="Calibri"/>
                <a:sym typeface="Calibri"/>
              </a:defRPr>
            </a:lvl1pPr>
            <a:lvl2pPr marL="25400" marR="0" lvl="1" indent="0" algn="l">
              <a:lnSpc>
                <a:spcPct val="103333"/>
              </a:lnSpc>
              <a:spcBef>
                <a:spcPts val="0"/>
              </a:spcBef>
              <a:buNone/>
              <a:defRPr sz="1200" b="0" i="0">
                <a:solidFill>
                  <a:srgbClr val="888888"/>
                </a:solidFill>
                <a:latin typeface="Calibri"/>
                <a:ea typeface="Calibri"/>
                <a:cs typeface="Calibri"/>
                <a:sym typeface="Calibri"/>
              </a:defRPr>
            </a:lvl2pPr>
            <a:lvl3pPr marL="25400" marR="0" lvl="2" indent="0" algn="l">
              <a:lnSpc>
                <a:spcPct val="103333"/>
              </a:lnSpc>
              <a:spcBef>
                <a:spcPts val="0"/>
              </a:spcBef>
              <a:buNone/>
              <a:defRPr sz="1200" b="0" i="0">
                <a:solidFill>
                  <a:srgbClr val="888888"/>
                </a:solidFill>
                <a:latin typeface="Calibri"/>
                <a:ea typeface="Calibri"/>
                <a:cs typeface="Calibri"/>
                <a:sym typeface="Calibri"/>
              </a:defRPr>
            </a:lvl3pPr>
            <a:lvl4pPr marL="25400" marR="0" lvl="3" indent="0" algn="l">
              <a:lnSpc>
                <a:spcPct val="103333"/>
              </a:lnSpc>
              <a:spcBef>
                <a:spcPts val="0"/>
              </a:spcBef>
              <a:buNone/>
              <a:defRPr sz="1200" b="0" i="0">
                <a:solidFill>
                  <a:srgbClr val="888888"/>
                </a:solidFill>
                <a:latin typeface="Calibri"/>
                <a:ea typeface="Calibri"/>
                <a:cs typeface="Calibri"/>
                <a:sym typeface="Calibri"/>
              </a:defRPr>
            </a:lvl4pPr>
            <a:lvl5pPr marL="25400" marR="0" lvl="4" indent="0" algn="l">
              <a:lnSpc>
                <a:spcPct val="103333"/>
              </a:lnSpc>
              <a:spcBef>
                <a:spcPts val="0"/>
              </a:spcBef>
              <a:buNone/>
              <a:defRPr sz="1200" b="0" i="0">
                <a:solidFill>
                  <a:srgbClr val="888888"/>
                </a:solidFill>
                <a:latin typeface="Calibri"/>
                <a:ea typeface="Calibri"/>
                <a:cs typeface="Calibri"/>
                <a:sym typeface="Calibri"/>
              </a:defRPr>
            </a:lvl5pPr>
            <a:lvl6pPr marL="25400" marR="0" lvl="5" indent="0" algn="l">
              <a:lnSpc>
                <a:spcPct val="103333"/>
              </a:lnSpc>
              <a:spcBef>
                <a:spcPts val="0"/>
              </a:spcBef>
              <a:buNone/>
              <a:defRPr sz="1200" b="0" i="0">
                <a:solidFill>
                  <a:srgbClr val="888888"/>
                </a:solidFill>
                <a:latin typeface="Calibri"/>
                <a:ea typeface="Calibri"/>
                <a:cs typeface="Calibri"/>
                <a:sym typeface="Calibri"/>
              </a:defRPr>
            </a:lvl6pPr>
            <a:lvl7pPr marL="25400" marR="0" lvl="6" indent="0" algn="l">
              <a:lnSpc>
                <a:spcPct val="103333"/>
              </a:lnSpc>
              <a:spcBef>
                <a:spcPts val="0"/>
              </a:spcBef>
              <a:buNone/>
              <a:defRPr sz="1200" b="0" i="0">
                <a:solidFill>
                  <a:srgbClr val="888888"/>
                </a:solidFill>
                <a:latin typeface="Calibri"/>
                <a:ea typeface="Calibri"/>
                <a:cs typeface="Calibri"/>
                <a:sym typeface="Calibri"/>
              </a:defRPr>
            </a:lvl7pPr>
            <a:lvl8pPr marL="25400" marR="0" lvl="7" indent="0" algn="l">
              <a:lnSpc>
                <a:spcPct val="103333"/>
              </a:lnSpc>
              <a:spcBef>
                <a:spcPts val="0"/>
              </a:spcBef>
              <a:buNone/>
              <a:defRPr sz="1200" b="0" i="0">
                <a:solidFill>
                  <a:srgbClr val="888888"/>
                </a:solidFill>
                <a:latin typeface="Calibri"/>
                <a:ea typeface="Calibri"/>
                <a:cs typeface="Calibri"/>
                <a:sym typeface="Calibri"/>
              </a:defRPr>
            </a:lvl8pPr>
            <a:lvl9pPr marL="25400" marR="0" lvl="8" indent="0" algn="l">
              <a:lnSpc>
                <a:spcPct val="103333"/>
              </a:lnSpc>
              <a:spcBef>
                <a:spcPts val="0"/>
              </a:spcBef>
              <a:buNone/>
              <a:defRPr sz="1200" b="0" i="0">
                <a:solidFill>
                  <a:srgbClr val="888888"/>
                </a:solidFill>
                <a:latin typeface="Calibri"/>
                <a:ea typeface="Calibri"/>
                <a:cs typeface="Calibri"/>
                <a:sym typeface="Calibri"/>
              </a:defRPr>
            </a:lvl9pPr>
          </a:lstStyle>
          <a:p>
            <a:fld id="{00000000-1234-1234-1234-123412341234}" type="slidenum">
              <a:rPr lang="en-US"/>
              <a:pPr/>
              <a:t>‹#›</a:t>
            </a:fld>
            <a:endParaRPr/>
          </a:p>
        </p:txBody>
      </p:sp>
    </p:spTree>
    <p:extLst>
      <p:ext uri="{BB962C8B-B14F-4D97-AF65-F5344CB8AC3E}">
        <p14:creationId xmlns:p14="http://schemas.microsoft.com/office/powerpoint/2010/main" val="158593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12/13/2021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edureka.co/blog/spark-streaming/" TargetMode="External"/><Relationship Id="rId2" Type="http://schemas.openxmlformats.org/officeDocument/2006/relationships/hyperlink" Target="https://towardsdatascience.com/sentiment-analysis-concept-analysis-and-applications-6c94d6f58c17" TargetMode="External"/><Relationship Id="rId1" Type="http://schemas.openxmlformats.org/officeDocument/2006/relationships/slideLayout" Target="../slideLayouts/slideLayout2.xml"/><Relationship Id="rId4" Type="http://schemas.openxmlformats.org/officeDocument/2006/relationships/hyperlink" Target="https://www.analyticsvidhya.com/blog/2021/06/nlp-sentiment-analysis/"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7"/>
          <p:cNvSpPr/>
          <p:nvPr/>
        </p:nvSpPr>
        <p:spPr>
          <a:xfrm>
            <a:off x="463386" y="131681"/>
            <a:ext cx="10921283" cy="43913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algn="ctr" defTabSz="914400"/>
            <a:endParaRPr>
              <a:solidFill>
                <a:prstClr val="black"/>
              </a:solidFill>
              <a:ea typeface="Calibri"/>
              <a:cs typeface="Calibri"/>
              <a:sym typeface="Calibri"/>
            </a:endParaRPr>
          </a:p>
        </p:txBody>
      </p:sp>
      <p:sp>
        <p:nvSpPr>
          <p:cNvPr id="51" name="Google Shape;51;p7"/>
          <p:cNvSpPr/>
          <p:nvPr/>
        </p:nvSpPr>
        <p:spPr>
          <a:xfrm>
            <a:off x="0" y="5323773"/>
            <a:ext cx="11618100" cy="1307117"/>
          </a:xfrm>
          <a:prstGeom prst="rect">
            <a:avLst/>
          </a:prstGeom>
          <a:noFill/>
          <a:ln>
            <a:noFill/>
          </a:ln>
        </p:spPr>
        <p:txBody>
          <a:bodyPr spcFirstLastPara="1" wrap="square" lIns="91425" tIns="45700" rIns="91425" bIns="45700" anchor="t" anchorCtr="0">
            <a:noAutofit/>
          </a:bodyPr>
          <a:lstStyle/>
          <a:p>
            <a:pPr algn="ctr" defTabSz="914400"/>
            <a:r>
              <a:rPr lang="en-US" sz="2400" b="1" dirty="0">
                <a:solidFill>
                  <a:prstClr val="black"/>
                </a:solidFill>
                <a:latin typeface="Tw Cen MT Condensed" panose="020B0606020104020203" pitchFamily="34" charset="0"/>
                <a:ea typeface="Times New Roman"/>
                <a:cs typeface="Times New Roman"/>
                <a:sym typeface="Times New Roman"/>
              </a:rPr>
              <a:t>Under the guidance of</a:t>
            </a:r>
            <a:endParaRPr sz="2400" b="1" dirty="0">
              <a:solidFill>
                <a:prstClr val="black"/>
              </a:solidFill>
              <a:latin typeface="Tw Cen MT Condensed" panose="020B0606020104020203" pitchFamily="34" charset="0"/>
              <a:ea typeface="Times New Roman"/>
              <a:cs typeface="Times New Roman"/>
              <a:sym typeface="Times New Roman"/>
            </a:endParaRPr>
          </a:p>
          <a:p>
            <a:pPr algn="ctr" defTabSz="914400"/>
            <a:r>
              <a:rPr lang="en-US" sz="2400" dirty="0">
                <a:solidFill>
                  <a:prstClr val="black"/>
                </a:solidFill>
                <a:latin typeface="Tw Cen MT Condensed" panose="020B0606020104020203" pitchFamily="34" charset="0"/>
                <a:ea typeface="Times New Roman"/>
                <a:cs typeface="Times New Roman"/>
                <a:sym typeface="Times New Roman"/>
              </a:rPr>
              <a:t>Dr. </a:t>
            </a:r>
            <a:r>
              <a:rPr lang="en-US" sz="2400" dirty="0" err="1">
                <a:solidFill>
                  <a:prstClr val="black"/>
                </a:solidFill>
                <a:latin typeface="Tw Cen MT Condensed" panose="020B0606020104020203" pitchFamily="34" charset="0"/>
                <a:ea typeface="Times New Roman"/>
                <a:cs typeface="Times New Roman"/>
                <a:sym typeface="Times New Roman"/>
              </a:rPr>
              <a:t>Shaurya</a:t>
            </a:r>
            <a:r>
              <a:rPr lang="en-US" sz="2400" dirty="0">
                <a:solidFill>
                  <a:prstClr val="black"/>
                </a:solidFill>
                <a:latin typeface="Tw Cen MT Condensed" panose="020B0606020104020203" pitchFamily="34" charset="0"/>
                <a:ea typeface="Times New Roman"/>
                <a:cs typeface="Times New Roman"/>
                <a:sym typeface="Times New Roman"/>
              </a:rPr>
              <a:t> Gupta</a:t>
            </a:r>
          </a:p>
          <a:p>
            <a:pPr algn="ctr" defTabSz="914400"/>
            <a:r>
              <a:rPr lang="en-US" sz="2400" dirty="0">
                <a:solidFill>
                  <a:prstClr val="black"/>
                </a:solidFill>
                <a:latin typeface="Tw Cen MT Condensed" panose="020B0606020104020203" pitchFamily="34" charset="0"/>
                <a:ea typeface="Times New Roman"/>
                <a:cs typeface="Times New Roman"/>
                <a:sym typeface="Times New Roman"/>
              </a:rPr>
              <a:t>Assistant Professor </a:t>
            </a:r>
            <a:endParaRPr sz="2400" dirty="0">
              <a:solidFill>
                <a:prstClr val="black"/>
              </a:solidFill>
              <a:latin typeface="Tw Cen MT Condensed" panose="020B0606020104020203" pitchFamily="34" charset="0"/>
              <a:ea typeface="Times New Roman"/>
              <a:cs typeface="Times New Roman"/>
              <a:sym typeface="Times New Roman"/>
            </a:endParaRPr>
          </a:p>
          <a:p>
            <a:pPr algn="ctr" defTabSz="914400"/>
            <a:r>
              <a:rPr lang="en-US" sz="2400" dirty="0">
                <a:solidFill>
                  <a:prstClr val="black"/>
                </a:solidFill>
                <a:latin typeface="Tw Cen MT Condensed" panose="020B0606020104020203" pitchFamily="34" charset="0"/>
                <a:ea typeface="Times New Roman"/>
                <a:cs typeface="Times New Roman"/>
                <a:sym typeface="Times New Roman"/>
              </a:rPr>
              <a:t>Department of Informatics</a:t>
            </a:r>
            <a:endParaRPr sz="2400" dirty="0">
              <a:solidFill>
                <a:prstClr val="black"/>
              </a:solidFill>
              <a:latin typeface="Tw Cen MT Condensed" panose="020B0606020104020203" pitchFamily="34" charset="0"/>
              <a:ea typeface="Times New Roman"/>
              <a:cs typeface="Times New Roman"/>
              <a:sym typeface="Times New Roman"/>
            </a:endParaRPr>
          </a:p>
        </p:txBody>
      </p:sp>
      <p:sp>
        <p:nvSpPr>
          <p:cNvPr id="2" name="Rectangle 1"/>
          <p:cNvSpPr/>
          <p:nvPr/>
        </p:nvSpPr>
        <p:spPr>
          <a:xfrm>
            <a:off x="2739458" y="4554332"/>
            <a:ext cx="6139184" cy="769441"/>
          </a:xfrm>
          <a:prstGeom prst="rect">
            <a:avLst/>
          </a:prstGeom>
        </p:spPr>
        <p:txBody>
          <a:bodyPr wrap="square">
            <a:spAutoFit/>
          </a:bodyPr>
          <a:lstStyle/>
          <a:p>
            <a:pPr algn="ctr" defTabSz="914400"/>
            <a:r>
              <a:rPr lang="en-US" sz="4400" b="1" dirty="0">
                <a:solidFill>
                  <a:prstClr val="black"/>
                </a:solidFill>
                <a:latin typeface="Tw Cen MT Condensed" panose="020B0606020104020203" pitchFamily="34" charset="0"/>
                <a:ea typeface="Times New Roman"/>
                <a:cs typeface="Times New Roman"/>
                <a:sym typeface="Times New Roman"/>
              </a:rPr>
              <a:t>MAJOR-1  PROJECT</a:t>
            </a:r>
            <a:endParaRPr lang="en-US" sz="2800" b="1" dirty="0">
              <a:solidFill>
                <a:prstClr val="black"/>
              </a:solidFill>
              <a:latin typeface="Tw Cen MT Condensed" panose="020B0606020104020203" pitchFamily="34" charset="0"/>
              <a:ea typeface="Times New Roman"/>
              <a:cs typeface="Times New Roman"/>
              <a:sym typeface="Times New Roman"/>
            </a:endParaRPr>
          </a:p>
        </p:txBody>
      </p:sp>
    </p:spTree>
    <p:extLst>
      <p:ext uri="{BB962C8B-B14F-4D97-AF65-F5344CB8AC3E}">
        <p14:creationId xmlns:p14="http://schemas.microsoft.com/office/powerpoint/2010/main" val="391158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pic>
        <p:nvPicPr>
          <p:cNvPr id="5" name="Picture 4"/>
          <p:cNvPicPr/>
          <p:nvPr/>
        </p:nvPicPr>
        <p:blipFill>
          <a:blip r:embed="rId2"/>
          <a:stretch>
            <a:fillRect/>
          </a:stretch>
        </p:blipFill>
        <p:spPr>
          <a:xfrm>
            <a:off x="2307771" y="2750656"/>
            <a:ext cx="7576457" cy="3079351"/>
          </a:xfrm>
          <a:prstGeom prst="rect">
            <a:avLst/>
          </a:prstGeom>
        </p:spPr>
      </p:pic>
      <p:sp>
        <p:nvSpPr>
          <p:cNvPr id="3" name="TextBox 2">
            <a:extLst>
              <a:ext uri="{FF2B5EF4-FFF2-40B4-BE49-F238E27FC236}">
                <a16:creationId xmlns:a16="http://schemas.microsoft.com/office/drawing/2014/main" id="{1C62E2B6-1E0D-40F1-8CE5-4A12AFB195BA}"/>
              </a:ext>
            </a:extLst>
          </p:cNvPr>
          <p:cNvSpPr txBox="1"/>
          <p:nvPr/>
        </p:nvSpPr>
        <p:spPr>
          <a:xfrm>
            <a:off x="4199138" y="2084832"/>
            <a:ext cx="3355759" cy="584775"/>
          </a:xfrm>
          <a:prstGeom prst="rect">
            <a:avLst/>
          </a:prstGeom>
          <a:noFill/>
        </p:spPr>
        <p:txBody>
          <a:bodyPr wrap="square" rtlCol="0">
            <a:spAutoFit/>
          </a:bodyPr>
          <a:lstStyle/>
          <a:p>
            <a:r>
              <a:rPr lang="en-US" sz="3200" dirty="0"/>
              <a:t>GUI of our project</a:t>
            </a:r>
            <a:endParaRPr lang="en-IN" sz="3200" dirty="0"/>
          </a:p>
        </p:txBody>
      </p:sp>
    </p:spTree>
    <p:extLst>
      <p:ext uri="{BB962C8B-B14F-4D97-AF65-F5344CB8AC3E}">
        <p14:creationId xmlns:p14="http://schemas.microsoft.com/office/powerpoint/2010/main" val="290168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Analysis of User Tweets using username</a:t>
            </a:r>
            <a:endParaRPr lang="en-IN" sz="5400" dirty="0"/>
          </a:p>
        </p:txBody>
      </p:sp>
      <p:pic>
        <p:nvPicPr>
          <p:cNvPr id="6" name="Picture 5">
            <a:extLst>
              <a:ext uri="{FF2B5EF4-FFF2-40B4-BE49-F238E27FC236}">
                <a16:creationId xmlns:a16="http://schemas.microsoft.com/office/drawing/2014/main" id="{D8E3CB67-3462-465A-A575-4D8CFCAE6CED}"/>
              </a:ext>
            </a:extLst>
          </p:cNvPr>
          <p:cNvPicPr/>
          <p:nvPr/>
        </p:nvPicPr>
        <p:blipFill>
          <a:blip r:embed="rId2"/>
          <a:stretch>
            <a:fillRect/>
          </a:stretch>
        </p:blipFill>
        <p:spPr>
          <a:xfrm>
            <a:off x="3834052" y="1860584"/>
            <a:ext cx="4100224" cy="4654188"/>
          </a:xfrm>
          <a:prstGeom prst="rect">
            <a:avLst/>
          </a:prstGeom>
        </p:spPr>
      </p:pic>
    </p:spTree>
    <p:extLst>
      <p:ext uri="{BB962C8B-B14F-4D97-AF65-F5344CB8AC3E}">
        <p14:creationId xmlns:p14="http://schemas.microsoft.com/office/powerpoint/2010/main" val="180884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Analysis of User Tweets using hashtag</a:t>
            </a:r>
            <a:endParaRPr lang="en-IN" sz="5400" dirty="0"/>
          </a:p>
        </p:txBody>
      </p:sp>
      <p:pic>
        <p:nvPicPr>
          <p:cNvPr id="4" name="Picture 3">
            <a:extLst>
              <a:ext uri="{FF2B5EF4-FFF2-40B4-BE49-F238E27FC236}">
                <a16:creationId xmlns:a16="http://schemas.microsoft.com/office/drawing/2014/main" id="{55DCD8A9-04E3-4C96-BA77-119DE15D5358}"/>
              </a:ext>
            </a:extLst>
          </p:cNvPr>
          <p:cNvPicPr/>
          <p:nvPr/>
        </p:nvPicPr>
        <p:blipFill>
          <a:blip r:embed="rId2"/>
          <a:stretch>
            <a:fillRect/>
          </a:stretch>
        </p:blipFill>
        <p:spPr>
          <a:xfrm>
            <a:off x="3737501" y="1798302"/>
            <a:ext cx="4293325" cy="4474482"/>
          </a:xfrm>
          <a:prstGeom prst="rect">
            <a:avLst/>
          </a:prstGeom>
        </p:spPr>
      </p:pic>
    </p:spTree>
    <p:extLst>
      <p:ext uri="{BB962C8B-B14F-4D97-AF65-F5344CB8AC3E}">
        <p14:creationId xmlns:p14="http://schemas.microsoft.com/office/powerpoint/2010/main" val="66477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links</a:t>
            </a:r>
          </a:p>
        </p:txBody>
      </p:sp>
      <p:sp>
        <p:nvSpPr>
          <p:cNvPr id="5" name="Content Placeholder 4"/>
          <p:cNvSpPr>
            <a:spLocks noGrp="1"/>
          </p:cNvSpPr>
          <p:nvPr>
            <p:ph idx="1"/>
          </p:nvPr>
        </p:nvSpPr>
        <p:spPr>
          <a:xfrm>
            <a:off x="1024128" y="2286000"/>
            <a:ext cx="9720073" cy="3278777"/>
          </a:xfrm>
        </p:spPr>
        <p:txBody>
          <a:bodyPr>
            <a:normAutofit/>
          </a:bodyPr>
          <a:lstStyle/>
          <a:p>
            <a:pPr marL="311772" fontAlgn="base">
              <a:spcBef>
                <a:spcPts val="0"/>
              </a:spcBef>
              <a:spcAft>
                <a:spcPts val="0"/>
              </a:spcAft>
              <a:buFont typeface="Arial" panose="020B0604020202020204" pitchFamily="34" charset="0"/>
              <a:buChar char="•"/>
            </a:pPr>
            <a:r>
              <a:rPr lang="en-IN" sz="1800" dirty="0">
                <a:solidFill>
                  <a:srgbClr val="000000"/>
                </a:solidFill>
                <a:cs typeface="Times New Roman" panose="02020603050405020304" pitchFamily="18" charset="0"/>
              </a:rPr>
              <a:t>Hossam </a:t>
            </a:r>
            <a:r>
              <a:rPr lang="en-IN" sz="1800" dirty="0" err="1">
                <a:solidFill>
                  <a:srgbClr val="000000"/>
                </a:solidFill>
                <a:cs typeface="Times New Roman" panose="02020603050405020304" pitchFamily="18" charset="0"/>
              </a:rPr>
              <a:t>ELzayady</a:t>
            </a:r>
            <a:r>
              <a:rPr lang="en-IN" sz="1800" dirty="0">
                <a:solidFill>
                  <a:srgbClr val="000000"/>
                </a:solidFill>
                <a:cs typeface="Times New Roman" panose="02020603050405020304" pitchFamily="18" charset="0"/>
              </a:rPr>
              <a:t>, Khaled </a:t>
            </a:r>
            <a:r>
              <a:rPr lang="en-IN" sz="1800" dirty="0" err="1">
                <a:solidFill>
                  <a:srgbClr val="000000"/>
                </a:solidFill>
                <a:cs typeface="Times New Roman" panose="02020603050405020304" pitchFamily="18" charset="0"/>
              </a:rPr>
              <a:t>M.Badran</a:t>
            </a:r>
            <a:r>
              <a:rPr lang="en-IN" sz="1800" dirty="0">
                <a:solidFill>
                  <a:srgbClr val="000000"/>
                </a:solidFill>
                <a:cs typeface="Times New Roman" panose="02020603050405020304" pitchFamily="18" charset="0"/>
              </a:rPr>
              <a:t>, Gouda I. </a:t>
            </a:r>
            <a:r>
              <a:rPr lang="en-IN" sz="1800" dirty="0" err="1">
                <a:solidFill>
                  <a:srgbClr val="000000"/>
                </a:solidFill>
                <a:cs typeface="Times New Roman" panose="02020603050405020304" pitchFamily="18" charset="0"/>
              </a:rPr>
              <a:t>Salama</a:t>
            </a:r>
            <a:r>
              <a:rPr lang="en-IN" sz="1800" dirty="0">
                <a:solidFill>
                  <a:srgbClr val="000000"/>
                </a:solidFill>
                <a:cs typeface="Times New Roman" panose="02020603050405020304" pitchFamily="18" charset="0"/>
              </a:rPr>
              <a:t>,(2018). Sentiment Analysis on Twitter Data using Apache Spark Framework, 10.1109/ICCES.2018.8639195.</a:t>
            </a:r>
          </a:p>
          <a:p>
            <a:pPr marL="311772" fontAlgn="base">
              <a:spcBef>
                <a:spcPts val="0"/>
              </a:spcBef>
              <a:spcAft>
                <a:spcPts val="0"/>
              </a:spcAft>
              <a:buFont typeface="Arial" panose="020B0604020202020204" pitchFamily="34" charset="0"/>
              <a:buChar char="•"/>
            </a:pPr>
            <a:r>
              <a:rPr lang="en-IN" sz="1800" dirty="0" err="1">
                <a:solidFill>
                  <a:srgbClr val="000000"/>
                </a:solidFill>
                <a:cs typeface="Times New Roman" panose="02020603050405020304" pitchFamily="18" charset="0"/>
              </a:rPr>
              <a:t>Dr.</a:t>
            </a:r>
            <a:r>
              <a:rPr lang="en-IN" sz="1800" dirty="0">
                <a:solidFill>
                  <a:srgbClr val="000000"/>
                </a:solidFill>
                <a:cs typeface="Times New Roman" panose="02020603050405020304" pitchFamily="18" charset="0"/>
              </a:rPr>
              <a:t> Khalid N. </a:t>
            </a:r>
            <a:r>
              <a:rPr lang="en-IN" sz="1800" dirty="0" err="1">
                <a:solidFill>
                  <a:srgbClr val="000000"/>
                </a:solidFill>
                <a:cs typeface="Times New Roman" panose="02020603050405020304" pitchFamily="18" charset="0"/>
              </a:rPr>
              <a:t>Alhayyan</a:t>
            </a:r>
            <a:r>
              <a:rPr lang="en-IN" sz="1800" dirty="0">
                <a:solidFill>
                  <a:srgbClr val="000000"/>
                </a:solidFill>
                <a:cs typeface="Times New Roman" panose="02020603050405020304" pitchFamily="18" charset="0"/>
              </a:rPr>
              <a:t> &amp; </a:t>
            </a:r>
            <a:r>
              <a:rPr lang="en-IN" sz="1800" dirty="0" err="1">
                <a:solidFill>
                  <a:srgbClr val="000000"/>
                </a:solidFill>
                <a:cs typeface="Times New Roman" panose="02020603050405020304" pitchFamily="18" charset="0"/>
              </a:rPr>
              <a:t>Dr.</a:t>
            </a:r>
            <a:r>
              <a:rPr lang="en-IN" sz="1800" dirty="0">
                <a:solidFill>
                  <a:srgbClr val="000000"/>
                </a:solidFill>
                <a:cs typeface="Times New Roman" panose="02020603050405020304" pitchFamily="18" charset="0"/>
              </a:rPr>
              <a:t> Imran Ahmad (2017). “Discovering and </a:t>
            </a:r>
            <a:r>
              <a:rPr lang="en-IN" sz="1800" dirty="0" err="1">
                <a:solidFill>
                  <a:srgbClr val="000000"/>
                </a:solidFill>
                <a:cs typeface="Times New Roman" panose="02020603050405020304" pitchFamily="18" charset="0"/>
              </a:rPr>
              <a:t>Analyzing</a:t>
            </a:r>
            <a:r>
              <a:rPr lang="en-IN" sz="1800" dirty="0">
                <a:solidFill>
                  <a:srgbClr val="000000"/>
                </a:solidFill>
                <a:cs typeface="Times New Roman" panose="02020603050405020304" pitchFamily="18" charset="0"/>
              </a:rPr>
              <a:t> Important Real-Time Trends in Noisy Twitter Stream” </a:t>
            </a:r>
            <a:r>
              <a:rPr lang="en-IN" sz="1800" dirty="0" err="1">
                <a:solidFill>
                  <a:srgbClr val="000000"/>
                </a:solidFill>
                <a:cs typeface="Times New Roman" panose="02020603050405020304" pitchFamily="18" charset="0"/>
              </a:rPr>
              <a:t>n.p</a:t>
            </a:r>
            <a:r>
              <a:rPr lang="en-IN" sz="1800" dirty="0">
                <a:solidFill>
                  <a:srgbClr val="000000"/>
                </a:solidFill>
                <a:cs typeface="Times New Roman" panose="02020603050405020304" pitchFamily="18" charset="0"/>
              </a:rPr>
              <a:t> </a:t>
            </a:r>
          </a:p>
          <a:p>
            <a:pPr marL="311772" fontAlgn="base">
              <a:spcBef>
                <a:spcPts val="0"/>
              </a:spcBef>
              <a:spcAft>
                <a:spcPts val="0"/>
              </a:spcAft>
              <a:buFont typeface="Arial" panose="020B0604020202020204" pitchFamily="34" charset="0"/>
              <a:buChar char="•"/>
            </a:pPr>
            <a:r>
              <a:rPr lang="en-IN" sz="1800" dirty="0" err="1">
                <a:solidFill>
                  <a:srgbClr val="000000"/>
                </a:solidFill>
                <a:cs typeface="Times New Roman" panose="02020603050405020304" pitchFamily="18" charset="0"/>
              </a:rPr>
              <a:t>Shashank</a:t>
            </a:r>
            <a:r>
              <a:rPr lang="en-IN" sz="1800" dirty="0">
                <a:solidFill>
                  <a:srgbClr val="000000"/>
                </a:solidFill>
                <a:cs typeface="Times New Roman" panose="02020603050405020304" pitchFamily="18" charset="0"/>
              </a:rPr>
              <a:t> Gupta (2018, January 7). Sentiment Analysis: Concept, Analysis and Applications. Retrieved From:  </a:t>
            </a:r>
            <a:r>
              <a:rPr lang="en-IN" sz="1800" u="sng" dirty="0">
                <a:solidFill>
                  <a:srgbClr val="0563C1"/>
                </a:solidFill>
                <a:cs typeface="Times New Roman" panose="02020603050405020304" pitchFamily="18" charset="0"/>
                <a:hlinkClick r:id="rId2"/>
              </a:rPr>
              <a:t>https://towardsdatascience.com/sentiment-analysis-concept-analysis-and-applications-6c94d6f58c17</a:t>
            </a:r>
            <a:endParaRPr lang="en-IN" sz="1800" dirty="0">
              <a:solidFill>
                <a:srgbClr val="000000"/>
              </a:solidFill>
              <a:cs typeface="Times New Roman" panose="02020603050405020304" pitchFamily="18" charset="0"/>
            </a:endParaRPr>
          </a:p>
          <a:p>
            <a:pPr marL="311772" fontAlgn="base">
              <a:spcBef>
                <a:spcPts val="0"/>
              </a:spcBef>
              <a:spcAft>
                <a:spcPts val="0"/>
              </a:spcAft>
              <a:buFont typeface="Arial" panose="020B0604020202020204" pitchFamily="34" charset="0"/>
              <a:buChar char="•"/>
            </a:pPr>
            <a:r>
              <a:rPr lang="en-IN" sz="1800" dirty="0">
                <a:solidFill>
                  <a:srgbClr val="000000"/>
                </a:solidFill>
                <a:cs typeface="Times New Roman" panose="02020603050405020304" pitchFamily="18" charset="0"/>
              </a:rPr>
              <a:t>Sandeep Dayananda (2019, May 22). Spark Streaming Tutorial – Sentiment Analysis Using Apache Spark. Retrieved From: </a:t>
            </a:r>
            <a:r>
              <a:rPr lang="en-IN" sz="1800" u="sng" dirty="0">
                <a:solidFill>
                  <a:srgbClr val="0563C1"/>
                </a:solidFill>
                <a:cs typeface="Times New Roman" panose="02020603050405020304" pitchFamily="18" charset="0"/>
                <a:hlinkClick r:id="rId3"/>
              </a:rPr>
              <a:t>https://www.edureka.co/blog/spark-streaming/</a:t>
            </a:r>
            <a:endParaRPr lang="en-IN" sz="1800" dirty="0">
              <a:solidFill>
                <a:srgbClr val="000000"/>
              </a:solidFill>
              <a:cs typeface="Times New Roman" panose="02020603050405020304" pitchFamily="18" charset="0"/>
            </a:endParaRPr>
          </a:p>
          <a:p>
            <a:pPr marL="311772" fontAlgn="base">
              <a:spcBef>
                <a:spcPts val="0"/>
              </a:spcBef>
              <a:spcAft>
                <a:spcPts val="0"/>
              </a:spcAft>
              <a:buFont typeface="Arial" panose="020B0604020202020204" pitchFamily="34" charset="0"/>
              <a:buChar char="•"/>
            </a:pPr>
            <a:r>
              <a:rPr lang="en-IN" sz="1800" dirty="0">
                <a:solidFill>
                  <a:srgbClr val="000000"/>
                </a:solidFill>
                <a:cs typeface="Times New Roman" panose="02020603050405020304" pitchFamily="18" charset="0"/>
              </a:rPr>
              <a:t>Nikhil Raj (2021, June 15). Starters Guide to Sentiment Analysis using Natural Language Processing. Retrieved From: </a:t>
            </a:r>
            <a:r>
              <a:rPr lang="en-IN" sz="1800" u="sng" dirty="0">
                <a:solidFill>
                  <a:srgbClr val="0563C1"/>
                </a:solidFill>
                <a:cs typeface="Times New Roman" panose="02020603050405020304" pitchFamily="18" charset="0"/>
                <a:hlinkClick r:id="rId4"/>
              </a:rPr>
              <a:t>https://www.analyticsvidhya.com/blog/2021/06/nlp-sentiment-analysis/</a:t>
            </a:r>
            <a:endParaRPr lang="en-IN" sz="1800" dirty="0">
              <a:cs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19934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605" y="4960137"/>
            <a:ext cx="7975139" cy="1463040"/>
          </a:xfrm>
        </p:spPr>
        <p:txBody>
          <a:bodyPr>
            <a:normAutofit fontScale="90000"/>
          </a:bodyPr>
          <a:lstStyle/>
          <a:p>
            <a:r>
              <a:rPr lang="en-IN" sz="4000" b="1" dirty="0">
                <a:effectLst/>
                <a:ea typeface="Times New Roman" panose="02020603050405020304" pitchFamily="18" charset="0"/>
              </a:rPr>
              <a:t>Automated System for Sentimental Analysis of Streaming Data</a:t>
            </a:r>
            <a:endParaRPr lang="en-IN" sz="8000" dirty="0"/>
          </a:p>
        </p:txBody>
      </p:sp>
      <p:sp>
        <p:nvSpPr>
          <p:cNvPr id="3" name="Subtitle 2"/>
          <p:cNvSpPr>
            <a:spLocks noGrp="1"/>
          </p:cNvSpPr>
          <p:nvPr>
            <p:ph type="subTitle" idx="1"/>
          </p:nvPr>
        </p:nvSpPr>
        <p:spPr>
          <a:xfrm>
            <a:off x="8512936" y="4960137"/>
            <a:ext cx="3362459" cy="1463040"/>
          </a:xfrm>
        </p:spPr>
        <p:txBody>
          <a:bodyPr>
            <a:normAutofit lnSpcReduction="10000"/>
          </a:bodyPr>
          <a:lstStyle/>
          <a:p>
            <a:r>
              <a:rPr lang="en-IN" dirty="0"/>
              <a:t>Presented by:</a:t>
            </a:r>
          </a:p>
          <a:p>
            <a:r>
              <a:rPr lang="en-US" b="1" dirty="0" err="1">
                <a:solidFill>
                  <a:prstClr val="black"/>
                </a:solidFill>
                <a:latin typeface="Tw Cen MT Condensed" panose="020B0606020104020203" pitchFamily="34" charset="0"/>
                <a:ea typeface="Times New Roman"/>
                <a:cs typeface="Times New Roman"/>
                <a:sym typeface="Times New Roman"/>
              </a:rPr>
              <a:t>Lakshay</a:t>
            </a:r>
            <a:r>
              <a:rPr lang="en-US" b="1" dirty="0">
                <a:solidFill>
                  <a:prstClr val="black"/>
                </a:solidFill>
                <a:latin typeface="Tw Cen MT Condensed" panose="020B0606020104020203" pitchFamily="34" charset="0"/>
                <a:ea typeface="Times New Roman"/>
                <a:cs typeface="Times New Roman"/>
                <a:sym typeface="Times New Roman"/>
              </a:rPr>
              <a:t> </a:t>
            </a:r>
            <a:r>
              <a:rPr lang="en-US" b="1" dirty="0" err="1">
                <a:solidFill>
                  <a:prstClr val="black"/>
                </a:solidFill>
                <a:latin typeface="Tw Cen MT Condensed" panose="020B0606020104020203" pitchFamily="34" charset="0"/>
                <a:ea typeface="Times New Roman"/>
                <a:cs typeface="Times New Roman"/>
                <a:sym typeface="Times New Roman"/>
              </a:rPr>
              <a:t>Vasuja</a:t>
            </a:r>
            <a:r>
              <a:rPr lang="en-US" dirty="0">
                <a:solidFill>
                  <a:prstClr val="black"/>
                </a:solidFill>
                <a:latin typeface="Tw Cen MT Condensed" panose="020B0606020104020203" pitchFamily="34" charset="0"/>
                <a:ea typeface="Times New Roman"/>
                <a:cs typeface="Times New Roman"/>
                <a:sym typeface="Times New Roman"/>
              </a:rPr>
              <a:t>(500067177)</a:t>
            </a:r>
          </a:p>
          <a:p>
            <a:r>
              <a:rPr lang="en-US" b="1" dirty="0" err="1">
                <a:solidFill>
                  <a:prstClr val="black"/>
                </a:solidFill>
                <a:latin typeface="Tw Cen MT Condensed" panose="020B0606020104020203" pitchFamily="34" charset="0"/>
                <a:ea typeface="Times New Roman"/>
                <a:cs typeface="Times New Roman"/>
                <a:sym typeface="Times New Roman"/>
              </a:rPr>
              <a:t>Lakshay</a:t>
            </a:r>
            <a:r>
              <a:rPr lang="en-US" b="1" dirty="0">
                <a:solidFill>
                  <a:prstClr val="black"/>
                </a:solidFill>
                <a:latin typeface="Tw Cen MT Condensed" panose="020B0606020104020203" pitchFamily="34" charset="0"/>
                <a:ea typeface="Times New Roman"/>
                <a:cs typeface="Times New Roman"/>
                <a:sym typeface="Times New Roman"/>
              </a:rPr>
              <a:t> Sharma </a:t>
            </a:r>
            <a:r>
              <a:rPr lang="en-US" dirty="0">
                <a:solidFill>
                  <a:prstClr val="black"/>
                </a:solidFill>
                <a:latin typeface="Tw Cen MT Condensed" panose="020B0606020104020203" pitchFamily="34" charset="0"/>
                <a:ea typeface="Times New Roman"/>
                <a:cs typeface="Times New Roman"/>
                <a:sym typeface="Times New Roman"/>
              </a:rPr>
              <a:t>(500068760)</a:t>
            </a:r>
          </a:p>
          <a:p>
            <a:r>
              <a:rPr lang="en-US" b="1" dirty="0" err="1">
                <a:solidFill>
                  <a:prstClr val="black"/>
                </a:solidFill>
                <a:latin typeface="Tw Cen MT Condensed" panose="020B0606020104020203" pitchFamily="34" charset="0"/>
                <a:ea typeface="Times New Roman"/>
                <a:cs typeface="Times New Roman"/>
                <a:sym typeface="Times New Roman"/>
              </a:rPr>
              <a:t>Divyansh</a:t>
            </a:r>
            <a:r>
              <a:rPr lang="en-US" b="1" dirty="0">
                <a:solidFill>
                  <a:prstClr val="black"/>
                </a:solidFill>
                <a:latin typeface="Tw Cen MT Condensed" panose="020B0606020104020203" pitchFamily="34" charset="0"/>
                <a:ea typeface="Times New Roman"/>
                <a:cs typeface="Times New Roman"/>
                <a:sym typeface="Times New Roman"/>
              </a:rPr>
              <a:t> </a:t>
            </a:r>
            <a:r>
              <a:rPr lang="en-US" b="1" dirty="0" err="1">
                <a:solidFill>
                  <a:prstClr val="black"/>
                </a:solidFill>
                <a:latin typeface="Tw Cen MT Condensed" panose="020B0606020104020203" pitchFamily="34" charset="0"/>
                <a:ea typeface="Times New Roman"/>
                <a:cs typeface="Times New Roman"/>
                <a:sym typeface="Times New Roman"/>
              </a:rPr>
              <a:t>Chandna</a:t>
            </a:r>
            <a:r>
              <a:rPr lang="en-US" dirty="0">
                <a:solidFill>
                  <a:prstClr val="black"/>
                </a:solidFill>
                <a:latin typeface="Tw Cen MT Condensed" panose="020B0606020104020203" pitchFamily="34" charset="0"/>
                <a:ea typeface="Times New Roman"/>
                <a:cs typeface="Times New Roman"/>
                <a:sym typeface="Times New Roman"/>
              </a:rPr>
              <a:t>(500068095) </a:t>
            </a:r>
          </a:p>
          <a:p>
            <a:r>
              <a:rPr lang="en-US" b="1" dirty="0" err="1">
                <a:solidFill>
                  <a:prstClr val="black"/>
                </a:solidFill>
                <a:latin typeface="Tw Cen MT Condensed" panose="020B0606020104020203" pitchFamily="34" charset="0"/>
                <a:ea typeface="Times New Roman"/>
                <a:cs typeface="Times New Roman"/>
                <a:sym typeface="Times New Roman"/>
              </a:rPr>
              <a:t>Janvi</a:t>
            </a:r>
            <a:r>
              <a:rPr lang="en-US" b="1" dirty="0">
                <a:solidFill>
                  <a:prstClr val="black"/>
                </a:solidFill>
                <a:latin typeface="Tw Cen MT Condensed" panose="020B0606020104020203" pitchFamily="34" charset="0"/>
                <a:ea typeface="Times New Roman"/>
                <a:cs typeface="Times New Roman"/>
                <a:sym typeface="Times New Roman"/>
              </a:rPr>
              <a:t> Arya</a:t>
            </a:r>
            <a:r>
              <a:rPr lang="en-US" dirty="0">
                <a:solidFill>
                  <a:prstClr val="black"/>
                </a:solidFill>
                <a:latin typeface="Tw Cen MT Condensed" panose="020B0606020104020203" pitchFamily="34" charset="0"/>
                <a:ea typeface="Times New Roman"/>
                <a:cs typeface="Times New Roman"/>
                <a:sym typeface="Times New Roman"/>
              </a:rPr>
              <a:t>(500068030) </a:t>
            </a:r>
            <a:endParaRPr lang="en-US" b="1" dirty="0">
              <a:solidFill>
                <a:prstClr val="black"/>
              </a:solidFill>
              <a:latin typeface="Tw Cen MT Condensed" panose="020B0606020104020203" pitchFamily="34" charset="0"/>
              <a:ea typeface="Times New Roman"/>
              <a:cs typeface="Times New Roman"/>
              <a:sym typeface="Times New Roman"/>
            </a:endParaRPr>
          </a:p>
        </p:txBody>
      </p:sp>
      <p:pic>
        <p:nvPicPr>
          <p:cNvPr id="5" name="Picture 4">
            <a:extLst>
              <a:ext uri="{FF2B5EF4-FFF2-40B4-BE49-F238E27FC236}">
                <a16:creationId xmlns:a16="http://schemas.microsoft.com/office/drawing/2014/main" id="{D3990823-E7DF-4135-97FE-2BD4DA9DA97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173024" y="-1"/>
            <a:ext cx="9906991" cy="4598127"/>
          </a:xfrm>
          <a:prstGeom prst="rect">
            <a:avLst/>
          </a:prstGeom>
        </p:spPr>
      </p:pic>
    </p:spTree>
    <p:extLst>
      <p:ext uri="{BB962C8B-B14F-4D97-AF65-F5344CB8AC3E}">
        <p14:creationId xmlns:p14="http://schemas.microsoft.com/office/powerpoint/2010/main" val="157135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904812"/>
            <a:ext cx="9720072" cy="912280"/>
          </a:xfrm>
        </p:spPr>
        <p:txBody>
          <a:bodyPr/>
          <a:lstStyle/>
          <a:p>
            <a:r>
              <a:rPr lang="en-IN" dirty="0"/>
              <a:t>Introduction</a:t>
            </a:r>
          </a:p>
        </p:txBody>
      </p:sp>
      <p:sp>
        <p:nvSpPr>
          <p:cNvPr id="3" name="Content Placeholder 2"/>
          <p:cNvSpPr>
            <a:spLocks noGrp="1"/>
          </p:cNvSpPr>
          <p:nvPr>
            <p:ph idx="1"/>
          </p:nvPr>
        </p:nvSpPr>
        <p:spPr>
          <a:xfrm>
            <a:off x="1024127" y="2858610"/>
            <a:ext cx="9720073" cy="3293615"/>
          </a:xfrm>
        </p:spPr>
        <p:txBody>
          <a:bodyPr>
            <a:normAutofit/>
          </a:bodyPr>
          <a:lstStyle/>
          <a:p>
            <a:pPr>
              <a:buFont typeface="Wingdings" panose="05000000000000000000" pitchFamily="2" charset="2"/>
              <a:buChar char="Ø"/>
            </a:pPr>
            <a:r>
              <a:rPr lang="en-US" sz="1800" dirty="0"/>
              <a:t>Sentiment analysis is the process of detecting positive or negative sentiment in text. It’s often used by businesses to detect sentiment in social data, gauge brand reputation, and understand customers.</a:t>
            </a:r>
            <a:r>
              <a:rPr lang="en-IN" sz="1800" dirty="0"/>
              <a:t> </a:t>
            </a:r>
          </a:p>
          <a:p>
            <a:pPr>
              <a:buFont typeface="Wingdings" panose="05000000000000000000" pitchFamily="2" charset="2"/>
              <a:buChar char="Ø"/>
            </a:pPr>
            <a:r>
              <a:rPr lang="en-US" sz="1800" dirty="0">
                <a:effectLst/>
                <a:ea typeface="Times New Roman" panose="02020603050405020304" pitchFamily="18" charset="0"/>
              </a:rPr>
              <a:t>Big companies take decision based on data now not solely on their intuition and they are getting better results. Analysis of any kind has proven to be very useful in growth of large multinational corporations.</a:t>
            </a:r>
            <a:endParaRPr lang="en-IN" sz="1800" dirty="0">
              <a:effectLst/>
              <a:ea typeface="Times New Roman" panose="02020603050405020304" pitchFamily="18" charset="0"/>
            </a:endParaRPr>
          </a:p>
          <a:p>
            <a:pPr>
              <a:buFont typeface="Wingdings" panose="05000000000000000000" pitchFamily="2" charset="2"/>
              <a:buChar char="Ø"/>
            </a:pPr>
            <a:r>
              <a:rPr lang="en-US" sz="1800" dirty="0">
                <a:effectLst/>
                <a:ea typeface="Times New Roman" panose="02020603050405020304" pitchFamily="18" charset="0"/>
              </a:rPr>
              <a:t>Companies maintain their social presence by analyzing whether the trend has a positive or a negative impact because sometimes things get viral for the wrong reasons so if the response is positive, they hop on it and use that for acquiring new customers.</a:t>
            </a:r>
            <a:endParaRPr lang="en-US" dirty="0"/>
          </a:p>
        </p:txBody>
      </p:sp>
    </p:spTree>
    <p:extLst>
      <p:ext uri="{BB962C8B-B14F-4D97-AF65-F5344CB8AC3E}">
        <p14:creationId xmlns:p14="http://schemas.microsoft.com/office/powerpoint/2010/main" val="141867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4128" y="2867486"/>
            <a:ext cx="9720073" cy="3441873"/>
          </a:xfrm>
        </p:spPr>
        <p:txBody>
          <a:bodyPr>
            <a:normAutofit/>
          </a:bodyPr>
          <a:lstStyle/>
          <a:p>
            <a:pPr>
              <a:buFont typeface="Wingdings" panose="05000000000000000000" pitchFamily="2" charset="2"/>
              <a:buChar char="Ø"/>
            </a:pPr>
            <a:r>
              <a:rPr lang="en-IN" dirty="0"/>
              <a:t> </a:t>
            </a:r>
            <a:r>
              <a:rPr lang="en-IN" sz="1800" dirty="0">
                <a:effectLst/>
                <a:ea typeface="Times New Roman" panose="02020603050405020304" pitchFamily="18" charset="0"/>
                <a:cs typeface="Times New Roman" panose="02020603050405020304" pitchFamily="18" charset="0"/>
              </a:rPr>
              <a:t>Businesses nowadays analyse and hop on trends using their social media teams. Every big brand has a social media presence and they maintain that by hopping on trends that are being widely loved by public.</a:t>
            </a:r>
          </a:p>
          <a:p>
            <a:pPr>
              <a:buFont typeface="Wingdings" panose="05000000000000000000" pitchFamily="2" charset="2"/>
              <a:buChar char="Ø"/>
            </a:pPr>
            <a:r>
              <a:rPr lang="en-US" sz="1800" dirty="0">
                <a:effectLst/>
                <a:ea typeface="Times New Roman" panose="02020603050405020304" pitchFamily="18" charset="0"/>
                <a:cs typeface="Times New Roman" panose="02020603050405020304" pitchFamily="18" charset="0"/>
              </a:rPr>
              <a:t>In this project, we try to create a general purpose twitter sentimental analysis system where a user can analyze both tweets posted by a particular user or tweets related to a specific hashtag or keyword. It will help to overcome the challenges of identifying the sentiments of the tweets</a:t>
            </a:r>
            <a:r>
              <a:rPr lang="en-IN" sz="1800" dirty="0">
                <a:ea typeface="Times New Roman" panose="02020603050405020304" pitchFamily="18" charset="0"/>
                <a:cs typeface="Times New Roman" panose="02020603050405020304" pitchFamily="18" charset="0"/>
              </a:rPr>
              <a:t>.</a:t>
            </a:r>
            <a:endParaRPr lang="en-IN" sz="1800" dirty="0">
              <a:effectLst/>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9974" y="463486"/>
            <a:ext cx="2619375" cy="1743075"/>
          </a:xfrm>
          <a:prstGeom prst="rect">
            <a:avLst/>
          </a:prstGeom>
        </p:spPr>
      </p:pic>
    </p:spTree>
    <p:extLst>
      <p:ext uri="{BB962C8B-B14F-4D97-AF65-F5344CB8AC3E}">
        <p14:creationId xmlns:p14="http://schemas.microsoft.com/office/powerpoint/2010/main" val="414458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a:xfrm>
            <a:off x="1024128" y="2663301"/>
            <a:ext cx="9720073" cy="3646058"/>
          </a:xfrm>
        </p:spPr>
        <p:txBody>
          <a:bodyPr/>
          <a:lstStyle/>
          <a:p>
            <a:pPr algn="just">
              <a:buFont typeface="Wingdings" panose="05000000000000000000" pitchFamily="2" charset="2"/>
              <a:buChar char="Ø"/>
            </a:pPr>
            <a:r>
              <a:rPr lang="en-US" sz="1800" dirty="0">
                <a:effectLst/>
                <a:ea typeface="Times New Roman" panose="02020603050405020304" pitchFamily="18" charset="0"/>
              </a:rPr>
              <a:t>The main objective is to create a </a:t>
            </a:r>
            <a:r>
              <a:rPr lang="en-US" sz="1800" dirty="0">
                <a:effectLst/>
                <a:ea typeface="Times New Roman" panose="02020603050405020304" pitchFamily="18" charset="0"/>
                <a:cs typeface="Times New Roman" panose="02020603050405020304" pitchFamily="18" charset="0"/>
              </a:rPr>
              <a:t>general purpose twitter sentimental analysis system which will automate the process of tweets sentimental analysis in real time.</a:t>
            </a:r>
            <a:endParaRPr lang="en-IN" sz="1800" dirty="0">
              <a:effectLst/>
              <a:ea typeface="Times New Roman" panose="02020603050405020304" pitchFamily="18" charset="0"/>
            </a:endParaRPr>
          </a:p>
          <a:p>
            <a:pPr marL="342900" lvl="0" indent="-342900" algn="just">
              <a:buFont typeface="Symbol" panose="05050102010706020507" pitchFamily="18" charset="2"/>
              <a:buChar char=""/>
            </a:pPr>
            <a:r>
              <a:rPr lang="en-US" sz="1800" dirty="0">
                <a:effectLst/>
                <a:ea typeface="Times New Roman" panose="02020603050405020304" pitchFamily="18" charset="0"/>
              </a:rPr>
              <a:t>Automate the whole process.</a:t>
            </a:r>
            <a:endParaRPr lang="en-IN" sz="1800" dirty="0">
              <a:effectLst/>
              <a:ea typeface="Times New Roman" panose="02020603050405020304" pitchFamily="18" charset="0"/>
            </a:endParaRPr>
          </a:p>
          <a:p>
            <a:pPr marL="342900" lvl="0" indent="-342900" algn="just">
              <a:buFont typeface="Symbol" panose="05050102010706020507" pitchFamily="18" charset="2"/>
              <a:buChar char=""/>
            </a:pPr>
            <a:r>
              <a:rPr lang="en-US" sz="1800" dirty="0">
                <a:effectLst/>
                <a:ea typeface="Times New Roman" panose="02020603050405020304" pitchFamily="18" charset="0"/>
              </a:rPr>
              <a:t>Enhance the process of Sentimental Analysis</a:t>
            </a:r>
          </a:p>
          <a:p>
            <a:pPr marL="342900" lvl="0" indent="-342900" algn="just">
              <a:buFont typeface="Symbol" panose="05050102010706020507" pitchFamily="18" charset="2"/>
              <a:buChar char=""/>
            </a:pPr>
            <a:r>
              <a:rPr lang="en-US" sz="1800" dirty="0">
                <a:effectLst/>
                <a:ea typeface="Times New Roman" panose="02020603050405020304" pitchFamily="18" charset="0"/>
              </a:rPr>
              <a:t>Save the end user time by collectively perform all the steps together rather than separately (Gathering of Data, Sentimental Analysis, Deriving useful insights about those tweets).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350" y="551307"/>
            <a:ext cx="2990850" cy="1533525"/>
          </a:xfrm>
          <a:prstGeom prst="rect">
            <a:avLst/>
          </a:prstGeom>
        </p:spPr>
      </p:pic>
    </p:spTree>
    <p:extLst>
      <p:ext uri="{BB962C8B-B14F-4D97-AF65-F5344CB8AC3E}">
        <p14:creationId xmlns:p14="http://schemas.microsoft.com/office/powerpoint/2010/main" val="362119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085" y="510466"/>
            <a:ext cx="9720072" cy="1499616"/>
          </a:xfrm>
        </p:spPr>
        <p:txBody>
          <a:bodyPr/>
          <a:lstStyle/>
          <a:p>
            <a:r>
              <a:rPr lang="en-IN" dirty="0"/>
              <a:t>Methodology</a:t>
            </a:r>
          </a:p>
        </p:txBody>
      </p:sp>
      <p:sp>
        <p:nvSpPr>
          <p:cNvPr id="3" name="Content Placeholder 2"/>
          <p:cNvSpPr>
            <a:spLocks noGrp="1"/>
          </p:cNvSpPr>
          <p:nvPr>
            <p:ph idx="1"/>
          </p:nvPr>
        </p:nvSpPr>
        <p:spPr>
          <a:xfrm>
            <a:off x="1024128" y="1987826"/>
            <a:ext cx="9720073" cy="4359708"/>
          </a:xfrm>
        </p:spPr>
        <p:txBody>
          <a:bodyPr>
            <a:normAutofit fontScale="92500" lnSpcReduction="20000"/>
          </a:bodyPr>
          <a:lstStyle/>
          <a:p>
            <a:pPr marL="457200" indent="-457200">
              <a:buFont typeface="+mj-lt"/>
              <a:buAutoNum type="arabicPeriod"/>
            </a:pPr>
            <a:r>
              <a:rPr lang="en-US" sz="2400" b="1" dirty="0">
                <a:solidFill>
                  <a:srgbClr val="202124"/>
                </a:solidFill>
              </a:rPr>
              <a:t>Generating keys and tokens</a:t>
            </a:r>
            <a:r>
              <a:rPr lang="en-US" sz="2400" b="0" i="0" dirty="0">
                <a:solidFill>
                  <a:srgbClr val="202124"/>
                </a:solidFill>
                <a:effectLst/>
              </a:rPr>
              <a:t>: For that a developer account was created which in turn will provide us with certain keys that will be used to access the tweets. Tweets will be fetched according to the needs and the input entered by the user. The input can be a twitter username and keywords or hashtag.</a:t>
            </a:r>
          </a:p>
          <a:p>
            <a:pPr marL="457200" indent="-457200">
              <a:buFont typeface="+mj-lt"/>
              <a:buAutoNum type="arabicPeriod"/>
            </a:pPr>
            <a:r>
              <a:rPr lang="en-US" sz="2400" b="1" dirty="0"/>
              <a:t>Fetching the Data</a:t>
            </a:r>
            <a:r>
              <a:rPr lang="en-US" sz="2400" dirty="0"/>
              <a:t>: After that, d</a:t>
            </a:r>
            <a:r>
              <a:rPr lang="en-US" sz="2400" b="0" i="0" dirty="0">
                <a:solidFill>
                  <a:srgbClr val="202124"/>
                </a:solidFill>
                <a:effectLst/>
              </a:rPr>
              <a:t>ata </a:t>
            </a:r>
            <a:r>
              <a:rPr lang="en-US" sz="2400" dirty="0">
                <a:solidFill>
                  <a:srgbClr val="202124"/>
                </a:solidFill>
              </a:rPr>
              <a:t>needs to be</a:t>
            </a:r>
            <a:r>
              <a:rPr lang="en-US" sz="2400" b="0" i="0" dirty="0">
                <a:solidFill>
                  <a:srgbClr val="202124"/>
                </a:solidFill>
                <a:effectLst/>
              </a:rPr>
              <a:t> fetched from the twitter by passing parameter as a username, keyword or hashtag. </a:t>
            </a:r>
          </a:p>
          <a:p>
            <a:pPr marL="457200" indent="-457200">
              <a:buFont typeface="+mj-lt"/>
              <a:buAutoNum type="arabicPeriod"/>
            </a:pPr>
            <a:r>
              <a:rPr lang="en-US" sz="2400" b="1" i="0" dirty="0">
                <a:solidFill>
                  <a:srgbClr val="202124"/>
                </a:solidFill>
                <a:effectLst/>
              </a:rPr>
              <a:t>Pre-processing the fetched data: </a:t>
            </a:r>
            <a:r>
              <a:rPr lang="en-US" sz="2400" b="0" i="0" dirty="0">
                <a:solidFill>
                  <a:srgbClr val="202124"/>
                </a:solidFill>
                <a:effectLst/>
              </a:rPr>
              <a:t>In this process, the </a:t>
            </a:r>
            <a:r>
              <a:rPr lang="en-US" sz="2400" dirty="0">
                <a:solidFill>
                  <a:srgbClr val="202124"/>
                </a:solidFill>
              </a:rPr>
              <a:t>fetched data is preprocessed by applying different operations such as </a:t>
            </a:r>
            <a:r>
              <a:rPr lang="en-US" sz="2400" b="0" i="0" dirty="0">
                <a:solidFill>
                  <a:srgbClr val="202124"/>
                </a:solidFill>
                <a:effectLst/>
              </a:rPr>
              <a:t>removal of digits, lowering the text, lemmatization and tokenization.</a:t>
            </a:r>
            <a:r>
              <a:rPr lang="en-US" sz="2400" dirty="0">
                <a:solidFill>
                  <a:srgbClr val="202124"/>
                </a:solidFill>
              </a:rPr>
              <a:t> </a:t>
            </a:r>
          </a:p>
          <a:p>
            <a:pPr marL="457200" indent="-457200">
              <a:buFont typeface="+mj-lt"/>
              <a:buAutoNum type="arabicPeriod"/>
            </a:pPr>
            <a:r>
              <a:rPr lang="en-US" sz="2400" b="1" i="0" dirty="0">
                <a:solidFill>
                  <a:srgbClr val="202124"/>
                </a:solidFill>
                <a:effectLst/>
              </a:rPr>
              <a:t>Performing Sentimental Analysis: </a:t>
            </a:r>
            <a:r>
              <a:rPr lang="en-US" sz="2400" b="0" i="0" dirty="0">
                <a:solidFill>
                  <a:srgbClr val="202124"/>
                </a:solidFill>
                <a:effectLst/>
              </a:rPr>
              <a:t>Sentimental analysis is performed based on three sentiments neutral, positive and negative. The tweets will be classified based on the text used in that particular tweet. A sentiment score is calculated using Naïve Bayes Analyzer and based off of those different types of tweets (positive, negative and neutral tweets) are filtered out.</a:t>
            </a:r>
          </a:p>
          <a:p>
            <a:pPr marL="457200" indent="-457200">
              <a:buFont typeface="+mj-lt"/>
              <a:buAutoNum type="arabicPeriod"/>
            </a:pPr>
            <a:endParaRPr lang="en-IN" dirty="0"/>
          </a:p>
        </p:txBody>
      </p:sp>
    </p:spTree>
    <p:extLst>
      <p:ext uri="{BB962C8B-B14F-4D97-AF65-F5344CB8AC3E}">
        <p14:creationId xmlns:p14="http://schemas.microsoft.com/office/powerpoint/2010/main" val="110887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4F2B19-0F94-4BA5-B82B-11907AF1785F}"/>
              </a:ext>
            </a:extLst>
          </p:cNvPr>
          <p:cNvSpPr txBox="1"/>
          <p:nvPr/>
        </p:nvSpPr>
        <p:spPr>
          <a:xfrm>
            <a:off x="763479" y="807868"/>
            <a:ext cx="10999433" cy="4739759"/>
          </a:xfrm>
          <a:prstGeom prst="rect">
            <a:avLst/>
          </a:prstGeom>
          <a:noFill/>
        </p:spPr>
        <p:txBody>
          <a:bodyPr wrap="square">
            <a:spAutoFit/>
          </a:bodyPr>
          <a:lstStyle/>
          <a:p>
            <a:pPr marL="457200" indent="-457200">
              <a:buClr>
                <a:schemeClr val="accent1"/>
              </a:buClr>
              <a:buFont typeface="+mj-lt"/>
              <a:buAutoNum type="arabicPeriod" startAt="4"/>
            </a:pPr>
            <a:r>
              <a:rPr lang="en-US" sz="2200" b="1" i="0" dirty="0">
                <a:solidFill>
                  <a:srgbClr val="202124"/>
                </a:solidFill>
                <a:effectLst/>
              </a:rPr>
              <a:t>Storing results in Data frames</a:t>
            </a:r>
            <a:r>
              <a:rPr lang="en-US" sz="2200" b="0" i="0" dirty="0">
                <a:solidFill>
                  <a:srgbClr val="202124"/>
                </a:solidFill>
                <a:effectLst/>
              </a:rPr>
              <a:t>: The filtered-out tweets are then stored in three different data frames (positive, negative and neutral).  A graph needs to be plotted but before that the percentages are calculated of the three different types of tweets using some mathematical formulas.</a:t>
            </a:r>
          </a:p>
          <a:p>
            <a:pPr marL="457200" indent="-457200">
              <a:buFont typeface="+mj-lt"/>
              <a:buAutoNum type="arabicPeriod" startAt="4"/>
            </a:pPr>
            <a:endParaRPr lang="en-US" sz="2200" b="0" i="0" dirty="0">
              <a:solidFill>
                <a:srgbClr val="202124"/>
              </a:solidFill>
              <a:effectLst/>
            </a:endParaRPr>
          </a:p>
          <a:p>
            <a:pPr marL="457200" indent="-457200">
              <a:buClr>
                <a:schemeClr val="accent1"/>
              </a:buClr>
              <a:buFont typeface="+mj-lt"/>
              <a:buAutoNum type="arabicPeriod" startAt="4"/>
            </a:pPr>
            <a:r>
              <a:rPr lang="en-US" sz="2200" b="1" i="0" dirty="0">
                <a:solidFill>
                  <a:srgbClr val="202124"/>
                </a:solidFill>
                <a:effectLst/>
              </a:rPr>
              <a:t>Visualization</a:t>
            </a:r>
            <a:r>
              <a:rPr lang="en-US" sz="2200" b="0" i="0" dirty="0">
                <a:solidFill>
                  <a:srgbClr val="202124"/>
                </a:solidFill>
                <a:effectLst/>
              </a:rPr>
              <a:t>: Now that we have the different percentage of data we will plot it accordingly on the pie chart using python libraries like matplotlib. </a:t>
            </a:r>
            <a:endParaRPr lang="en-US" sz="2200" dirty="0">
              <a:solidFill>
                <a:srgbClr val="202124"/>
              </a:solidFill>
            </a:endParaRPr>
          </a:p>
          <a:p>
            <a:pPr marL="457200" indent="-457200">
              <a:buFont typeface="+mj-lt"/>
              <a:buAutoNum type="arabicPeriod" startAt="4"/>
            </a:pPr>
            <a:endParaRPr lang="en-US" sz="2200" b="0" i="0" dirty="0">
              <a:solidFill>
                <a:srgbClr val="202124"/>
              </a:solidFill>
              <a:effectLst/>
            </a:endParaRPr>
          </a:p>
          <a:p>
            <a:pPr marL="457200" indent="-457200">
              <a:buFont typeface="+mj-lt"/>
              <a:buAutoNum type="arabicPeriod" startAt="4"/>
            </a:pPr>
            <a:endParaRPr lang="en-US" dirty="0">
              <a:solidFill>
                <a:srgbClr val="202124"/>
              </a:solidFill>
            </a:endParaRPr>
          </a:p>
          <a:p>
            <a:pPr marL="457200" indent="-457200">
              <a:buFont typeface="+mj-lt"/>
              <a:buAutoNum type="arabicPeriod" startAt="4"/>
            </a:pPr>
            <a:endParaRPr lang="en-US" b="0" i="0" dirty="0">
              <a:solidFill>
                <a:srgbClr val="202124"/>
              </a:solidFill>
              <a:effectLst/>
            </a:endParaRPr>
          </a:p>
          <a:p>
            <a:pPr marL="457200" indent="-457200">
              <a:buFont typeface="+mj-lt"/>
              <a:buAutoNum type="arabicPeriod" startAt="4"/>
            </a:pPr>
            <a:endParaRPr lang="en-US" dirty="0">
              <a:solidFill>
                <a:srgbClr val="202124"/>
              </a:solidFill>
            </a:endParaRPr>
          </a:p>
          <a:p>
            <a:pPr marL="457200" indent="-457200">
              <a:buFont typeface="+mj-lt"/>
              <a:buAutoNum type="arabicPeriod" startAt="4"/>
            </a:pPr>
            <a:endParaRPr lang="en-US" b="0" i="0" dirty="0">
              <a:solidFill>
                <a:srgbClr val="202124"/>
              </a:solidFill>
              <a:effectLst/>
            </a:endParaRPr>
          </a:p>
          <a:p>
            <a:pPr marL="457200" indent="-457200">
              <a:buFont typeface="+mj-lt"/>
              <a:buAutoNum type="arabicPeriod" startAt="4"/>
            </a:pPr>
            <a:endParaRPr lang="en-US" dirty="0">
              <a:solidFill>
                <a:srgbClr val="202124"/>
              </a:solidFill>
            </a:endParaRPr>
          </a:p>
          <a:p>
            <a:pPr marL="457200" indent="-457200">
              <a:buFont typeface="+mj-lt"/>
              <a:buAutoNum type="arabicPeriod" startAt="4"/>
            </a:pPr>
            <a:endParaRPr lang="en-US" b="0" i="0" dirty="0">
              <a:solidFill>
                <a:srgbClr val="202124"/>
              </a:solidFill>
              <a:effectLst/>
            </a:endParaRPr>
          </a:p>
          <a:p>
            <a:pPr marL="457200" indent="-457200">
              <a:buFont typeface="+mj-lt"/>
              <a:buAutoNum type="arabicPeriod" startAt="4"/>
            </a:pPr>
            <a:endParaRPr lang="en-US" b="0" i="0" dirty="0">
              <a:solidFill>
                <a:srgbClr val="202124"/>
              </a:solidFill>
              <a:effectLst/>
            </a:endParaRPr>
          </a:p>
        </p:txBody>
      </p:sp>
    </p:spTree>
    <p:extLst>
      <p:ext uri="{BB962C8B-B14F-4D97-AF65-F5344CB8AC3E}">
        <p14:creationId xmlns:p14="http://schemas.microsoft.com/office/powerpoint/2010/main" val="56443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15B6-E8BA-4FEB-80D8-22748C02F12A}"/>
              </a:ext>
            </a:extLst>
          </p:cNvPr>
          <p:cNvSpPr>
            <a:spLocks noGrp="1"/>
          </p:cNvSpPr>
          <p:nvPr>
            <p:ph type="title"/>
          </p:nvPr>
        </p:nvSpPr>
        <p:spPr/>
        <p:txBody>
          <a:bodyPr/>
          <a:lstStyle/>
          <a:p>
            <a:r>
              <a:rPr lang="en-US" dirty="0"/>
              <a:t>Flow Chart</a:t>
            </a:r>
            <a:endParaRPr lang="en-IN" dirty="0"/>
          </a:p>
        </p:txBody>
      </p:sp>
      <p:pic>
        <p:nvPicPr>
          <p:cNvPr id="5" name="Picture 4"/>
          <p:cNvPicPr/>
          <p:nvPr/>
        </p:nvPicPr>
        <p:blipFill>
          <a:blip r:embed="rId2"/>
          <a:stretch>
            <a:fillRect/>
          </a:stretch>
        </p:blipFill>
        <p:spPr>
          <a:xfrm>
            <a:off x="4082464" y="1705881"/>
            <a:ext cx="3603399" cy="4694919"/>
          </a:xfrm>
          <a:prstGeom prst="rect">
            <a:avLst/>
          </a:prstGeom>
        </p:spPr>
      </p:pic>
    </p:spTree>
    <p:extLst>
      <p:ext uri="{BB962C8B-B14F-4D97-AF65-F5344CB8AC3E}">
        <p14:creationId xmlns:p14="http://schemas.microsoft.com/office/powerpoint/2010/main" val="394250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IN" dirty="0" err="1"/>
              <a:t>Ert</a:t>
            </a:r>
            <a:r>
              <a:rPr lang="en-IN" dirty="0"/>
              <a:t> chart</a:t>
            </a:r>
          </a:p>
        </p:txBody>
      </p:sp>
      <p:pic>
        <p:nvPicPr>
          <p:cNvPr id="4" name="Picture 3"/>
          <p:cNvPicPr>
            <a:picLocks noChangeAspect="1"/>
          </p:cNvPicPr>
          <p:nvPr/>
        </p:nvPicPr>
        <p:blipFill>
          <a:blip r:embed="rId2"/>
          <a:stretch>
            <a:fillRect/>
          </a:stretch>
        </p:blipFill>
        <p:spPr>
          <a:xfrm>
            <a:off x="1628503" y="2084833"/>
            <a:ext cx="9222377" cy="4228882"/>
          </a:xfrm>
          <a:prstGeom prst="rect">
            <a:avLst/>
          </a:prstGeom>
        </p:spPr>
      </p:pic>
    </p:spTree>
    <p:extLst>
      <p:ext uri="{BB962C8B-B14F-4D97-AF65-F5344CB8AC3E}">
        <p14:creationId xmlns:p14="http://schemas.microsoft.com/office/powerpoint/2010/main" val="2315933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864</TotalTime>
  <Words>757</Words>
  <Application>Microsoft Office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Symbol</vt:lpstr>
      <vt:lpstr>Tw Cen MT</vt:lpstr>
      <vt:lpstr>Tw Cen MT Condensed</vt:lpstr>
      <vt:lpstr>Wingdings</vt:lpstr>
      <vt:lpstr>Wingdings 3</vt:lpstr>
      <vt:lpstr>Integral</vt:lpstr>
      <vt:lpstr>PowerPoint Presentation</vt:lpstr>
      <vt:lpstr>Automated System for Sentimental Analysis of Streaming Data</vt:lpstr>
      <vt:lpstr>Introduction</vt:lpstr>
      <vt:lpstr>Problem statement</vt:lpstr>
      <vt:lpstr>Objective</vt:lpstr>
      <vt:lpstr>Methodology</vt:lpstr>
      <vt:lpstr>PowerPoint Presentation</vt:lpstr>
      <vt:lpstr>Flow Chart</vt:lpstr>
      <vt:lpstr>PErt chart</vt:lpstr>
      <vt:lpstr>Results</vt:lpstr>
      <vt:lpstr>Analysis of User Tweets using username</vt:lpstr>
      <vt:lpstr>Analysis of User Tweets using hashtag</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DIVYANSH CHANDNA</dc:creator>
  <cp:lastModifiedBy>Divyansh Chandna</cp:lastModifiedBy>
  <cp:revision>66</cp:revision>
  <dcterms:created xsi:type="dcterms:W3CDTF">2020-10-19T17:15:19Z</dcterms:created>
  <dcterms:modified xsi:type="dcterms:W3CDTF">2021-12-13T08:29:35Z</dcterms:modified>
</cp:coreProperties>
</file>