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5" r:id="rId5"/>
    <p:sldId id="261" r:id="rId6"/>
    <p:sldId id="266" r:id="rId7"/>
    <p:sldId id="258" r:id="rId8"/>
    <p:sldId id="260" r:id="rId9"/>
    <p:sldId id="267" r:id="rId10"/>
    <p:sldId id="262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7C9F7-B0CE-45CB-8330-D4F0D063DF2F}" v="797" dt="2024-12-03T18:26:14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81" autoAdjust="0"/>
  </p:normalViewPr>
  <p:slideViewPr>
    <p:cSldViewPr snapToGrid="0">
      <p:cViewPr varScale="1">
        <p:scale>
          <a:sx n="82" d="100"/>
          <a:sy n="82" d="100"/>
        </p:scale>
        <p:origin x="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EF292-D858-44CB-B01A-1B51D07EBE7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DD62B-F37C-41EB-84D3-A117C17CA19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Applied </a:t>
          </a:r>
          <a:r>
            <a:rPr lang="en-GB" b="1"/>
            <a:t>DistilBERT</a:t>
          </a:r>
          <a:r>
            <a:rPr lang="en-GB"/>
            <a:t> for sentiment analysis on hotel reviews, achieving high accuracy with reduced computational requirements.</a:t>
          </a:r>
          <a:endParaRPr lang="en-US"/>
        </a:p>
      </dgm:t>
    </dgm:pt>
    <dgm:pt modelId="{1E8B1D18-BB83-45BA-B7F5-25861CC4AE42}" type="parTrans" cxnId="{CF325FA1-C7A3-4854-B27F-E5AEE232B226}">
      <dgm:prSet/>
      <dgm:spPr/>
      <dgm:t>
        <a:bodyPr/>
        <a:lstStyle/>
        <a:p>
          <a:endParaRPr lang="en-US"/>
        </a:p>
      </dgm:t>
    </dgm:pt>
    <dgm:pt modelId="{88A09818-B161-447E-970B-C6F98E9A3685}" type="sibTrans" cxnId="{CF325FA1-C7A3-4854-B27F-E5AEE232B2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DA1665-F8B6-4897-811B-AE259C61C9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fine-tuning process using pre-trained weights and early stopping ensures efficient real-time sentiment classification for positive and negative feedback.</a:t>
          </a:r>
          <a:endParaRPr lang="en-US"/>
        </a:p>
      </dgm:t>
    </dgm:pt>
    <dgm:pt modelId="{047C0387-A116-49CA-9ED8-5B3F85F86DEE}" type="parTrans" cxnId="{ACD48439-1CFA-4B63-AF71-98E89D0C7928}">
      <dgm:prSet/>
      <dgm:spPr/>
      <dgm:t>
        <a:bodyPr/>
        <a:lstStyle/>
        <a:p>
          <a:endParaRPr lang="en-US"/>
        </a:p>
      </dgm:t>
    </dgm:pt>
    <dgm:pt modelId="{DDCB4FE2-84E5-4FD2-8E36-124DFAE819B7}" type="sibTrans" cxnId="{ACD48439-1CFA-4B63-AF71-98E89D0C7928}">
      <dgm:prSet/>
      <dgm:spPr/>
      <dgm:t>
        <a:bodyPr/>
        <a:lstStyle/>
        <a:p>
          <a:endParaRPr lang="en-US"/>
        </a:p>
      </dgm:t>
    </dgm:pt>
    <dgm:pt modelId="{A8C451B5-9ACF-478D-A441-FE0432DDA972}" type="pres">
      <dgm:prSet presAssocID="{25BEF292-D858-44CB-B01A-1B51D07EBE77}" presName="root" presStyleCnt="0">
        <dgm:presLayoutVars>
          <dgm:dir/>
          <dgm:resizeHandles val="exact"/>
        </dgm:presLayoutVars>
      </dgm:prSet>
      <dgm:spPr/>
    </dgm:pt>
    <dgm:pt modelId="{1E2EB7EA-0D53-4BA6-B2BF-2DB972BDED32}" type="pres">
      <dgm:prSet presAssocID="{25BEF292-D858-44CB-B01A-1B51D07EBE77}" presName="container" presStyleCnt="0">
        <dgm:presLayoutVars>
          <dgm:dir/>
          <dgm:resizeHandles val="exact"/>
        </dgm:presLayoutVars>
      </dgm:prSet>
      <dgm:spPr/>
    </dgm:pt>
    <dgm:pt modelId="{25EB2133-87F2-4576-A0A6-DEB981BA7A54}" type="pres">
      <dgm:prSet presAssocID="{0A7DD62B-F37C-41EB-84D3-A117C17CA193}" presName="compNode" presStyleCnt="0"/>
      <dgm:spPr/>
    </dgm:pt>
    <dgm:pt modelId="{5072495F-35F8-4375-824B-5CC046584B58}" type="pres">
      <dgm:prSet presAssocID="{0A7DD62B-F37C-41EB-84D3-A117C17CA193}" presName="iconBgRect" presStyleLbl="bgShp" presStyleIdx="0" presStyleCnt="2"/>
      <dgm:spPr/>
    </dgm:pt>
    <dgm:pt modelId="{088ADB07-F55E-452E-B830-DE934F419BBD}" type="pres">
      <dgm:prSet presAssocID="{0A7DD62B-F37C-41EB-84D3-A117C17CA1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2777E6E6-0D66-42CE-BAB6-BCD4EF19A328}" type="pres">
      <dgm:prSet presAssocID="{0A7DD62B-F37C-41EB-84D3-A117C17CA193}" presName="spaceRect" presStyleCnt="0"/>
      <dgm:spPr/>
    </dgm:pt>
    <dgm:pt modelId="{A8FA0DBE-0970-422B-BF54-8BAE5F7C561C}" type="pres">
      <dgm:prSet presAssocID="{0A7DD62B-F37C-41EB-84D3-A117C17CA193}" presName="textRect" presStyleLbl="revTx" presStyleIdx="0" presStyleCnt="2">
        <dgm:presLayoutVars>
          <dgm:chMax val="1"/>
          <dgm:chPref val="1"/>
        </dgm:presLayoutVars>
      </dgm:prSet>
      <dgm:spPr/>
    </dgm:pt>
    <dgm:pt modelId="{1B331B48-47FE-43AC-BD98-365C8E463DA0}" type="pres">
      <dgm:prSet presAssocID="{88A09818-B161-447E-970B-C6F98E9A3685}" presName="sibTrans" presStyleLbl="sibTrans2D1" presStyleIdx="0" presStyleCnt="0"/>
      <dgm:spPr/>
    </dgm:pt>
    <dgm:pt modelId="{0A310384-20A7-4BB0-BEA1-BCB59F2C21B2}" type="pres">
      <dgm:prSet presAssocID="{99DA1665-F8B6-4897-811B-AE259C61C9CD}" presName="compNode" presStyleCnt="0"/>
      <dgm:spPr/>
    </dgm:pt>
    <dgm:pt modelId="{F64EB808-8E99-44DA-8F4A-78FF1B8A08FD}" type="pres">
      <dgm:prSet presAssocID="{99DA1665-F8B6-4897-811B-AE259C61C9CD}" presName="iconBgRect" presStyleLbl="bgShp" presStyleIdx="1" presStyleCnt="2"/>
      <dgm:spPr/>
    </dgm:pt>
    <dgm:pt modelId="{8C40E293-7BD6-471F-86F2-1CD9698FA00A}" type="pres">
      <dgm:prSet presAssocID="{99DA1665-F8B6-4897-811B-AE259C61C9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343B1E2-4A96-4393-92D8-C8D7527C7C11}" type="pres">
      <dgm:prSet presAssocID="{99DA1665-F8B6-4897-811B-AE259C61C9CD}" presName="spaceRect" presStyleCnt="0"/>
      <dgm:spPr/>
    </dgm:pt>
    <dgm:pt modelId="{32A2F945-9F08-4F52-A389-38B64E4A693A}" type="pres">
      <dgm:prSet presAssocID="{99DA1665-F8B6-4897-811B-AE259C61C9C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B14319-7C71-4DF6-A7BC-426F5957BA41}" type="presOf" srcId="{0A7DD62B-F37C-41EB-84D3-A117C17CA193}" destId="{A8FA0DBE-0970-422B-BF54-8BAE5F7C561C}" srcOrd="0" destOrd="0" presId="urn:microsoft.com/office/officeart/2018/2/layout/IconCircleList"/>
    <dgm:cxn modelId="{CE1B0B21-FC1C-41AF-B3DC-45A38CE5ED9D}" type="presOf" srcId="{99DA1665-F8B6-4897-811B-AE259C61C9CD}" destId="{32A2F945-9F08-4F52-A389-38B64E4A693A}" srcOrd="0" destOrd="0" presId="urn:microsoft.com/office/officeart/2018/2/layout/IconCircleList"/>
    <dgm:cxn modelId="{ACD48439-1CFA-4B63-AF71-98E89D0C7928}" srcId="{25BEF292-D858-44CB-B01A-1B51D07EBE77}" destId="{99DA1665-F8B6-4897-811B-AE259C61C9CD}" srcOrd="1" destOrd="0" parTransId="{047C0387-A116-49CA-9ED8-5B3F85F86DEE}" sibTransId="{DDCB4FE2-84E5-4FD2-8E36-124DFAE819B7}"/>
    <dgm:cxn modelId="{EEFD328D-C477-4CCB-8F98-75A44125C7B0}" type="presOf" srcId="{25BEF292-D858-44CB-B01A-1B51D07EBE77}" destId="{A8C451B5-9ACF-478D-A441-FE0432DDA972}" srcOrd="0" destOrd="0" presId="urn:microsoft.com/office/officeart/2018/2/layout/IconCircleList"/>
    <dgm:cxn modelId="{CF325FA1-C7A3-4854-B27F-E5AEE232B226}" srcId="{25BEF292-D858-44CB-B01A-1B51D07EBE77}" destId="{0A7DD62B-F37C-41EB-84D3-A117C17CA193}" srcOrd="0" destOrd="0" parTransId="{1E8B1D18-BB83-45BA-B7F5-25861CC4AE42}" sibTransId="{88A09818-B161-447E-970B-C6F98E9A3685}"/>
    <dgm:cxn modelId="{F9A722AC-A7A0-470E-88FE-08BAF24B8C61}" type="presOf" srcId="{88A09818-B161-447E-970B-C6F98E9A3685}" destId="{1B331B48-47FE-43AC-BD98-365C8E463DA0}" srcOrd="0" destOrd="0" presId="urn:microsoft.com/office/officeart/2018/2/layout/IconCircleList"/>
    <dgm:cxn modelId="{F114EA98-5B38-4D88-B737-9BAE95E50B60}" type="presParOf" srcId="{A8C451B5-9ACF-478D-A441-FE0432DDA972}" destId="{1E2EB7EA-0D53-4BA6-B2BF-2DB972BDED32}" srcOrd="0" destOrd="0" presId="urn:microsoft.com/office/officeart/2018/2/layout/IconCircleList"/>
    <dgm:cxn modelId="{B3928554-E8BC-45AA-A4A6-386886A2C70C}" type="presParOf" srcId="{1E2EB7EA-0D53-4BA6-B2BF-2DB972BDED32}" destId="{25EB2133-87F2-4576-A0A6-DEB981BA7A54}" srcOrd="0" destOrd="0" presId="urn:microsoft.com/office/officeart/2018/2/layout/IconCircleList"/>
    <dgm:cxn modelId="{EB0B2833-5C0A-4D2E-A152-25C64FBB090B}" type="presParOf" srcId="{25EB2133-87F2-4576-A0A6-DEB981BA7A54}" destId="{5072495F-35F8-4375-824B-5CC046584B58}" srcOrd="0" destOrd="0" presId="urn:microsoft.com/office/officeart/2018/2/layout/IconCircleList"/>
    <dgm:cxn modelId="{8472A60C-DB76-4F08-A093-55B9AADF536F}" type="presParOf" srcId="{25EB2133-87F2-4576-A0A6-DEB981BA7A54}" destId="{088ADB07-F55E-452E-B830-DE934F419BBD}" srcOrd="1" destOrd="0" presId="urn:microsoft.com/office/officeart/2018/2/layout/IconCircleList"/>
    <dgm:cxn modelId="{1F4E0800-BF58-4473-8C2D-70435515CF0C}" type="presParOf" srcId="{25EB2133-87F2-4576-A0A6-DEB981BA7A54}" destId="{2777E6E6-0D66-42CE-BAB6-BCD4EF19A328}" srcOrd="2" destOrd="0" presId="urn:microsoft.com/office/officeart/2018/2/layout/IconCircleList"/>
    <dgm:cxn modelId="{32B36320-111B-4B31-8ADA-290AC6711B0E}" type="presParOf" srcId="{25EB2133-87F2-4576-A0A6-DEB981BA7A54}" destId="{A8FA0DBE-0970-422B-BF54-8BAE5F7C561C}" srcOrd="3" destOrd="0" presId="urn:microsoft.com/office/officeart/2018/2/layout/IconCircleList"/>
    <dgm:cxn modelId="{BD565FBC-C654-4A09-84FB-9D43644D72D5}" type="presParOf" srcId="{1E2EB7EA-0D53-4BA6-B2BF-2DB972BDED32}" destId="{1B331B48-47FE-43AC-BD98-365C8E463DA0}" srcOrd="1" destOrd="0" presId="urn:microsoft.com/office/officeart/2018/2/layout/IconCircleList"/>
    <dgm:cxn modelId="{F2403BF4-727C-409F-B760-4EDB55D9FBEF}" type="presParOf" srcId="{1E2EB7EA-0D53-4BA6-B2BF-2DB972BDED32}" destId="{0A310384-20A7-4BB0-BEA1-BCB59F2C21B2}" srcOrd="2" destOrd="0" presId="urn:microsoft.com/office/officeart/2018/2/layout/IconCircleList"/>
    <dgm:cxn modelId="{A2A18EE8-674E-4049-BB0F-A512F518F877}" type="presParOf" srcId="{0A310384-20A7-4BB0-BEA1-BCB59F2C21B2}" destId="{F64EB808-8E99-44DA-8F4A-78FF1B8A08FD}" srcOrd="0" destOrd="0" presId="urn:microsoft.com/office/officeart/2018/2/layout/IconCircleList"/>
    <dgm:cxn modelId="{0B3FF19F-11B7-447D-B0D5-890212841E45}" type="presParOf" srcId="{0A310384-20A7-4BB0-BEA1-BCB59F2C21B2}" destId="{8C40E293-7BD6-471F-86F2-1CD9698FA00A}" srcOrd="1" destOrd="0" presId="urn:microsoft.com/office/officeart/2018/2/layout/IconCircleList"/>
    <dgm:cxn modelId="{0727C7C0-3780-48C4-AE67-BCE6571F5334}" type="presParOf" srcId="{0A310384-20A7-4BB0-BEA1-BCB59F2C21B2}" destId="{1343B1E2-4A96-4393-92D8-C8D7527C7C11}" srcOrd="2" destOrd="0" presId="urn:microsoft.com/office/officeart/2018/2/layout/IconCircleList"/>
    <dgm:cxn modelId="{BB28F5EB-B027-45E8-9722-B3C53DD45FBA}" type="presParOf" srcId="{0A310384-20A7-4BB0-BEA1-BCB59F2C21B2}" destId="{32A2F945-9F08-4F52-A389-38B64E4A693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2495F-35F8-4375-824B-5CC046584B5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ADB07-F55E-452E-B830-DE934F419BBD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A0DBE-0970-422B-BF54-8BAE5F7C561C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Applied </a:t>
          </a:r>
          <a:r>
            <a:rPr lang="en-GB" sz="1700" b="1" kern="1200"/>
            <a:t>DistilBERT</a:t>
          </a:r>
          <a:r>
            <a:rPr lang="en-GB" sz="1700" kern="1200"/>
            <a:t> for sentiment analysis on hotel reviews, achieving high accuracy with reduced computational requirements.</a:t>
          </a:r>
          <a:endParaRPr lang="en-US" sz="1700" kern="1200"/>
        </a:p>
      </dsp:txBody>
      <dsp:txXfrm>
        <a:off x="1834517" y="1507711"/>
        <a:ext cx="3148942" cy="1335915"/>
      </dsp:txXfrm>
    </dsp:sp>
    <dsp:sp modelId="{F64EB808-8E99-44DA-8F4A-78FF1B8A08FD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0E293-7BD6-471F-86F2-1CD9698FA00A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2F945-9F08-4F52-A389-38B64E4A693A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fine-tuning process using pre-trained weights and early stopping ensures efficient real-time sentiment classification for positive and negative feedback.</a:t>
          </a:r>
          <a:endParaRPr lang="en-US" sz="1700" kern="120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viniR/Reviews-Sentiment-Analysis" TargetMode="External"/><Relationship Id="rId2" Type="http://schemas.openxmlformats.org/officeDocument/2006/relationships/hyperlink" Target="https://www.kaggle.com/datasets/anu0012/hotel-review/da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ircraft wing during sunset">
            <a:extLst>
              <a:ext uri="{FF2B5EF4-FFF2-40B4-BE49-F238E27FC236}">
                <a16:creationId xmlns:a16="http://schemas.microsoft.com/office/drawing/2014/main" id="{B32312A2-7FB8-0E07-4508-11C34B24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53" r="13818" b="73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3700"/>
              <a:t>Sentiment Analysis for Enhancing Customer Experience in travel and Hospitality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BY</a:t>
            </a:r>
          </a:p>
          <a:p>
            <a:pPr algn="l"/>
            <a:r>
              <a:rPr lang="en-GB" sz="2000" dirty="0"/>
              <a:t>Amer Sohail Shaik</a:t>
            </a:r>
          </a:p>
          <a:p>
            <a:pPr algn="l"/>
            <a:r>
              <a:rPr lang="en-GB" sz="2000" dirty="0"/>
              <a:t>Mohammad Abdul Imran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483DF-52ED-132C-6DED-0DB218A3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4600">
                <a:latin typeface="Times New Roman"/>
                <a:ea typeface="+mj-lt"/>
                <a:cs typeface="+mj-lt"/>
              </a:rPr>
              <a:t>Fine-Tuning Process for Sentiment Classification</a:t>
            </a:r>
            <a:endParaRPr lang="en-US" sz="4600">
              <a:latin typeface="Times New Roman"/>
              <a:cs typeface="Times New Roman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D4E-84F4-3E93-F0CB-9A054E53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400" b="1">
                <a:latin typeface="Times New Roman"/>
                <a:ea typeface="+mn-lt"/>
                <a:cs typeface="+mn-lt"/>
              </a:rPr>
              <a:t>Data Split</a:t>
            </a:r>
            <a:r>
              <a:rPr lang="en-GB" sz="1400">
                <a:latin typeface="Times New Roman"/>
                <a:ea typeface="+mn-lt"/>
                <a:cs typeface="+mn-lt"/>
              </a:rPr>
              <a:t>: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+mn-lt"/>
              </a:rPr>
              <a:t>Split the dataset into </a:t>
            </a:r>
            <a:r>
              <a:rPr lang="en-GB" sz="1400" b="1">
                <a:latin typeface="Times New Roman"/>
                <a:ea typeface="+mn-lt"/>
                <a:cs typeface="+mn-lt"/>
              </a:rPr>
              <a:t>training</a:t>
            </a:r>
            <a:r>
              <a:rPr lang="en-GB" sz="1400">
                <a:latin typeface="Times New Roman"/>
                <a:ea typeface="+mn-lt"/>
                <a:cs typeface="+mn-lt"/>
              </a:rPr>
              <a:t> and </a:t>
            </a:r>
            <a:r>
              <a:rPr lang="en-GB" sz="1400" b="1">
                <a:latin typeface="Times New Roman"/>
                <a:ea typeface="+mn-lt"/>
                <a:cs typeface="+mn-lt"/>
              </a:rPr>
              <a:t>validation</a:t>
            </a:r>
            <a:r>
              <a:rPr lang="en-GB" sz="1400">
                <a:latin typeface="Times New Roman"/>
                <a:ea typeface="+mn-lt"/>
                <a:cs typeface="+mn-lt"/>
              </a:rPr>
              <a:t> sets to evaluate model performance.</a:t>
            </a:r>
            <a:endParaRPr lang="en-GB" sz="1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1400" b="1">
                <a:latin typeface="Times New Roman"/>
                <a:ea typeface="+mn-lt"/>
                <a:cs typeface="+mn-lt"/>
              </a:rPr>
              <a:t>Tokenization</a:t>
            </a:r>
            <a:r>
              <a:rPr lang="en-GB" sz="1400">
                <a:latin typeface="Times New Roman"/>
                <a:ea typeface="+mn-lt"/>
                <a:cs typeface="+mn-lt"/>
              </a:rPr>
              <a:t>: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+mn-lt"/>
              </a:rPr>
              <a:t>Reviews are tokenized using </a:t>
            </a:r>
            <a:r>
              <a:rPr lang="en-GB" sz="1400" b="1">
                <a:latin typeface="Times New Roman"/>
                <a:ea typeface="+mn-lt"/>
                <a:cs typeface="+mn-lt"/>
              </a:rPr>
              <a:t>DistilBERT's tokenizer</a:t>
            </a:r>
            <a:r>
              <a:rPr lang="en-GB" sz="1400">
                <a:latin typeface="Times New Roman"/>
                <a:ea typeface="+mn-lt"/>
                <a:cs typeface="+mn-lt"/>
              </a:rPr>
              <a:t> with a </a:t>
            </a:r>
            <a:r>
              <a:rPr lang="en-GB" sz="1400" b="1">
                <a:latin typeface="Times New Roman"/>
                <a:ea typeface="+mn-lt"/>
                <a:cs typeface="+mn-lt"/>
              </a:rPr>
              <a:t>max length of 512 words</a:t>
            </a:r>
            <a:r>
              <a:rPr lang="en-GB" sz="1400">
                <a:latin typeface="Times New Roman"/>
                <a:ea typeface="+mn-lt"/>
                <a:cs typeface="+mn-lt"/>
              </a:rPr>
              <a:t>.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 b="1">
                <a:latin typeface="Times New Roman"/>
                <a:ea typeface="+mn-lt"/>
                <a:cs typeface="+mn-lt"/>
              </a:rPr>
              <a:t>Padding</a:t>
            </a:r>
            <a:r>
              <a:rPr lang="en-GB" sz="1400">
                <a:latin typeface="Times New Roman"/>
                <a:ea typeface="+mn-lt"/>
                <a:cs typeface="+mn-lt"/>
              </a:rPr>
              <a:t> is enabled to ensure all reviews have uniform length, and </a:t>
            </a:r>
            <a:r>
              <a:rPr lang="en-GB" sz="1400" b="1">
                <a:latin typeface="Times New Roman"/>
                <a:ea typeface="+mn-lt"/>
                <a:cs typeface="+mn-lt"/>
              </a:rPr>
              <a:t>truncation</a:t>
            </a:r>
            <a:r>
              <a:rPr lang="en-GB" sz="1400">
                <a:latin typeface="Times New Roman"/>
                <a:ea typeface="+mn-lt"/>
                <a:cs typeface="+mn-lt"/>
              </a:rPr>
              <a:t> is set to ensure reviews longer than 512 words are appropriately truncated.</a:t>
            </a:r>
            <a:endParaRPr lang="en-GB" sz="1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1400" b="1">
                <a:latin typeface="Times New Roman"/>
                <a:ea typeface="+mn-lt"/>
                <a:cs typeface="+mn-lt"/>
              </a:rPr>
              <a:t>Model Training</a:t>
            </a:r>
            <a:r>
              <a:rPr lang="en-GB" sz="1400">
                <a:latin typeface="Times New Roman"/>
                <a:ea typeface="+mn-lt"/>
                <a:cs typeface="+mn-lt"/>
              </a:rPr>
              <a:t>: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+mn-lt"/>
              </a:rPr>
              <a:t>Utilized the </a:t>
            </a:r>
            <a:r>
              <a:rPr lang="en-GB" sz="1400" b="1">
                <a:latin typeface="Times New Roman"/>
                <a:ea typeface="+mn-lt"/>
                <a:cs typeface="+mn-lt"/>
              </a:rPr>
              <a:t>Hugging Face Transformers library</a:t>
            </a:r>
            <a:r>
              <a:rPr lang="en-GB" sz="1400">
                <a:latin typeface="Times New Roman"/>
                <a:ea typeface="+mn-lt"/>
                <a:cs typeface="+mn-lt"/>
              </a:rPr>
              <a:t> for training, using </a:t>
            </a:r>
            <a:r>
              <a:rPr lang="en-GB" sz="1400" b="1">
                <a:latin typeface="Times New Roman"/>
                <a:ea typeface="+mn-lt"/>
                <a:cs typeface="+mn-lt"/>
              </a:rPr>
              <a:t>DistilBERT</a:t>
            </a:r>
            <a:r>
              <a:rPr lang="en-GB" sz="1400">
                <a:latin typeface="Times New Roman"/>
                <a:ea typeface="+mn-lt"/>
                <a:cs typeface="+mn-lt"/>
              </a:rPr>
              <a:t> pre-trained on the SST-2 dataset (</a:t>
            </a:r>
            <a:r>
              <a:rPr lang="en-GB" sz="1400" b="1">
                <a:latin typeface="Times New Roman"/>
                <a:ea typeface="+mn-lt"/>
                <a:cs typeface="+mn-lt"/>
              </a:rPr>
              <a:t>distilbert-base-uncased-finetuned-sst-2-english</a:t>
            </a:r>
            <a:r>
              <a:rPr lang="en-GB" sz="1400">
                <a:latin typeface="Times New Roman"/>
                <a:ea typeface="+mn-lt"/>
                <a:cs typeface="+mn-lt"/>
              </a:rPr>
              <a:t>).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 b="1">
                <a:latin typeface="Times New Roman"/>
                <a:ea typeface="+mn-lt"/>
                <a:cs typeface="+mn-lt"/>
              </a:rPr>
              <a:t>Batch Size</a:t>
            </a:r>
            <a:r>
              <a:rPr lang="en-GB" sz="1400">
                <a:latin typeface="Times New Roman"/>
                <a:ea typeface="+mn-lt"/>
                <a:cs typeface="+mn-lt"/>
              </a:rPr>
              <a:t>: Set to </a:t>
            </a:r>
            <a:r>
              <a:rPr lang="en-GB" sz="1400" b="1">
                <a:latin typeface="Times New Roman"/>
                <a:ea typeface="+mn-lt"/>
                <a:cs typeface="+mn-lt"/>
              </a:rPr>
              <a:t>32</a:t>
            </a:r>
            <a:r>
              <a:rPr lang="en-GB" sz="1400">
                <a:latin typeface="Times New Roman"/>
                <a:ea typeface="+mn-lt"/>
                <a:cs typeface="+mn-lt"/>
              </a:rPr>
              <a:t> for efficient processing during training.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 b="1">
                <a:latin typeface="Times New Roman"/>
                <a:ea typeface="+mn-lt"/>
                <a:cs typeface="+mn-lt"/>
              </a:rPr>
              <a:t>Epochs</a:t>
            </a:r>
            <a:r>
              <a:rPr lang="en-GB" sz="1400">
                <a:latin typeface="Times New Roman"/>
                <a:ea typeface="+mn-lt"/>
                <a:cs typeface="+mn-lt"/>
              </a:rPr>
              <a:t>: Set to </a:t>
            </a:r>
            <a:r>
              <a:rPr lang="en-GB" sz="1400" b="1">
                <a:latin typeface="Times New Roman"/>
                <a:ea typeface="+mn-lt"/>
                <a:cs typeface="+mn-lt"/>
              </a:rPr>
              <a:t>10</a:t>
            </a:r>
            <a:r>
              <a:rPr lang="en-GB" sz="1400">
                <a:latin typeface="Times New Roman"/>
                <a:ea typeface="+mn-lt"/>
                <a:cs typeface="+mn-lt"/>
              </a:rPr>
              <a:t> for sufficient model fine-tuning.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 b="1">
                <a:latin typeface="Times New Roman"/>
                <a:ea typeface="+mn-lt"/>
                <a:cs typeface="+mn-lt"/>
              </a:rPr>
              <a:t>Early Stopping</a:t>
            </a:r>
            <a:r>
              <a:rPr lang="en-GB" sz="1400">
                <a:latin typeface="Times New Roman"/>
                <a:ea typeface="+mn-lt"/>
                <a:cs typeface="+mn-lt"/>
              </a:rPr>
              <a:t>: Implemented with a patience of </a:t>
            </a:r>
            <a:r>
              <a:rPr lang="en-GB" sz="1400" b="1">
                <a:latin typeface="Times New Roman"/>
                <a:ea typeface="+mn-lt"/>
                <a:cs typeface="+mn-lt"/>
              </a:rPr>
              <a:t>3 epochs</a:t>
            </a:r>
            <a:r>
              <a:rPr lang="en-GB" sz="1400">
                <a:latin typeface="Times New Roman"/>
                <a:ea typeface="+mn-lt"/>
                <a:cs typeface="+mn-lt"/>
              </a:rPr>
              <a:t> to avoid overfitting and stop training if validation performance does not improve.</a:t>
            </a:r>
            <a:endParaRPr lang="en-GB" sz="1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1400" b="1">
                <a:latin typeface="Times New Roman"/>
                <a:ea typeface="+mn-lt"/>
                <a:cs typeface="+mn-lt"/>
              </a:rPr>
              <a:t>Advantages of Fine-Tuning</a:t>
            </a:r>
            <a:r>
              <a:rPr lang="en-GB" sz="1400">
                <a:latin typeface="Times New Roman"/>
                <a:ea typeface="+mn-lt"/>
                <a:cs typeface="+mn-lt"/>
              </a:rPr>
              <a:t>: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+mn-lt"/>
              </a:rPr>
              <a:t>By leveraging pre-trained weights from </a:t>
            </a:r>
            <a:r>
              <a:rPr lang="en-GB" sz="1400" b="1">
                <a:latin typeface="Times New Roman"/>
                <a:ea typeface="+mn-lt"/>
                <a:cs typeface="+mn-lt"/>
              </a:rPr>
              <a:t>distilbert-base-uncased-finetuned-sst-2-english</a:t>
            </a:r>
            <a:r>
              <a:rPr lang="en-GB" sz="1400">
                <a:latin typeface="Times New Roman"/>
                <a:ea typeface="+mn-lt"/>
                <a:cs typeface="+mn-lt"/>
              </a:rPr>
              <a:t>, the model benefits from prior training on sentiment-related tasks, leading to better performance on hotel review sentiment classification.</a:t>
            </a:r>
            <a:endParaRPr lang="en-GB" sz="1400">
              <a:latin typeface="Times New Roman"/>
              <a:cs typeface="Times New Roman"/>
            </a:endParaRPr>
          </a:p>
          <a:p>
            <a:endParaRPr lang="en-GB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342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4201-6D86-AC6F-BA20-1BD74784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9142A7-7F05-994E-C7FE-AD8599A08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18126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758901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33232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613472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6876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2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4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10659"/>
                  </a:ext>
                </a:extLst>
              </a:tr>
            </a:tbl>
          </a:graphicData>
        </a:graphic>
      </p:graphicFrame>
      <p:pic>
        <p:nvPicPr>
          <p:cNvPr id="5" name="Picture 4" descr="A blue green and purple squares with numbers&#10;&#10;Description automatically generated">
            <a:extLst>
              <a:ext uri="{FF2B5EF4-FFF2-40B4-BE49-F238E27FC236}">
                <a16:creationId xmlns:a16="http://schemas.microsoft.com/office/drawing/2014/main" id="{992512E8-4C67-7F16-DE9F-52D0CF79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" y="3726316"/>
            <a:ext cx="3600450" cy="2562225"/>
          </a:xfrm>
          <a:prstGeom prst="rect">
            <a:avLst/>
          </a:prstGeom>
        </p:spPr>
      </p:pic>
      <p:pic>
        <p:nvPicPr>
          <p:cNvPr id="6" name="Picture 5" descr="A graph with a red line and a random line&#10;&#10;Description automatically generated">
            <a:extLst>
              <a:ext uri="{FF2B5EF4-FFF2-40B4-BE49-F238E27FC236}">
                <a16:creationId xmlns:a16="http://schemas.microsoft.com/office/drawing/2014/main" id="{6B2EBA4D-7C63-D323-017C-08E699A1D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541" y="3610656"/>
            <a:ext cx="3724275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8CFBD-1C14-F2EB-27F4-07DB265481A6}"/>
              </a:ext>
            </a:extLst>
          </p:cNvPr>
          <p:cNvSpPr txBox="1"/>
          <p:nvPr/>
        </p:nvSpPr>
        <p:spPr>
          <a:xfrm>
            <a:off x="3537857" y="3061607"/>
            <a:ext cx="4776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Table : Evaluation metrics values on test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A3E2C-845A-8B32-CD9A-7023AB155F1F}"/>
              </a:ext>
            </a:extLst>
          </p:cNvPr>
          <p:cNvSpPr txBox="1"/>
          <p:nvPr/>
        </p:nvSpPr>
        <p:spPr>
          <a:xfrm>
            <a:off x="1333500" y="6395357"/>
            <a:ext cx="3429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35983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C5B7-E006-59EF-AF04-F441E297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503D7B-255B-7D1E-FBF2-8FE2BD326F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54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1910-50D2-A307-606A-64D6C8BE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1C54-E8FA-AC40-0010-4BEE3870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GB" sz="2400"/>
              <a:t>Data : </a:t>
            </a:r>
            <a:r>
              <a:rPr lang="en-GB" sz="2400">
                <a:ea typeface="+mn-lt"/>
                <a:cs typeface="+mn-lt"/>
                <a:hlinkClick r:id="rId2"/>
              </a:rPr>
              <a:t>https://www.kaggle.com/datasets/anu0012/hotel-review/data</a:t>
            </a:r>
            <a:endParaRPr lang="en-GB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sz="2400">
                <a:ea typeface="+mn-lt"/>
                <a:cs typeface="+mn-lt"/>
              </a:rPr>
              <a:t>https://huggingface.co/docs/transformers/en/model_doc/distilbert</a:t>
            </a:r>
          </a:p>
          <a:p>
            <a:pPr marL="514350" indent="-514350">
              <a:buAutoNum type="arabicPeriod"/>
            </a:pPr>
            <a:r>
              <a:rPr lang="en-GB" sz="2400">
                <a:ea typeface="+mn-lt"/>
                <a:cs typeface="+mn-lt"/>
                <a:hlinkClick r:id="rId3"/>
              </a:rPr>
              <a:t>https://github.com/UviniR/Reviews-Sentiment-Analysis</a:t>
            </a:r>
            <a:endParaRPr lang="en-GB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GB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0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EBAB3EF9-4120-E041-73C8-E62D8EE4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 b="1914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62F76-6186-24DF-A982-BB3DFECC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45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E4737-25E4-1EED-9E2F-04795E86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EE152-67D3-AC5A-39DE-A7507709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/>
                <a:cs typeface="Times New Roman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4085-D9FA-D3AF-EB1A-58F0E447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700" dirty="0">
                <a:latin typeface="Times New Roman"/>
                <a:ea typeface="+mn-lt"/>
                <a:cs typeface="+mn-lt"/>
              </a:rPr>
              <a:t>The goal is to design a sentiment analysis model that categorizes hotel reviews into positive or negative sentiments.</a:t>
            </a:r>
          </a:p>
          <a:p>
            <a:r>
              <a:rPr lang="en-GB" sz="1700" dirty="0">
                <a:latin typeface="Times New Roman"/>
                <a:ea typeface="+mn-lt"/>
                <a:cs typeface="+mn-lt"/>
              </a:rPr>
              <a:t>This model will offer actionable insights by automatically separating positive and negative feedback, helping hotels focus on key areas.</a:t>
            </a:r>
            <a:endParaRPr lang="en-GB" sz="1700" dirty="0">
              <a:latin typeface="Times New Roman"/>
              <a:cs typeface="Times New Roman"/>
            </a:endParaRPr>
          </a:p>
          <a:p>
            <a:r>
              <a:rPr lang="en-GB" sz="1700" dirty="0">
                <a:latin typeface="Times New Roman"/>
                <a:ea typeface="+mn-lt"/>
                <a:cs typeface="+mn-lt"/>
              </a:rPr>
              <a:t>By analysing guest sentiments, hotels can better understand customer experiences and make data-driven improvements to their services.</a:t>
            </a:r>
          </a:p>
          <a:p>
            <a:pPr marL="0" indent="0">
              <a:buNone/>
            </a:pPr>
            <a:endParaRPr lang="en-GB"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96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DC68B-A232-3080-3EF9-55DC5CC6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AF8E-6E16-B16C-7523-7952D469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200" b="1">
                <a:latin typeface="Times New Roman"/>
                <a:ea typeface="+mn-lt"/>
                <a:cs typeface="+mn-lt"/>
              </a:rPr>
              <a:t>Dataset</a:t>
            </a:r>
            <a:r>
              <a:rPr lang="en-GB" sz="2200">
                <a:latin typeface="Times New Roman"/>
                <a:ea typeface="+mn-lt"/>
                <a:cs typeface="+mn-lt"/>
              </a:rPr>
              <a:t>: Hotel Review System Dataset</a:t>
            </a:r>
            <a:endParaRPr lang="en-GB" sz="22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200" b="1">
                <a:latin typeface="Times New Roman"/>
                <a:ea typeface="+mn-lt"/>
                <a:cs typeface="+mn-lt"/>
              </a:rPr>
              <a:t>Structure</a:t>
            </a:r>
            <a:r>
              <a:rPr lang="en-GB" sz="2200">
                <a:latin typeface="Times New Roman"/>
                <a:ea typeface="+mn-lt"/>
                <a:cs typeface="+mn-lt"/>
              </a:rPr>
              <a:t>:</a:t>
            </a:r>
            <a:endParaRPr lang="en-GB" sz="2200">
              <a:latin typeface="Times New Roman"/>
              <a:cs typeface="Times New Roman"/>
            </a:endParaRPr>
          </a:p>
          <a:p>
            <a:r>
              <a:rPr lang="en-GB" sz="2200" b="1">
                <a:latin typeface="Times New Roman"/>
                <a:ea typeface="+mn-lt"/>
                <a:cs typeface="+mn-lt"/>
              </a:rPr>
              <a:t>Training Set</a:t>
            </a:r>
            <a:r>
              <a:rPr lang="en-GB" sz="2200">
                <a:latin typeface="Times New Roman"/>
                <a:ea typeface="+mn-lt"/>
                <a:cs typeface="+mn-lt"/>
              </a:rPr>
              <a:t>: 38,932 reviews</a:t>
            </a:r>
            <a:endParaRPr lang="en-GB" sz="2200">
              <a:latin typeface="Times New Roman"/>
              <a:cs typeface="Times New Roman"/>
            </a:endParaRPr>
          </a:p>
          <a:p>
            <a:r>
              <a:rPr lang="en-GB" sz="2200" b="1">
                <a:latin typeface="Times New Roman"/>
                <a:ea typeface="+mn-lt"/>
                <a:cs typeface="+mn-lt"/>
              </a:rPr>
              <a:t>Test Set</a:t>
            </a:r>
            <a:r>
              <a:rPr lang="en-GB" sz="2200">
                <a:latin typeface="Times New Roman"/>
                <a:ea typeface="+mn-lt"/>
                <a:cs typeface="+mn-lt"/>
              </a:rPr>
              <a:t>: Separate file for evaluation</a:t>
            </a:r>
            <a:endParaRPr lang="en-GB" sz="22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200" b="1">
                <a:latin typeface="Times New Roman"/>
                <a:ea typeface="+mn-lt"/>
                <a:cs typeface="+mn-lt"/>
              </a:rPr>
              <a:t>Data Composition</a:t>
            </a:r>
            <a:r>
              <a:rPr lang="en-GB" sz="2200">
                <a:latin typeface="Times New Roman"/>
                <a:ea typeface="+mn-lt"/>
                <a:cs typeface="+mn-lt"/>
              </a:rPr>
              <a:t>:</a:t>
            </a:r>
            <a:endParaRPr lang="en-GB" sz="2200">
              <a:latin typeface="Times New Roman"/>
              <a:cs typeface="Times New Roman"/>
            </a:endParaRPr>
          </a:p>
          <a:p>
            <a:r>
              <a:rPr lang="en-GB" sz="2200">
                <a:latin typeface="Times New Roman"/>
                <a:ea typeface="+mn-lt"/>
                <a:cs typeface="+mn-lt"/>
              </a:rPr>
              <a:t>68% Positive Reviews</a:t>
            </a:r>
            <a:endParaRPr lang="en-GB" sz="2200">
              <a:latin typeface="Times New Roman"/>
              <a:cs typeface="Times New Roman"/>
            </a:endParaRPr>
          </a:p>
          <a:p>
            <a:r>
              <a:rPr lang="en-GB" sz="2200">
                <a:latin typeface="Times New Roman"/>
                <a:ea typeface="+mn-lt"/>
                <a:cs typeface="+mn-lt"/>
              </a:rPr>
              <a:t>32% Negative Reviews</a:t>
            </a:r>
            <a:endParaRPr lang="en-GB" sz="22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200" b="1">
                <a:latin typeface="Times New Roman"/>
                <a:ea typeface="+mn-lt"/>
                <a:cs typeface="+mn-lt"/>
              </a:rPr>
              <a:t>Key Features</a:t>
            </a:r>
            <a:r>
              <a:rPr lang="en-GB" sz="2200">
                <a:latin typeface="Times New Roman"/>
                <a:ea typeface="+mn-lt"/>
                <a:cs typeface="+mn-lt"/>
              </a:rPr>
              <a:t>:</a:t>
            </a:r>
            <a:endParaRPr lang="en-GB" sz="2200">
              <a:latin typeface="Times New Roman"/>
              <a:cs typeface="Times New Roman"/>
            </a:endParaRPr>
          </a:p>
          <a:p>
            <a:r>
              <a:rPr lang="en-GB" sz="2200" b="1" err="1">
                <a:latin typeface="Times New Roman"/>
                <a:ea typeface="+mn-lt"/>
                <a:cs typeface="+mn-lt"/>
              </a:rPr>
              <a:t>user_id</a:t>
            </a:r>
            <a:r>
              <a:rPr lang="en-GB" sz="2200">
                <a:latin typeface="Times New Roman"/>
                <a:ea typeface="+mn-lt"/>
                <a:cs typeface="+mn-lt"/>
              </a:rPr>
              <a:t>: Unique identifier for each reviewer</a:t>
            </a:r>
            <a:endParaRPr lang="en-GB" sz="2200">
              <a:latin typeface="Times New Roman"/>
              <a:cs typeface="Times New Roman"/>
            </a:endParaRPr>
          </a:p>
          <a:p>
            <a:r>
              <a:rPr lang="en-GB" sz="2200" b="1">
                <a:latin typeface="Times New Roman"/>
                <a:ea typeface="+mn-lt"/>
                <a:cs typeface="+mn-lt"/>
              </a:rPr>
              <a:t>description</a:t>
            </a:r>
            <a:r>
              <a:rPr lang="en-GB" sz="2200">
                <a:latin typeface="Times New Roman"/>
                <a:ea typeface="+mn-lt"/>
                <a:cs typeface="+mn-lt"/>
              </a:rPr>
              <a:t>: Review text containing customer feedback</a:t>
            </a:r>
            <a:endParaRPr lang="en-GB" sz="2200">
              <a:latin typeface="Times New Roman"/>
              <a:cs typeface="Times New Roman"/>
            </a:endParaRPr>
          </a:p>
          <a:p>
            <a:r>
              <a:rPr lang="en-GB" sz="2200" b="1" err="1">
                <a:latin typeface="Times New Roman"/>
                <a:ea typeface="+mn-lt"/>
                <a:cs typeface="+mn-lt"/>
              </a:rPr>
              <a:t>browser_used</a:t>
            </a:r>
            <a:r>
              <a:rPr lang="en-GB" sz="2200">
                <a:latin typeface="Times New Roman"/>
                <a:ea typeface="+mn-lt"/>
                <a:cs typeface="+mn-lt"/>
              </a:rPr>
              <a:t>: Browser used by the reviewer</a:t>
            </a:r>
            <a:endParaRPr lang="en-GB" sz="2200">
              <a:latin typeface="Times New Roman"/>
              <a:cs typeface="Times New Roman"/>
            </a:endParaRPr>
          </a:p>
          <a:p>
            <a:r>
              <a:rPr lang="en-GB" sz="2200" b="1" err="1">
                <a:latin typeface="Times New Roman"/>
                <a:ea typeface="+mn-lt"/>
                <a:cs typeface="+mn-lt"/>
              </a:rPr>
              <a:t>device_used</a:t>
            </a:r>
            <a:r>
              <a:rPr lang="en-GB" sz="2200">
                <a:latin typeface="Times New Roman"/>
                <a:ea typeface="+mn-lt"/>
                <a:cs typeface="+mn-lt"/>
              </a:rPr>
              <a:t>: Device type (e.g., mobile, desktop)</a:t>
            </a:r>
            <a:endParaRPr lang="en-GB" sz="2200">
              <a:latin typeface="Times New Roman"/>
              <a:cs typeface="Times New Roman"/>
            </a:endParaRPr>
          </a:p>
          <a:p>
            <a:r>
              <a:rPr lang="en-GB" sz="2200" b="1" err="1">
                <a:latin typeface="Times New Roman"/>
                <a:ea typeface="+mn-lt"/>
                <a:cs typeface="+mn-lt"/>
              </a:rPr>
              <a:t>is_response</a:t>
            </a:r>
            <a:r>
              <a:rPr lang="en-GB" sz="2200">
                <a:latin typeface="Times New Roman"/>
                <a:ea typeface="+mn-lt"/>
                <a:cs typeface="+mn-lt"/>
              </a:rPr>
              <a:t>: Indicates if the review received a response</a:t>
            </a:r>
            <a:endParaRPr lang="en-GB" sz="2200">
              <a:latin typeface="Times New Roman"/>
              <a:cs typeface="Times New Roman"/>
            </a:endParaRPr>
          </a:p>
          <a:p>
            <a:endParaRPr lang="en-GB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30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308CA-EC15-E55C-25D9-9D8CAFA5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Sample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04D7AA-5147-169B-19E3-D4069D3D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440" y="2072640"/>
            <a:ext cx="10385245" cy="412813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2549C1-D0D7-35F3-D62A-6A1FFD36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  <a:latin typeface="Times New Roman"/>
                <a:cs typeface="Times New Roman"/>
              </a:rPr>
              <a:t>Dataset preprocessing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F8701-756D-098B-02C4-8F40A354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800" b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Initial Steps</a:t>
            </a:r>
            <a:r>
              <a:rPr lang="en-GB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:</a:t>
            </a:r>
            <a:endParaRPr lang="en-GB" sz="1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GB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Retained only the </a:t>
            </a:r>
            <a:r>
              <a:rPr lang="en-GB" sz="1800" i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description</a:t>
            </a:r>
            <a:r>
              <a:rPr lang="en-GB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and </a:t>
            </a:r>
            <a:r>
              <a:rPr lang="en-GB" sz="1800" i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is_response</a:t>
            </a:r>
            <a:r>
              <a:rPr lang="en-GB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columns.</a:t>
            </a:r>
            <a:endParaRPr lang="en-GB" sz="1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GB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Checked for and removed empty or null entries.</a:t>
            </a:r>
            <a:endParaRPr lang="en-GB" sz="1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1800" b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Text Cleaning</a:t>
            </a:r>
            <a:r>
              <a:rPr lang="en-GB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:</a:t>
            </a:r>
            <a:endParaRPr lang="en-GB" sz="1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GB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Standardized all text by converting it to lowercase.</a:t>
            </a:r>
            <a:endParaRPr lang="en-GB" sz="1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GB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Removed unnecessary characters such as punctuation, special symbols, numbers, and newline characters.</a:t>
            </a:r>
            <a:endParaRPr lang="en-GB" sz="1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lvl="1"/>
            <a:r>
              <a:rPr lang="en-GB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Applied a custom cleaning function to ensure text consistency and readability for sentiment analysis.   </a:t>
            </a:r>
          </a:p>
          <a:p>
            <a:pPr marL="457200" lvl="1" indent="0">
              <a:buNone/>
            </a:pPr>
            <a:r>
              <a:rPr lang="en-GB" sz="1800" b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Outcome</a:t>
            </a:r>
            <a:r>
              <a:rPr lang="en-GB" sz="18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: Cleaned text data, free of noise, ready for further analysis and model training.</a:t>
            </a:r>
            <a:endParaRPr lang="en-GB" sz="1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en-GB" sz="18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428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07D7-9EEB-2881-28F0-1032CFA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Preprocess cleaned data</a:t>
            </a:r>
          </a:p>
        </p:txBody>
      </p:sp>
      <p:pic>
        <p:nvPicPr>
          <p:cNvPr id="7" name="Content Placeholder 6" descr="A screenshot of a white and black text&#10;&#10;Description automatically generated">
            <a:extLst>
              <a:ext uri="{FF2B5EF4-FFF2-40B4-BE49-F238E27FC236}">
                <a16:creationId xmlns:a16="http://schemas.microsoft.com/office/drawing/2014/main" id="{73E86645-8137-812F-CD8F-B21967EA0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93" y="1383447"/>
            <a:ext cx="7247446" cy="4912203"/>
          </a:xfrm>
        </p:spPr>
      </p:pic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A7508FE5-61B5-38B7-5405-27AEA96B5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6" y="1718004"/>
            <a:ext cx="4271873" cy="25449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C41A3D-3DD7-7E12-58E7-DE9F7F1233AD}"/>
              </a:ext>
            </a:extLst>
          </p:cNvPr>
          <p:cNvSpPr txBox="1"/>
          <p:nvPr/>
        </p:nvSpPr>
        <p:spPr>
          <a:xfrm>
            <a:off x="8020050" y="4800600"/>
            <a:ext cx="371475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Aptos Display"/>
              </a:rPr>
              <a:t>Common words in data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13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C7517-51A6-4558-7AC3-526C3019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>
                <a:latin typeface="Times New Roman"/>
                <a:cs typeface="Times New Roman"/>
              </a:rPr>
              <a:t>NLP Techniques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FCC1-696A-6416-2B07-0982C586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200" b="1">
                <a:latin typeface="Times New Roman"/>
                <a:ea typeface="+mn-lt"/>
                <a:cs typeface="+mn-lt"/>
              </a:rPr>
              <a:t>NLP Techniques for Sentiment Analysis</a:t>
            </a:r>
            <a:r>
              <a:rPr lang="en-GB" sz="1200">
                <a:latin typeface="Times New Roman"/>
                <a:ea typeface="+mn-lt"/>
                <a:cs typeface="+mn-lt"/>
              </a:rPr>
              <a:t>: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 b="1">
                <a:latin typeface="Times New Roman"/>
                <a:ea typeface="+mn-lt"/>
                <a:cs typeface="+mn-lt"/>
              </a:rPr>
              <a:t>Bag of Words (BoW)</a:t>
            </a:r>
            <a:r>
              <a:rPr lang="en-GB" sz="1200">
                <a:latin typeface="Times New Roman"/>
                <a:ea typeface="+mn-lt"/>
                <a:cs typeface="+mn-lt"/>
              </a:rPr>
              <a:t>: Represents text data as word frequency vectors.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 b="1">
                <a:latin typeface="Times New Roman"/>
                <a:ea typeface="+mn-lt"/>
                <a:cs typeface="+mn-lt"/>
              </a:rPr>
              <a:t>TF-IDF</a:t>
            </a:r>
            <a:r>
              <a:rPr lang="en-GB" sz="1200">
                <a:latin typeface="Times New Roman"/>
                <a:ea typeface="+mn-lt"/>
                <a:cs typeface="+mn-lt"/>
              </a:rPr>
              <a:t>: Weighs words by their importance in a document relative to the entire dataset.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 b="1">
                <a:latin typeface="Times New Roman"/>
                <a:ea typeface="+mn-lt"/>
                <a:cs typeface="+mn-lt"/>
              </a:rPr>
              <a:t>Word Embeddings</a:t>
            </a:r>
            <a:r>
              <a:rPr lang="en-GB" sz="1200">
                <a:latin typeface="Times New Roman"/>
                <a:ea typeface="+mn-lt"/>
                <a:cs typeface="+mn-lt"/>
              </a:rPr>
              <a:t>: Captures semantic meaning of words using techniques like Word2Vec, GloVe, or FastText.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 b="1">
                <a:latin typeface="Times New Roman"/>
                <a:ea typeface="+mn-lt"/>
                <a:cs typeface="+mn-lt"/>
              </a:rPr>
              <a:t>Transformer Models</a:t>
            </a:r>
            <a:r>
              <a:rPr lang="en-GB" sz="1200">
                <a:latin typeface="Times New Roman"/>
                <a:ea typeface="+mn-lt"/>
                <a:cs typeface="+mn-lt"/>
              </a:rPr>
              <a:t>: Leverages deep learning for context-aware understanding (e.g., BERT, DistilBERT).</a:t>
            </a:r>
            <a:endParaRPr lang="en-GB" sz="1200">
              <a:latin typeface="Times New Roman"/>
            </a:endParaRPr>
          </a:p>
          <a:p>
            <a:endParaRPr lang="en-GB" sz="12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200" b="1">
                <a:latin typeface="Times New Roman"/>
                <a:ea typeface="+mn-lt"/>
                <a:cs typeface="+mn-lt"/>
              </a:rPr>
              <a:t>Solving Sentiment Analysis with NLP</a:t>
            </a:r>
            <a:r>
              <a:rPr lang="en-GB" sz="1200">
                <a:latin typeface="Times New Roman"/>
                <a:ea typeface="+mn-lt"/>
                <a:cs typeface="+mn-lt"/>
              </a:rPr>
              <a:t>: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 b="1">
                <a:latin typeface="Times New Roman"/>
                <a:ea typeface="+mn-lt"/>
                <a:cs typeface="+mn-lt"/>
              </a:rPr>
              <a:t>Text Preprocessing</a:t>
            </a:r>
            <a:r>
              <a:rPr lang="en-GB" sz="1200">
                <a:latin typeface="Times New Roman"/>
                <a:ea typeface="+mn-lt"/>
                <a:cs typeface="+mn-lt"/>
              </a:rPr>
              <a:t>: Clean and prepare text data.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 b="1">
                <a:latin typeface="Times New Roman"/>
                <a:ea typeface="+mn-lt"/>
                <a:cs typeface="+mn-lt"/>
              </a:rPr>
              <a:t>Feature Extraction</a:t>
            </a:r>
            <a:r>
              <a:rPr lang="en-GB" sz="1200">
                <a:latin typeface="Times New Roman"/>
                <a:ea typeface="+mn-lt"/>
                <a:cs typeface="+mn-lt"/>
              </a:rPr>
              <a:t>: Convert text into numerical representations using NLP techniques.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 b="1">
                <a:latin typeface="Times New Roman"/>
                <a:ea typeface="+mn-lt"/>
                <a:cs typeface="+mn-lt"/>
              </a:rPr>
              <a:t>Model Training</a:t>
            </a:r>
            <a:r>
              <a:rPr lang="en-GB" sz="1200">
                <a:latin typeface="Times New Roman"/>
                <a:ea typeface="+mn-lt"/>
                <a:cs typeface="+mn-lt"/>
              </a:rPr>
              <a:t>: Train machine learning or deep learning models on labeled sentiment data.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 b="1">
                <a:latin typeface="Times New Roman"/>
                <a:ea typeface="+mn-lt"/>
                <a:cs typeface="+mn-lt"/>
              </a:rPr>
              <a:t>Evaluation</a:t>
            </a:r>
            <a:r>
              <a:rPr lang="en-GB" sz="1200">
                <a:latin typeface="Times New Roman"/>
                <a:ea typeface="+mn-lt"/>
                <a:cs typeface="+mn-lt"/>
              </a:rPr>
              <a:t>: Assess model performance using metrics like accuracy, precision, recall, and F1-score.</a:t>
            </a:r>
            <a:endParaRPr lang="en-GB" sz="1200">
              <a:latin typeface="Times New Roman"/>
            </a:endParaRPr>
          </a:p>
          <a:p>
            <a:endParaRPr lang="en-GB" sz="12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200" b="1">
                <a:latin typeface="Times New Roman"/>
                <a:ea typeface="+mn-lt"/>
                <a:cs typeface="+mn-lt"/>
              </a:rPr>
              <a:t>Approach</a:t>
            </a:r>
            <a:r>
              <a:rPr lang="en-GB" sz="1200">
                <a:latin typeface="Times New Roman"/>
                <a:ea typeface="+mn-lt"/>
                <a:cs typeface="+mn-lt"/>
              </a:rPr>
              <a:t>: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>
                <a:latin typeface="Times New Roman"/>
                <a:ea typeface="+mn-lt"/>
                <a:cs typeface="+mn-lt"/>
              </a:rPr>
              <a:t>Implementing </a:t>
            </a:r>
            <a:r>
              <a:rPr lang="en-GB" sz="1200" i="1">
                <a:latin typeface="Times New Roman"/>
                <a:ea typeface="+mn-lt"/>
                <a:cs typeface="+mn-lt"/>
              </a:rPr>
              <a:t>DistilBERT</a:t>
            </a:r>
            <a:r>
              <a:rPr lang="en-GB" sz="1200">
                <a:latin typeface="Times New Roman"/>
                <a:ea typeface="+mn-lt"/>
                <a:cs typeface="+mn-lt"/>
              </a:rPr>
              <a:t>, a lightweight version of BERT, to classify hotel reviews as positive or negative.</a:t>
            </a:r>
            <a:endParaRPr lang="en-GB" sz="1200">
              <a:latin typeface="Times New Roman"/>
              <a:cs typeface="Times New Roman"/>
            </a:endParaRPr>
          </a:p>
          <a:p>
            <a:endParaRPr lang="en-GB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672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BBE0C-B67D-1C2D-0931-568A4025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>
                <a:latin typeface="Times New Roman"/>
                <a:cs typeface="Times New Roman"/>
              </a:rPr>
              <a:t>Model - DistilBERT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BA98-8275-E4AE-CC10-79A03BA6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400" b="1">
                <a:latin typeface="Times New Roman"/>
                <a:ea typeface="+mn-lt"/>
                <a:cs typeface="+mn-lt"/>
              </a:rPr>
              <a:t>BERT (Bidirectional Encoder Representations from Transformers)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+mn-lt"/>
              </a:rPr>
              <a:t>Transformer-based pre-trained model designed for understanding the context of words in a sentence.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+mn-lt"/>
              </a:rPr>
              <a:t>Utilizes </a:t>
            </a:r>
            <a:r>
              <a:rPr lang="en-GB" sz="1400" b="1">
                <a:latin typeface="Times New Roman"/>
                <a:ea typeface="+mn-lt"/>
                <a:cs typeface="+mn-lt"/>
              </a:rPr>
              <a:t>bidirectional attention</a:t>
            </a:r>
            <a:r>
              <a:rPr lang="en-GB" sz="1400">
                <a:latin typeface="Times New Roman"/>
                <a:ea typeface="+mn-lt"/>
                <a:cs typeface="+mn-lt"/>
              </a:rPr>
              <a:t>, considering both left and right context of words.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+mn-lt"/>
              </a:rPr>
              <a:t>Highly effective for various NLP tasks (e.g., sentiment analysis, question answering).</a:t>
            </a:r>
            <a:endParaRPr lang="en-GB" sz="1400">
              <a:latin typeface="Times New Roman"/>
            </a:endParaRPr>
          </a:p>
          <a:p>
            <a:endParaRPr lang="en-GB" sz="1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>
                <a:latin typeface="Times New Roman"/>
                <a:ea typeface="+mn-lt"/>
                <a:cs typeface="+mn-lt"/>
              </a:rPr>
              <a:t>DistilBERT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+mn-lt"/>
              </a:rPr>
              <a:t>A smaller, more efficient version of BERT, based on the same transformer architecture.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+mn-lt"/>
              </a:rPr>
              <a:t>Uses </a:t>
            </a:r>
            <a:r>
              <a:rPr lang="en-GB" sz="1400" b="1">
                <a:latin typeface="Times New Roman"/>
                <a:ea typeface="+mn-lt"/>
                <a:cs typeface="+mn-lt"/>
              </a:rPr>
              <a:t>Knowledge Distillation</a:t>
            </a:r>
            <a:r>
              <a:rPr lang="en-GB" sz="1400">
                <a:latin typeface="Times New Roman"/>
                <a:ea typeface="+mn-lt"/>
                <a:cs typeface="+mn-lt"/>
              </a:rPr>
              <a:t> to train a smaller model ("student") to mimic the larger BERT model ("teacher").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+mn-lt"/>
              </a:rPr>
              <a:t>Achieves </a:t>
            </a:r>
            <a:r>
              <a:rPr lang="en-GB" sz="1400" b="1">
                <a:latin typeface="Times New Roman"/>
                <a:ea typeface="+mn-lt"/>
                <a:cs typeface="+mn-lt"/>
              </a:rPr>
              <a:t>high accuracy</a:t>
            </a:r>
            <a:r>
              <a:rPr lang="en-GB" sz="1400">
                <a:latin typeface="Times New Roman"/>
                <a:ea typeface="+mn-lt"/>
                <a:cs typeface="+mn-lt"/>
              </a:rPr>
              <a:t> while being </a:t>
            </a:r>
            <a:r>
              <a:rPr lang="en-GB" sz="1400" b="1">
                <a:latin typeface="Times New Roman"/>
                <a:ea typeface="+mn-lt"/>
                <a:cs typeface="+mn-lt"/>
              </a:rPr>
              <a:t>40% smaller</a:t>
            </a:r>
            <a:r>
              <a:rPr lang="en-GB" sz="1400">
                <a:latin typeface="Times New Roman"/>
                <a:ea typeface="+mn-lt"/>
                <a:cs typeface="+mn-lt"/>
              </a:rPr>
              <a:t> and </a:t>
            </a:r>
            <a:r>
              <a:rPr lang="en-GB" sz="1400" b="1">
                <a:latin typeface="Times New Roman"/>
                <a:ea typeface="+mn-lt"/>
                <a:cs typeface="+mn-lt"/>
              </a:rPr>
              <a:t>60% faster</a:t>
            </a:r>
            <a:r>
              <a:rPr lang="en-GB" sz="1400">
                <a:latin typeface="Times New Roman"/>
                <a:ea typeface="+mn-lt"/>
                <a:cs typeface="+mn-lt"/>
              </a:rPr>
              <a:t> than BERT.</a:t>
            </a:r>
            <a:endParaRPr lang="en-GB" sz="1400">
              <a:latin typeface="Times New Roman"/>
            </a:endParaRPr>
          </a:p>
          <a:p>
            <a:endParaRPr lang="en-GB" sz="1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>
                <a:latin typeface="Times New Roman"/>
                <a:ea typeface="+mn-lt"/>
                <a:cs typeface="+mn-lt"/>
              </a:rPr>
              <a:t>Key Differences</a:t>
            </a:r>
            <a:r>
              <a:rPr lang="en-GB" sz="1400">
                <a:latin typeface="Times New Roman"/>
                <a:ea typeface="+mn-lt"/>
                <a:cs typeface="+mn-lt"/>
              </a:rPr>
              <a:t>: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 b="1">
                <a:latin typeface="Times New Roman"/>
                <a:ea typeface="+mn-lt"/>
                <a:cs typeface="+mn-lt"/>
              </a:rPr>
              <a:t>DistilBERT</a:t>
            </a:r>
            <a:r>
              <a:rPr lang="en-GB" sz="1400">
                <a:latin typeface="Times New Roman"/>
                <a:ea typeface="+mn-lt"/>
                <a:cs typeface="+mn-lt"/>
              </a:rPr>
              <a:t> has </a:t>
            </a:r>
            <a:r>
              <a:rPr lang="en-GB" sz="1400" b="1">
                <a:latin typeface="Times New Roman"/>
                <a:ea typeface="+mn-lt"/>
                <a:cs typeface="+mn-lt"/>
              </a:rPr>
              <a:t>6 layers</a:t>
            </a:r>
            <a:r>
              <a:rPr lang="en-GB" sz="1400">
                <a:latin typeface="Times New Roman"/>
                <a:ea typeface="+mn-lt"/>
                <a:cs typeface="+mn-lt"/>
              </a:rPr>
              <a:t> compared to </a:t>
            </a:r>
            <a:r>
              <a:rPr lang="en-GB" sz="1400" b="1">
                <a:latin typeface="Times New Roman"/>
                <a:ea typeface="+mn-lt"/>
                <a:cs typeface="+mn-lt"/>
              </a:rPr>
              <a:t>BERT’s 12 layers</a:t>
            </a:r>
            <a:r>
              <a:rPr lang="en-GB" sz="1400">
                <a:latin typeface="Times New Roman"/>
                <a:ea typeface="+mn-lt"/>
                <a:cs typeface="+mn-lt"/>
              </a:rPr>
              <a:t>, resulting in faster inference and reduced model size.</a:t>
            </a:r>
            <a:endParaRPr lang="en-GB" sz="1400">
              <a:latin typeface="Times New Roman"/>
              <a:cs typeface="Times New Roman"/>
            </a:endParaRPr>
          </a:p>
          <a:p>
            <a:r>
              <a:rPr lang="en-GB" sz="1400" b="1">
                <a:latin typeface="Times New Roman"/>
                <a:ea typeface="+mn-lt"/>
                <a:cs typeface="+mn-lt"/>
              </a:rPr>
              <a:t>DistilBERT</a:t>
            </a:r>
            <a:r>
              <a:rPr lang="en-GB" sz="1400">
                <a:latin typeface="Times New Roman"/>
                <a:ea typeface="+mn-lt"/>
                <a:cs typeface="+mn-lt"/>
              </a:rPr>
              <a:t> retains most of </a:t>
            </a:r>
            <a:r>
              <a:rPr lang="en-GB" sz="1400" b="1">
                <a:latin typeface="Times New Roman"/>
                <a:ea typeface="+mn-lt"/>
                <a:cs typeface="+mn-lt"/>
              </a:rPr>
              <a:t>BERT’s accuracy</a:t>
            </a:r>
            <a:r>
              <a:rPr lang="en-GB" sz="1400">
                <a:latin typeface="Times New Roman"/>
                <a:ea typeface="+mn-lt"/>
                <a:cs typeface="+mn-lt"/>
              </a:rPr>
              <a:t> while being more computationally efficient.</a:t>
            </a:r>
            <a:endParaRPr lang="en-GB" sz="1400">
              <a:latin typeface="Times New Roman"/>
              <a:cs typeface="Times New Roman"/>
            </a:endParaRPr>
          </a:p>
          <a:p>
            <a:endParaRPr lang="en-GB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1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CE2F5-9894-C1EC-D7B5-939213B9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268D-935D-DF41-AFF6-789DB9FF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Goal</a:t>
            </a:r>
            <a:r>
              <a:rPr lang="en-GB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: Classify hotel reviews as </a:t>
            </a:r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positive</a:t>
            </a:r>
            <a:r>
              <a:rPr lang="en-GB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 or </a:t>
            </a:r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negative</a:t>
            </a:r>
            <a:r>
              <a:rPr lang="en-GB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 based on their content.</a:t>
            </a:r>
            <a:endParaRPr lang="en-GB" sz="1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Steps</a:t>
            </a:r>
            <a:r>
              <a:rPr lang="en-GB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:</a:t>
            </a:r>
            <a:endParaRPr lang="en-GB" sz="1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Preprocessing</a:t>
            </a:r>
            <a:r>
              <a:rPr lang="en-GB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: Clean the review text (remove unwanted characters, tokenize, convert to lowercase).</a:t>
            </a:r>
            <a:endParaRPr lang="en-GB" sz="1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Tokenization</a:t>
            </a:r>
            <a:r>
              <a:rPr lang="en-GB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: Convert the text into tokens using DistilBERT’s pre-trained tokenizer, which splits text into smaller units (tokens) that the model can understand.</a:t>
            </a:r>
            <a:endParaRPr lang="en-GB" sz="1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Contextual Embeddings</a:t>
            </a:r>
            <a:r>
              <a:rPr lang="en-GB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: The tokenized text is passed through DistilBERT to generate contextual embeddings for each word, capturing both left and right context.</a:t>
            </a:r>
            <a:endParaRPr lang="en-GB" sz="1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Classification</a:t>
            </a:r>
            <a:r>
              <a:rPr lang="en-GB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: The embeddings are fed into a classification head that predicts whether the review sentiment is positive or negative.</a:t>
            </a:r>
            <a:endParaRPr lang="en-GB" sz="1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Fine-Tuning</a:t>
            </a:r>
            <a:r>
              <a:rPr lang="en-GB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+mn-lt"/>
              </a:rPr>
              <a:t>: DistilBERT is fine-tuned on labeled review data, ensuring it is optimized for sentiment classification tasks.</a:t>
            </a:r>
            <a:endParaRPr lang="en-GB" sz="1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endParaRPr lang="en-GB" sz="1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946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office theme</vt:lpstr>
      <vt:lpstr>Sentiment Analysis for Enhancing Customer Experience in travel and Hospitality</vt:lpstr>
      <vt:lpstr>Project Objective</vt:lpstr>
      <vt:lpstr>Dataset</vt:lpstr>
      <vt:lpstr>Dataset Sample</vt:lpstr>
      <vt:lpstr>Dataset preprocessing</vt:lpstr>
      <vt:lpstr>Preprocess cleaned data</vt:lpstr>
      <vt:lpstr>NLP Techniques</vt:lpstr>
      <vt:lpstr>Model - DistilBERT</vt:lpstr>
      <vt:lpstr>Process </vt:lpstr>
      <vt:lpstr>Fine-Tuning Process for Sentiment Classification</vt:lpstr>
      <vt:lpstr>Results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Mohammad Abdul, Imran</cp:lastModifiedBy>
  <cp:revision>193</cp:revision>
  <dcterms:created xsi:type="dcterms:W3CDTF">2013-07-15T20:26:40Z</dcterms:created>
  <dcterms:modified xsi:type="dcterms:W3CDTF">2024-12-06T06:03:09Z</dcterms:modified>
</cp:coreProperties>
</file>