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D12B25-C04F-422C-84D4-9A9AF06EB7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FC3365-134C-4B46-AB8F-54BD94D3B4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FA7C99-6006-45D4-98B5-F33C78211B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CFA4CD-1E7F-43C0-8B6C-190B72B17E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8C65E3-03FA-4380-99E9-3EDB6185C7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CEB6F5-4CA0-477B-A7D2-7AD95BEFDB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B7A252-0112-4B5E-BF50-D5A5CF3382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C855DC-6790-4023-A661-72F8BCF661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2389A0-CE19-49B0-BADF-5793E49DBA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439800-06AE-4070-AD1D-C55120F265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B3F47E-EE61-42B5-B349-05985A00B0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D21710-D870-4D3F-B28F-DC0137091A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FAFF2A-6587-4DDB-A098-70D784D7D8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CB7AA2-CE58-4434-AE26-7AEE037531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A14165-A289-424F-A9F9-02487D7690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0538FF-8AD3-468A-8A5E-E4264CB980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BE0F94-287A-4776-81BD-7A721554A3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0F59E8-DE08-457E-B9C2-63081F7D37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D43FA5-3772-4045-881C-564C41DE18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E5866A-A337-4FB4-B257-D109F4849E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9918ED-8750-42B5-8059-FCF1BFD4B8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99DB56-FC07-4467-B52D-7E41FF276F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875B8B-7499-46E0-88B9-ED45448BED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B016C3-0125-4E36-97FA-1894ED86F6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1800" spc="-1" strike="noStrike">
                <a:latin typeface="Arial"/>
              </a:rPr>
              <a:t>Click to edit the title text format</a:t>
            </a:r>
            <a:endParaRPr b="0" lang="hr-H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hr-H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hr-HR" sz="1400" spc="-1" strike="noStrike">
                <a:latin typeface="Times New Roman"/>
              </a:rPr>
              <a:t>&lt;footer&gt;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hr-HR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D0D3CB-9409-444C-A445-67FF1A0A6026}" type="slidenum">
              <a:rPr b="0" lang="hr-HR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hr-H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hr-HR" sz="1400" spc="-1" strike="noStrike">
                <a:latin typeface="Times New Roman"/>
              </a:defRPr>
            </a:lvl1pPr>
          </a:lstStyle>
          <a:p>
            <a:r>
              <a:rPr b="0" lang="hr-HR" sz="1400" spc="-1" strike="noStrike">
                <a:latin typeface="Times New Roman"/>
              </a:rPr>
              <a:t>&lt;date/time&gt;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Click to edit the outline </a:t>
            </a:r>
            <a:r>
              <a:rPr b="0" lang="hr-HR" sz="3200" spc="-1" strike="noStrike">
                <a:latin typeface="Arial"/>
              </a:rPr>
              <a:t>text format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Second Outline Level</a:t>
            </a:r>
            <a:endParaRPr b="0" lang="hr-H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400" spc="-1" strike="noStrike">
                <a:latin typeface="Arial"/>
              </a:rPr>
              <a:t>Third Outline Level</a:t>
            </a:r>
            <a:endParaRPr b="0" lang="hr-H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latin typeface="Arial"/>
              </a:rPr>
              <a:t>Fourth Outline Level</a:t>
            </a:r>
            <a:endParaRPr b="0" lang="hr-H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Fifth Outline Level</a:t>
            </a:r>
            <a:endParaRPr b="0" lang="hr-H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Sixth Outline Level</a:t>
            </a:r>
            <a:endParaRPr b="0" lang="hr-H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Seventh Outline </a:t>
            </a:r>
            <a:r>
              <a:rPr b="0" lang="hr-HR" sz="2000" spc="-1" strike="noStrike">
                <a:latin typeface="Arial"/>
              </a:rPr>
              <a:t>Level</a:t>
            </a:r>
            <a:endParaRPr b="0" lang="hr-H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hr-H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hr-HR" sz="1400" spc="-1" strike="noStrike">
                <a:latin typeface="Times New Roman"/>
              </a:rPr>
              <a:t>&lt;footer&gt;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hr-HR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4C095A-DAC9-4800-A48A-AA24ED42CDFF}" type="slidenum">
              <a:rPr b="0" lang="hr-HR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hr-HR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hr-HR" sz="1400" spc="-1" strike="noStrike">
                <a:latin typeface="Times New Roman"/>
              </a:defRPr>
            </a:lvl1pPr>
          </a:lstStyle>
          <a:p>
            <a:r>
              <a:rPr b="0" lang="hr-HR" sz="1400" spc="-1" strike="noStrike">
                <a:latin typeface="Times New Roman"/>
              </a:rPr>
              <a:t>&lt;date/time&gt;</a:t>
            </a:r>
            <a:endParaRPr b="0" lang="hr-H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hr-HR" sz="4400" spc="-1" strike="noStrike">
                <a:latin typeface="Arial"/>
              </a:rPr>
              <a:t>Click to edit the title text format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Click to edit the outline text format</a:t>
            </a:r>
            <a:endParaRPr b="0" lang="hr-H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800" spc="-1" strike="noStrike">
                <a:latin typeface="Arial"/>
              </a:rPr>
              <a:t>Second Outline Level</a:t>
            </a:r>
            <a:endParaRPr b="0" lang="hr-H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400" spc="-1" strike="noStrike">
                <a:latin typeface="Arial"/>
              </a:rPr>
              <a:t>Third Outline Level</a:t>
            </a:r>
            <a:endParaRPr b="0" lang="hr-H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latin typeface="Arial"/>
              </a:rPr>
              <a:t>Fourth Outline Level</a:t>
            </a:r>
            <a:endParaRPr b="0" lang="hr-H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Fifth Outline Level</a:t>
            </a:r>
            <a:endParaRPr b="0" lang="hr-H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Sixth Outline Level</a:t>
            </a:r>
            <a:endParaRPr b="0" lang="hr-H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Seventh Outline Level</a:t>
            </a:r>
            <a:endParaRPr b="0" lang="hr-H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Sentimentalci/opjprojekt" TargetMode="External"/><Relationship Id="rId2" Type="http://schemas.openxmlformats.org/officeDocument/2006/relationships/hyperlink" Target="https://github.com/Sentimentalci/opjprojekt/blob/master/tekst.txt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hr-HR" sz="6000" spc="-1" strike="noStrike">
                <a:solidFill>
                  <a:srgbClr val="000000"/>
                </a:solidFill>
                <a:latin typeface="Aptos Display"/>
              </a:rPr>
              <a:t>SENTIMENTalci</a:t>
            </a:r>
            <a:endParaRPr b="0" lang="hr-HR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Tena Čop, Anela Rački, Bastijan Kobler, Petar Hrsto, Nikola Klobučar</a:t>
            </a:r>
            <a:endParaRPr b="0" lang="hr-H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Rezultati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Svaki model zasebno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Confusion matrix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Zanimljivi slučajevi</a:t>
            </a:r>
            <a:endParaRPr b="0" lang="hr-H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Poveznice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Recenzije knjiga: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https://www.najboljeknjige.com/recenzije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Github: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  <a:hlinkClick r:id="rId1"/>
              </a:rPr>
              <a:t>https://github.com/Sentimentalci/opjprojekt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OG korpus: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  <a:hlinkClick r:id="rId2"/>
              </a:rPr>
              <a:t>https://github.com/Sentimentalci/opjprojekt/blob/master/tekst.txt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Anotirani korpus: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https://github.com/Sentimentalci/opjprojekt/blob/master/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Knjiga.tsv</a:t>
            </a:r>
            <a:endParaRPr b="0" lang="hr-H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Sadržaj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Analiza sentimenta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Skup podataka – detalji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Skup podataka – statistika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Modeli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Rezultati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Poveznice</a:t>
            </a:r>
            <a:endParaRPr b="0" lang="hr-H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Analiza sentimenta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Teorija, potreba i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problematika analize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sentimenta --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Pronalaženje lingvističkih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uzoraka u tekstu koji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otkrivaju nečiji stav o nekom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svojstvu nekog objekta (u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točno nekom trenutku)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Najčešće koristi podatke s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društvenih mreža -&gt; javno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mišljenje o nekoj temi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Marketing, političke analize,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istraživanje korisničkog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iskustva i sl.</a:t>
            </a:r>
            <a:endParaRPr b="0" lang="hr-H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Skup podataka - detalji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Recenzije knjiga: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https://www.najboljeknjige.com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/recenzije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Prikupljanje podataka:</a:t>
            </a:r>
            <a:endParaRPr b="0" lang="hr-HR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Beautiful Soup (bs4)</a:t>
            </a:r>
            <a:endParaRPr b="0" lang="hr-HR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uklanjanje html oznaka</a:t>
            </a:r>
            <a:endParaRPr b="0" lang="hr-HR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Čišćenje podataka:</a:t>
            </a:r>
            <a:endParaRPr b="0" lang="hr-HR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Segmentacija na rečenice (., !, ?, </a:t>
            </a: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dodatno)</a:t>
            </a:r>
            <a:endParaRPr b="0" lang="hr-HR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Ručna provjera</a:t>
            </a:r>
            <a:endParaRPr b="0" lang="hr-H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hr-H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Skup podataka - anotacije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4 anotatora u grupi, 1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programer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Svaki anotira 2250 rečenica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-&gt; 3000 rečenica</a:t>
            </a:r>
            <a:endParaRPr b="0" lang="hr-HR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1-2250,</a:t>
            </a:r>
            <a:endParaRPr b="0" lang="hr-HR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  <a:ea typeface="Noto Sans CJK SC"/>
              </a:rPr>
              <a:t>1-</a:t>
            </a: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750/1501-3000,</a:t>
            </a:r>
            <a:endParaRPr b="0" lang="hr-HR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  <a:ea typeface="Noto Sans CJK SC"/>
              </a:rPr>
              <a:t>1-</a:t>
            </a: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1500/2251-3000,</a:t>
            </a:r>
            <a:endParaRPr b="0" lang="hr-HR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751-3000</a:t>
            </a:r>
            <a:endParaRPr b="0" lang="hr-HR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Cohen’s kappa – stat.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mjera za procjenu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konzistentnosti između više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anotatora</a:t>
            </a:r>
            <a:endParaRPr b="0" lang="hr-HR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pc="-1" strike="noStrike">
                <a:solidFill>
                  <a:srgbClr val="000000"/>
                </a:solidFill>
                <a:latin typeface="Aptos"/>
              </a:rPr>
              <a:t>K=0.6089</a:t>
            </a:r>
            <a:endParaRPr b="0" lang="hr-H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Set podataka - statistika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Broj rečenica, tokena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Izgled klasa u oznakama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Train test split</a:t>
            </a:r>
            <a:endParaRPr b="0" lang="hr-H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Modeli - XGBoost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pip install xgboost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import xgboost as xgb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model=xgb.XGBClassifier()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model.fit(X_train, Y_train)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pred=model.predict(X_test)</a:t>
            </a:r>
            <a:endParaRPr b="0" lang="hr-H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Točnost: 85,86 %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F1: 41,02 %</a:t>
            </a:r>
            <a:endParaRPr b="0" lang="hr-H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Modeli - SVM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from sklearn import svm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model=svm.SVC(kernel=”sigmoid”, C=4)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„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linear”, „poly”, razni C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model.fit(X_train, Y_train)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pred=model.predict(X_test)</a:t>
            </a:r>
            <a:endParaRPr b="0" lang="hr-HR" sz="28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Točnost: 86,18 %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F1: 33,19 %</a:t>
            </a:r>
            <a:endParaRPr b="0" lang="hr-H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hr-HR" sz="4400" spc="-1" strike="noStrike">
                <a:solidFill>
                  <a:srgbClr val="000000"/>
                </a:solidFill>
                <a:latin typeface="Aptos Display"/>
              </a:rPr>
              <a:t>Modeli - KNN</a:t>
            </a:r>
            <a:endParaRPr b="0" lang="hr-H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from sklearn.neighbors 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import KneighborsClassifier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model=KNeighborsClassifier</a:t>
            </a: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(n_neinghbors=4)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model.fit(X_train, Y_train)</a:t>
            </a:r>
            <a:endParaRPr b="0" lang="hr-H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pc="-1" strike="noStrike">
                <a:solidFill>
                  <a:srgbClr val="000000"/>
                </a:solidFill>
                <a:latin typeface="Aptos"/>
              </a:rPr>
              <a:t>pred=model.predict(X_test)</a:t>
            </a:r>
            <a:endParaRPr b="0" lang="hr-HR" sz="28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Točnost: 85,86 %</a:t>
            </a:r>
            <a:endParaRPr b="0" lang="hr-H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r-HR" sz="3200" spc="-1" strike="noStrike">
                <a:latin typeface="Arial"/>
              </a:rPr>
              <a:t>F1: 30,80 %</a:t>
            </a:r>
            <a:endParaRPr b="0" lang="hr-H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Application>LibreOffice/7.3.7.2$Linux_X86_64 LibreOffice_project/30$Build-2</Application>
  <AppVersion>15.0000</AppVersion>
  <Words>269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2024-05-29T09:12:51Z</dcterms:created>
  <dc:creator>Nikola Klobučar</dc:creator>
  <dc:description/>
  <dc:language>hr-HR</dc:language>
  <cp:lastModifiedBy/>
  <dcterms:modified xsi:type="dcterms:W3CDTF">2024-06-06T19:27:20Z</dcterms:modified>
  <cp:revision>44</cp:revision>
  <dc:subject/>
  <dc:title>SENTIMENTalci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Široki zaslon</vt:lpwstr>
  </property>
  <property fmtid="{D5CDD505-2E9C-101B-9397-08002B2CF9AE}" pid="3" name="Slides">
    <vt:i4>12</vt:i4>
  </property>
</Properties>
</file>