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7559675" cy="10691813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7C954B7-0A26-43AF-8201-FE989A7389F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5E395F-7B25-43DF-8453-F6039D527C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0A7D389-A93C-48BF-8BAF-16904231BB6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8B47448-2883-4B43-8AE1-57F38F68CC5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6B7166-94A2-4C73-9FAA-DFC9CB23D9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690238D-3FB6-4F3B-A699-51AD8002E2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3F8F867-6438-4DDB-B297-5C3265EF8CA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66DD238-22EC-4DD3-9D01-BCA74E869A2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A32D482-2BD0-404E-8E4B-DCF66891B36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D663B5C-7528-40D8-8A36-4D46531EA2A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A50DFD-B3A1-49D7-A0F0-3EB2592E00F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476014-9579-4567-8E6B-BD7BD061F5BE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9775127-D3CE-4C04-A5A5-341D94BA45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85FA32B-9F2B-4D5B-ACFE-937EE1EC784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504DED7-5710-4114-80F4-EE49C6DFDE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745A655-CD5C-4245-9AEF-6B1CFE8222D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E3CAEDD-1AF0-4D86-8C3B-13E4E570296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22EC71F-4E99-4512-B71C-DDB040659A2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8505A68-74F3-43D6-BB1A-1F8DDF0B48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014060A-E16F-46A5-AD86-315D731F671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17A7975-B1B2-4965-8E1F-D8A8FDB4165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71F5388-B254-4612-B43E-06CC4C3CEEA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5CBB573-9490-4074-88C2-5E7BE828C91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1B1ADD9-CD9E-465D-A4F3-7F96E4DA6A9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4AEFEB0-DB76-4660-A247-C0719E5A37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01602F2-9C5D-469E-9F7C-04F6E7D9E68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3C59645-A310-46F3-8EBA-CF3DF657D6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62B4CF6-F764-4BE2-896E-D5CD645459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1678E48-7B97-4A78-A17E-F968861582B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673C87B-349A-45F0-B54E-0E6E8B35569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4EB664B-B14A-45ED-BF1A-B28A08B2FC5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801E4F9-11A0-4D71-94F4-316C92F6E9B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22F64C1-9770-4421-A927-BE17079FF3B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E65292E-B724-48CD-B7EC-497EAD64919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A6CBD70-D49D-4770-A7E0-AB75EBD6B33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CD0AE48-7387-4215-949F-0039102ABF9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2EF69AD-BCDD-4416-84BA-279D0A2BBB2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A19A363-71D9-47BB-969F-5B86005C51E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31DBEEF-BCE4-411E-82D9-303EC8F32BD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E7CA5CD-E571-47F5-8D28-74FC7933BB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687E383-F74B-42A3-909F-A2A9A1CE69F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FCC1977-2F01-471A-9A73-4B79F1D020C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6924973-CE9C-48FF-8F82-2E645D5486C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2002EFB-F6DE-482C-B2CC-A949C963D7E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C4BA0A8-7FB0-4A2C-9E44-8CE97CB8BCD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1D8D5BB-47CA-4E60-AED5-DBA8FBDD13F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A0E56D9-EA4D-45BF-9F43-969F6DBE6DD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62E599E-1D03-41A4-8D4F-FDC4965E051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318E715-8454-481B-9FE3-976A95867C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0084BCA-EDB9-496A-9DCB-03F151E5EF8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7DE9A60-E727-4CFB-A802-2E67E13ED5A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4EDEEAE-4DE0-4AE6-B23A-A93DA585B23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F11D025-B205-42BA-A100-45669FF2FF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17DF98C-932F-4793-84E5-D82506604F0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1B8AFFD-8ED3-4115-877D-A91E0C931DB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99910EE-373E-4F8B-8BFF-911CAF44860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361517E-90E5-4ABB-9801-794F7F0B76E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D8F1C8F-DA03-4A23-ABDC-172486B1D84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2B6B65D-5BFA-48EC-9FE9-480D07DDEA8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hr-H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hr-H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7EE69F4-EE42-4843-BF01-E29FA0C0FF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hr-H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hr-H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hr-HR" sz="1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hr-HR" sz="1200" b="0" strike="noStrike" spc="-1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414E7-A42B-4B85-81EB-A50F80DA0922}" type="slidenum">
              <a:rPr lang="hr-HR" sz="1200" b="0" strike="noStrike" spc="-1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hr-H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hr-HR" sz="1400" b="0" strike="noStrike" spc="-1">
                <a:latin typeface="Times New Roman"/>
              </a:defRPr>
            </a:lvl1pPr>
          </a:lstStyle>
          <a:p>
            <a:r>
              <a:rPr lang="hr-HR" sz="1400" b="0" strike="noStrike" spc="-1"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hr-H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hr-H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hr-H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hr-HR" sz="14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hr-HR" sz="1200" b="0" strike="noStrike" spc="-1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58230E-7399-420E-8F1F-7EF03A1102C1}" type="slidenum">
              <a:rPr lang="hr-HR" sz="1200" b="0" strike="noStrike" spc="-1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hr-HR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hr-HR" sz="1400" b="0" strike="noStrike" spc="-1">
                <a:latin typeface="Times New Roman"/>
              </a:defRPr>
            </a:lvl1pPr>
          </a:lstStyle>
          <a:p>
            <a:r>
              <a:rPr lang="hr-H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hr-H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hr-H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hr-H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hr-H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hr-HR" sz="1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hr-HR" sz="1200" b="0" strike="noStrike" spc="-1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D6D81F-0B94-437A-AFE8-9FC4B0346F9C}" type="slidenum">
              <a:rPr lang="hr-HR" sz="1200" b="0" strike="noStrike" spc="-1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hr-HR" sz="12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hr-HR" sz="1400" b="0" strike="noStrike" spc="-1">
                <a:latin typeface="Times New Roman"/>
              </a:defRPr>
            </a:lvl1pPr>
          </a:lstStyle>
          <a:p>
            <a:r>
              <a:rPr lang="hr-HR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hr-H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hr-H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hr-HR" sz="1400" b="0" strike="noStrike" spc="-1"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hr-HR" sz="1200" b="0" strike="noStrike" spc="-1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EC4737-A9D1-4E43-AE2A-FA72834BC694}" type="slidenum">
              <a:rPr lang="hr-HR" sz="1200" b="0" strike="noStrike" spc="-1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hr-HR" sz="1200" b="0" strike="noStrike" spc="-1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hr-HR" sz="1400" b="0" strike="noStrike" spc="-1">
                <a:latin typeface="Times New Roman"/>
              </a:defRPr>
            </a:lvl1pPr>
          </a:lstStyle>
          <a:p>
            <a:r>
              <a:rPr lang="hr-H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hr-H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hr-H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hr-H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hr-H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hr-HR" sz="1400" b="0" strike="noStrike" spc="-1"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hr-HR" sz="1200" b="0" strike="noStrike" spc="-1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4658CC-A321-470D-A6D3-8A981B90EAD6}" type="slidenum">
              <a:rPr lang="hr-HR" sz="1200" b="0" strike="noStrike" spc="-1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hr-HR" sz="1200" b="0" strike="noStrike" spc="-1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hr-HR" sz="1400" b="0" strike="noStrike" spc="-1">
                <a:latin typeface="Times New Roman"/>
              </a:defRPr>
            </a:lvl1pPr>
          </a:lstStyle>
          <a:p>
            <a:r>
              <a:rPr lang="hr-H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r-H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ntimentalci/opjprojekt/blob/master/tekst.txt" TargetMode="External"/><Relationship Id="rId2" Type="http://schemas.openxmlformats.org/officeDocument/2006/relationships/hyperlink" Target="https://github.com/Sentimentalci/opjprojekt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480" cy="238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hr-HR" sz="6000" b="0" strike="noStrike" spc="-1">
                <a:solidFill>
                  <a:srgbClr val="000000"/>
                </a:solidFill>
                <a:latin typeface="Aptos Display"/>
                <a:ea typeface="DejaVu Sans"/>
              </a:rPr>
              <a:t>SENTIMENTalci</a:t>
            </a:r>
            <a:endParaRPr lang="hr-HR" sz="60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480" cy="165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hr-HR" sz="2400" b="0" strike="noStrike" spc="-1">
                <a:solidFill>
                  <a:srgbClr val="000000"/>
                </a:solidFill>
                <a:latin typeface="Aptos"/>
                <a:ea typeface="DejaVu Sans"/>
              </a:rPr>
              <a:t>Tena Čop, Anela Rački, Bastijan Kobler, Petar Hrsto, Nikola Klobučar</a:t>
            </a:r>
            <a:endParaRPr lang="hr-H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45480" y="360000"/>
            <a:ext cx="10513080" cy="893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Aptos Display"/>
                <a:ea typeface="DejaVu Sans"/>
              </a:rPr>
              <a:t>Rezultati - modeli</a:t>
            </a:r>
            <a:endParaRPr lang="hr-HR" sz="4400" b="0" strike="noStrike" spc="-1">
              <a:latin typeface="Arial"/>
            </a:endParaRPr>
          </a:p>
        </p:txBody>
      </p:sp>
      <p:graphicFrame>
        <p:nvGraphicFramePr>
          <p:cNvPr id="228" name="Tablica 145"/>
          <p:cNvGraphicFramePr/>
          <p:nvPr/>
        </p:nvGraphicFramePr>
        <p:xfrm>
          <a:off x="1800000" y="1689480"/>
          <a:ext cx="7920000" cy="3530520"/>
        </p:xfrm>
        <a:graphic>
          <a:graphicData uri="http://schemas.openxmlformats.org/drawingml/2006/table">
            <a:tbl>
              <a:tblPr/>
              <a:tblGrid>
                <a:gridCol w="197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6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hr-HR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Model</a:t>
                      </a:r>
                      <a:endParaRPr lang="hr-HR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hr-HR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XGBoost</a:t>
                      </a:r>
                      <a:endParaRPr lang="hr-HR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hr-HR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SVM</a:t>
                      </a:r>
                      <a:endParaRPr lang="hr-HR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hr-HR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KNN</a:t>
                      </a:r>
                      <a:endParaRPr lang="hr-HR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hr-HR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Točnost</a:t>
                      </a:r>
                      <a:endParaRPr lang="hr-HR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hr-HR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85,86%</a:t>
                      </a:r>
                      <a:endParaRPr lang="hr-HR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hr-HR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86,18%</a:t>
                      </a:r>
                      <a:endParaRPr lang="hr-HR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hr-HR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85,86%</a:t>
                      </a:r>
                      <a:endParaRPr lang="hr-HR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hr-HR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</a:t>
                      </a:r>
                      <a:endParaRPr lang="hr-HR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hr-HR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41,02%</a:t>
                      </a:r>
                      <a:endParaRPr lang="hr-HR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hr-HR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33,19%</a:t>
                      </a:r>
                      <a:endParaRPr lang="hr-HR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hr-HR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30,80%</a:t>
                      </a:r>
                      <a:endParaRPr lang="hr-HR" sz="18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Rezultati – confusion matrix</a:t>
            </a:r>
            <a:endParaRPr lang="hr-HR" sz="4400" b="0" strike="noStrike" spc="-1">
              <a:latin typeface="Arial"/>
            </a:endParaRPr>
          </a:p>
        </p:txBody>
      </p:sp>
      <p:pic>
        <p:nvPicPr>
          <p:cNvPr id="230" name="Slika 229"/>
          <p:cNvPicPr/>
          <p:nvPr/>
        </p:nvPicPr>
        <p:blipFill>
          <a:blip r:embed="rId2"/>
          <a:stretch/>
        </p:blipFill>
        <p:spPr>
          <a:xfrm>
            <a:off x="1816920" y="1418040"/>
            <a:ext cx="5742000" cy="411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hr-HR" sz="4400" b="0" strike="noStrike" spc="-1">
                <a:latin typeface="Arial"/>
              </a:rPr>
              <a:t>Rezultati – analiza grešaka</a:t>
            </a:r>
          </a:p>
        </p:txBody>
      </p:sp>
      <p:pic>
        <p:nvPicPr>
          <p:cNvPr id="232" name="Slika 231"/>
          <p:cNvPicPr/>
          <p:nvPr/>
        </p:nvPicPr>
        <p:blipFill>
          <a:blip r:embed="rId2"/>
          <a:stretch/>
        </p:blipFill>
        <p:spPr>
          <a:xfrm>
            <a:off x="1582920" y="1517760"/>
            <a:ext cx="8676360" cy="4961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Aptos Display"/>
                <a:ea typeface="DejaVu Sans"/>
              </a:rPr>
              <a:t>Poveznice</a:t>
            </a:r>
            <a:endParaRPr lang="hr-HR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Recenzije knjiga: https://www.najboljeknjige.com/recenzije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Github: </a:t>
            </a:r>
            <a:r>
              <a:rPr lang="hr-HR" sz="2800" b="0" u="sng" strike="noStrike" spc="-1">
                <a:solidFill>
                  <a:srgbClr val="467886"/>
                </a:solidFill>
                <a:uFillTx/>
                <a:latin typeface="Aptos"/>
                <a:ea typeface="DejaVu Sans"/>
                <a:hlinkClick r:id="rId2"/>
              </a:rPr>
              <a:t>https://github.com/Sentimentalci/opjprojekt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OG korpus: </a:t>
            </a:r>
            <a:r>
              <a:rPr lang="hr-HR" sz="2800" b="0" u="sng" strike="noStrike" spc="-1">
                <a:solidFill>
                  <a:srgbClr val="467886"/>
                </a:solidFill>
                <a:uFillTx/>
                <a:latin typeface="Aptos"/>
                <a:ea typeface="DejaVu Sans"/>
                <a:hlinkClick r:id="rId3"/>
              </a:rPr>
              <a:t>https://github.com/Sentimentalci/opjprojekt/blob/master/tekst.txt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Anotirani korpus: https://github.com/Sentimentalci/opjprojekt/blob/master/Knjiga.tsv</a:t>
            </a:r>
            <a:endParaRPr lang="hr-H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Aptos Display"/>
                <a:ea typeface="DejaVu Sans"/>
              </a:rPr>
              <a:t>Sadržaj</a:t>
            </a:r>
            <a:endParaRPr lang="hr-HR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Analiza sentimenta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Skup podataka – detalji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Skup podataka – statistika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Modeli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Rezultati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Poveznice</a:t>
            </a:r>
            <a:endParaRPr lang="hr-H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Aptos Display"/>
                <a:ea typeface="DejaVu Sans"/>
              </a:rPr>
              <a:t>Analiza sentimenta</a:t>
            </a:r>
            <a:endParaRPr lang="hr-HR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Pronalaženje lingvističkih uzoraka u tekstu koji otkrivaju nečiji stav o nekom svojstvu nekog objekta (u točno nekom trenutku)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Aptos"/>
                <a:ea typeface="DejaVu Sans"/>
              </a:rPr>
              <a:t>Najčešće koristi podatke s društvenih mreža -&gt; javno mišljenje o nekoj temi</a:t>
            </a:r>
            <a:endParaRPr lang="hr-HR" sz="28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 dirty="0">
                <a:solidFill>
                  <a:srgbClr val="000000"/>
                </a:solidFill>
                <a:latin typeface="Aptos"/>
                <a:ea typeface="DejaVu Sans"/>
              </a:rPr>
              <a:t>Marketing, političke analize, istraživanje korisničkog iskustva i sl.</a:t>
            </a:r>
            <a:endParaRPr lang="hr-H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Aptos Display"/>
                <a:ea typeface="DejaVu Sans"/>
              </a:rPr>
              <a:t>Skup podataka - detalji</a:t>
            </a:r>
            <a:endParaRPr lang="hr-HR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Recenzije knjiga: https://www.najboljeknjige.com/recenzije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Prikupljanje podataka:</a:t>
            </a:r>
            <a:endParaRPr lang="hr-HR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hr-HR" sz="2400" b="0" strike="noStrike" spc="-1">
                <a:solidFill>
                  <a:srgbClr val="000000"/>
                </a:solidFill>
                <a:latin typeface="Aptos"/>
                <a:ea typeface="DejaVu Sans"/>
              </a:rPr>
              <a:t>Beautiful Soup (bs4)</a:t>
            </a:r>
            <a:endParaRPr lang="hr-HR" sz="24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hr-HR" sz="2400" b="0" strike="noStrike" spc="-1">
                <a:solidFill>
                  <a:srgbClr val="000000"/>
                </a:solidFill>
                <a:latin typeface="Aptos"/>
                <a:ea typeface="DejaVu Sans"/>
              </a:rPr>
              <a:t>uklanjanje html oznaka</a:t>
            </a:r>
            <a:endParaRPr lang="hr-HR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Čišćenje podataka:</a:t>
            </a:r>
            <a:endParaRPr lang="hr-HR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hr-HR" sz="2400" b="0" strike="noStrike" spc="-1">
                <a:solidFill>
                  <a:srgbClr val="000000"/>
                </a:solidFill>
                <a:latin typeface="Aptos"/>
                <a:ea typeface="DejaVu Sans"/>
              </a:rPr>
              <a:t>Segmentacija na rečenice (., !, ?, dodatno)</a:t>
            </a:r>
            <a:endParaRPr lang="hr-HR" sz="24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hr-HR" sz="2400" b="0" strike="noStrike" spc="-1">
                <a:solidFill>
                  <a:srgbClr val="000000"/>
                </a:solidFill>
                <a:latin typeface="Aptos"/>
                <a:ea typeface="DejaVu Sans"/>
              </a:rPr>
              <a:t>Ručna provjera</a:t>
            </a:r>
            <a:endParaRPr lang="hr-HR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hr-H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Aptos Display"/>
                <a:ea typeface="DejaVu Sans"/>
              </a:rPr>
              <a:t>Skup podataka - anotacije</a:t>
            </a:r>
            <a:endParaRPr lang="hr-HR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4 anotatora u grupi, 1 programer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Svaki anotira 2250 rečenica -&gt; 3000 rečenica</a:t>
            </a:r>
            <a:endParaRPr lang="hr-HR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hr-HR" sz="2400" b="0" strike="noStrike" spc="-1">
                <a:solidFill>
                  <a:srgbClr val="000000"/>
                </a:solidFill>
                <a:latin typeface="Aptos"/>
                <a:ea typeface="DejaVu Sans"/>
              </a:rPr>
              <a:t>1-2250,</a:t>
            </a:r>
            <a:endParaRPr lang="hr-HR" sz="24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hr-HR" sz="2400" b="0" strike="noStrike" spc="-1">
                <a:solidFill>
                  <a:srgbClr val="000000"/>
                </a:solidFill>
                <a:latin typeface="Aptos"/>
                <a:ea typeface="Noto Sans CJK SC"/>
              </a:rPr>
              <a:t>1-750/1501-3000,</a:t>
            </a:r>
            <a:endParaRPr lang="hr-HR" sz="24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hr-HR" sz="2400" b="0" strike="noStrike" spc="-1">
                <a:solidFill>
                  <a:srgbClr val="000000"/>
                </a:solidFill>
                <a:latin typeface="Aptos"/>
                <a:ea typeface="Noto Sans CJK SC"/>
              </a:rPr>
              <a:t>1-1500/2251-3000,</a:t>
            </a:r>
            <a:endParaRPr lang="hr-HR" sz="24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hr-HR" sz="2400" b="0" strike="noStrike" spc="-1">
                <a:solidFill>
                  <a:srgbClr val="000000"/>
                </a:solidFill>
                <a:latin typeface="Aptos"/>
                <a:ea typeface="Noto Sans CJK SC"/>
              </a:rPr>
              <a:t>751-3000</a:t>
            </a:r>
            <a:endParaRPr lang="hr-HR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Noto Sans CJK SC"/>
              </a:rPr>
              <a:t>Cohen’s kappa – stat. mjera za procjenu konzistentnosti između više anotatora</a:t>
            </a:r>
            <a:endParaRPr lang="hr-HR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hr-HR" sz="2400" b="0" strike="noStrike" spc="-1">
                <a:solidFill>
                  <a:srgbClr val="000000"/>
                </a:solidFill>
                <a:latin typeface="Aptos"/>
                <a:ea typeface="Noto Sans CJK SC"/>
              </a:rPr>
              <a:t>K=0.6089</a:t>
            </a:r>
            <a:endParaRPr lang="hr-H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Aptos Display"/>
                <a:ea typeface="DejaVu Sans"/>
              </a:rPr>
              <a:t>Set podataka - statistika</a:t>
            </a:r>
            <a:endParaRPr lang="hr-HR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Broj rečenica: 3157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Broj tokena: 89264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Klase:</a:t>
            </a:r>
            <a:endParaRPr lang="hr-HR" sz="28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„negativno” : 0</a:t>
            </a:r>
            <a:endParaRPr lang="hr-HR" sz="28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„neutralno” : 1</a:t>
            </a:r>
            <a:endParaRPr lang="hr-HR" sz="28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„pozitivno” : 2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Broj rečenica za trening: 2209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Broj rečenica za testiranje: 948 </a:t>
            </a:r>
            <a:endParaRPr lang="hr-H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Aptos Display"/>
                <a:ea typeface="DejaVu Sans"/>
              </a:rPr>
              <a:t>Modeli - XGBoost</a:t>
            </a:r>
            <a:endParaRPr lang="hr-HR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397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8000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pip install xgboost</a:t>
            </a:r>
            <a:endParaRPr lang="hr-HR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import xgboost as xgb</a:t>
            </a:r>
            <a:endParaRPr lang="hr-HR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model=xgb.XGBClassifier()</a:t>
            </a:r>
            <a:endParaRPr lang="hr-HR" sz="32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hr-HR" sz="3200" b="0" strike="noStrike" spc="-1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hr-HR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hr-H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model.fit(X_train, Y_train)</a:t>
            </a:r>
            <a:endParaRPr lang="hr-HR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hr-H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pred=model.predict(X_test)</a:t>
            </a:r>
            <a:endParaRPr lang="hr-HR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2480" cy="397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Točnost: 85,86 %</a:t>
            </a:r>
            <a:endParaRPr lang="hr-HR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F1: 41,02 %</a:t>
            </a:r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Aptos Display"/>
                <a:ea typeface="DejaVu Sans"/>
              </a:rPr>
              <a:t>Modeli - SVM</a:t>
            </a:r>
            <a:endParaRPr lang="hr-HR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397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from sklearn import svm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model=svm.SVC(kernel=”sigmoid”, C=4)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„linear”, „poly”, razni C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model.fit(X_train, Y_train)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pred=model.predict(X_test)</a:t>
            </a:r>
            <a:endParaRPr lang="hr-HR" sz="28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2480" cy="397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Točnost: 86,18 %</a:t>
            </a:r>
            <a:endParaRPr lang="hr-HR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F1: 33,19 %</a:t>
            </a:r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hr-HR" sz="4400" b="0" strike="noStrike" spc="-1">
                <a:solidFill>
                  <a:srgbClr val="000000"/>
                </a:solidFill>
                <a:latin typeface="Aptos Display"/>
                <a:ea typeface="DejaVu Sans"/>
              </a:rPr>
              <a:t>Modeli - KNN</a:t>
            </a:r>
            <a:endParaRPr lang="hr-HR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2480" cy="397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from sklearn.neighbors import KneighborsClassifier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model=KNeighborsClassifier(n_neinghbors=4)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model.fit(X_train, Y_train)</a:t>
            </a:r>
            <a:endParaRPr lang="hr-HR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hr-HR" sz="2800" b="0" strike="noStrike" spc="-1">
                <a:solidFill>
                  <a:srgbClr val="000000"/>
                </a:solidFill>
                <a:latin typeface="Aptos"/>
                <a:ea typeface="DejaVu Sans"/>
              </a:rPr>
              <a:t>pred=model.predict(X_test)</a:t>
            </a:r>
            <a:endParaRPr lang="hr-HR" sz="28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2480" cy="397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Točnost: 85,86 %</a:t>
            </a:r>
            <a:endParaRPr lang="hr-HR" sz="3200" b="0" strike="noStrike" spc="-1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r-H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F1: 30,80 %</a:t>
            </a:r>
            <a:endParaRPr lang="hr-H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442</Words>
  <Application>Microsoft Office PowerPoint</Application>
  <PresentationFormat>Široki zaslon</PresentationFormat>
  <Paragraphs>88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5</vt:i4>
      </vt:variant>
      <vt:variant>
        <vt:lpstr>Naslovi slajdova</vt:lpstr>
      </vt:variant>
      <vt:variant>
        <vt:i4>13</vt:i4>
      </vt:variant>
    </vt:vector>
  </HeadingPairs>
  <TitlesOfParts>
    <vt:vector size="24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SENTIMENTalci</vt:lpstr>
      <vt:lpstr>Sadržaj</vt:lpstr>
      <vt:lpstr>Analiza sentimenta</vt:lpstr>
      <vt:lpstr>Skup podataka - detalji</vt:lpstr>
      <vt:lpstr>Skup podataka - anotacije</vt:lpstr>
      <vt:lpstr>Set podataka - statistika</vt:lpstr>
      <vt:lpstr>Modeli - XGBoost</vt:lpstr>
      <vt:lpstr>Modeli - SVM</vt:lpstr>
      <vt:lpstr>Modeli - KNN</vt:lpstr>
      <vt:lpstr>Rezultati - modeli</vt:lpstr>
      <vt:lpstr>Rezultati – confusion matrix</vt:lpstr>
      <vt:lpstr>Rezultati – analiza grešaka</vt:lpstr>
      <vt:lpstr>Poveznice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SENTIMENTalci</dc:title>
  <dc:subject/>
  <dc:creator>Nikola Klobučar</dc:creator>
  <dc:description/>
  <cp:lastModifiedBy>Nikola Klobučar</cp:lastModifiedBy>
  <cp:revision>57</cp:revision>
  <dcterms:created xsi:type="dcterms:W3CDTF">2024-05-29T09:12:51Z</dcterms:created>
  <dcterms:modified xsi:type="dcterms:W3CDTF">2024-06-09T18:27:36Z</dcterms:modified>
  <dc:language>hr-HR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Široki zaslon</vt:lpwstr>
  </property>
  <property fmtid="{D5CDD505-2E9C-101B-9397-08002B2CF9AE}" pid="3" name="Slides">
    <vt:i4>12</vt:i4>
  </property>
</Properties>
</file>