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C954B7-0A26-43AF-8201-FE989A7389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5E395F-7B25-43DF-8453-F6039D527C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A7D389-A93C-48BF-8BAF-16904231BB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B47448-2883-4B43-8AE1-57F38F68CC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6B7166-94A2-4C73-9FAA-DFC9CB23D9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90238D-3FB6-4F3B-A699-51AD8002E2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F8F867-6438-4DDB-B297-5C3265EF8C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6DD238-22EC-4DD3-9D01-BCA74E869A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32D482-2BD0-404E-8E4B-DCF66891B3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663B5C-7528-40D8-8A36-4D46531EA2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A50DFD-B3A1-49D7-A0F0-3EB2592E00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476014-9579-4567-8E6B-BD7BD061F5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775127-D3CE-4C04-A5A5-341D94BA45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5FA32B-9F2B-4D5B-ACFE-937EE1EC78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04DED7-5710-4114-80F4-EE49C6DFDE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45A655-CD5C-4245-9AEF-6B1CFE8222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3CAEDD-1AF0-4D86-8C3B-13E4E57029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2EC71F-4E99-4512-B71C-DDB040659A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505A68-74F3-43D6-BB1A-1F8DDF0B48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14060A-E16F-46A5-AD86-315D731F67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7A7975-B1B2-4965-8E1F-D8A8FDB416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1F5388-B254-4612-B43E-06CC4C3CEE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CBB573-9490-4074-88C2-5E7BE828C9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B1ADD9-CD9E-465D-A4F3-7F96E4DA6A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AEFEB0-DB76-4660-A247-C0719E5A37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1602F2-9C5D-469E-9F7C-04F6E7D9E6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C59645-A310-46F3-8EBA-CF3DF657D6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2B4CF6-F764-4BE2-896E-D5CD645459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678E48-7B97-4A78-A17E-F968861582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73C87B-349A-45F0-B54E-0E6E8B3556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4EB664B-B14A-45ED-BF1A-B28A08B2FC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801E4F9-11A0-4D71-94F4-316C92F6E9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22F64C1-9770-4421-A927-BE17079FF3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65292E-B724-48CD-B7EC-497EAD6491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A6CBD70-D49D-4770-A7E0-AB75EBD6B3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CD0AE48-7387-4215-949F-0039102ABF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2EF69AD-BCDD-4416-84BA-279D0A2BBB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A19A363-71D9-47BB-969F-5B86005C51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31DBEEF-BCE4-411E-82D9-303EC8F32B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E7CA5CD-E571-47F5-8D28-74FC7933BB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687E383-F74B-42A3-909F-A2A9A1CE69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FCC1977-2F01-471A-9A73-4B79F1D020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6924973-CE9C-48FF-8F82-2E645D5486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2002EFB-F6DE-482C-B2CC-A949C963D7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4BA0A8-7FB0-4A2C-9E44-8CE97CB8BC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1D8D5BB-47CA-4E60-AED5-DBA8FBDD13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A0E56D9-EA4D-45BF-9F43-969F6DBE6D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62E599E-1D03-41A4-8D4F-FDC4965E05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318E715-8454-481B-9FE3-976A95867C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0084BCA-EDB9-496A-9DCB-03F151E5EF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7DE9A60-E727-4CFB-A802-2E67E13ED5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4EDEEAE-4DE0-4AE6-B23A-A93DA585B2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F11D025-B205-42BA-A100-45669FF2FF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17DF98C-932F-4793-84E5-D82506604F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1B8AFFD-8ED3-4115-877D-A91E0C931D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9910EE-373E-4F8B-8BFF-911CAF4486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361517E-90E5-4ABB-9801-794F7F0B76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8F1C8F-DA03-4A23-ABDC-172486B1D8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B6B65D-5BFA-48EC-9FE9-480D07DDEA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EE69F4-EE42-4843-BF01-E29FA0C0FF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hr-H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hr-H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hr-HR" sz="1200" spc="-1" strike="noStrike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414E7-A42B-4B85-81EB-A50F80DA0922}" type="slidenum">
              <a:rPr b="0" lang="hr-HR" sz="1200" spc="-1" strike="noStrike">
                <a:solidFill>
                  <a:srgbClr val="787878"/>
                </a:solidFill>
                <a:latin typeface="Aptos"/>
                <a:ea typeface="DejaVu Sans"/>
              </a:rPr>
              <a:t>3</a:t>
            </a:fld>
            <a:endParaRPr b="0" lang="hr-H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hr-HR" sz="1400" spc="-1" strike="noStrike">
                <a:latin typeface="Times New Roman"/>
              </a:defRPr>
            </a:lvl1pPr>
          </a:lstStyle>
          <a:p>
            <a:r>
              <a:rPr b="0" lang="hr-HR" sz="1400" spc="-1" strike="noStrike">
                <a:latin typeface="Times New Roman"/>
              </a:rPr>
              <a:t> 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hr-HR" sz="4400" spc="-1" strike="noStrike">
                <a:latin typeface="Arial"/>
              </a:rPr>
              <a:t>Click to edit the title text format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Click to edit the outline text format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Second Outline Level</a:t>
            </a:r>
            <a:endParaRPr b="0" lang="hr-H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400" spc="-1" strike="noStrike">
                <a:latin typeface="Arial"/>
              </a:rPr>
              <a:t>Third Outline Level</a:t>
            </a:r>
            <a:endParaRPr b="0" lang="hr-H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latin typeface="Arial"/>
              </a:rPr>
              <a:t>Fourth Outline Level</a:t>
            </a:r>
            <a:endParaRPr b="0" lang="hr-H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Fifth Outline Level</a:t>
            </a:r>
            <a:endParaRPr b="0" lang="hr-H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Sixth Outline Level</a:t>
            </a:r>
            <a:endParaRPr b="0" lang="hr-H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Seventh Outline Level</a:t>
            </a:r>
            <a:endParaRPr b="0" lang="hr-H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hr-H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hr-H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hr-HR" sz="1200" spc="-1" strike="noStrike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58230E-7399-420E-8F1F-7EF03A1102C1}" type="slidenum">
              <a:rPr b="0" lang="hr-HR" sz="1200" spc="-1" strike="noStrike">
                <a:solidFill>
                  <a:srgbClr val="787878"/>
                </a:solidFill>
                <a:latin typeface="Aptos"/>
                <a:ea typeface="DejaVu Sans"/>
              </a:rPr>
              <a:t>&lt;number&gt;</a:t>
            </a:fld>
            <a:endParaRPr b="0" lang="hr-HR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hr-HR" sz="1400" spc="-1" strike="noStrike">
                <a:latin typeface="Times New Roman"/>
              </a:defRPr>
            </a:lvl1pPr>
          </a:lstStyle>
          <a:p>
            <a:r>
              <a:rPr b="0" lang="hr-HR" sz="1400" spc="-1" strike="noStrike">
                <a:latin typeface="Times New Roman"/>
              </a:rPr>
              <a:t>&lt;date/time&gt;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hr-HR" sz="4400" spc="-1" strike="noStrike">
                <a:latin typeface="Arial"/>
              </a:rPr>
              <a:t>Click to edit the title text format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Click to edit the outline text format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Second Outline Level</a:t>
            </a:r>
            <a:endParaRPr b="0" lang="hr-H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400" spc="-1" strike="noStrike">
                <a:latin typeface="Arial"/>
              </a:rPr>
              <a:t>Third Outline Level</a:t>
            </a:r>
            <a:endParaRPr b="0" lang="hr-H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latin typeface="Arial"/>
              </a:rPr>
              <a:t>Fourth Outline Level</a:t>
            </a:r>
            <a:endParaRPr b="0" lang="hr-H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Fifth Outline Level</a:t>
            </a:r>
            <a:endParaRPr b="0" lang="hr-H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Sixth Outline Level</a:t>
            </a:r>
            <a:endParaRPr b="0" lang="hr-H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Seventh Outline Level</a:t>
            </a:r>
            <a:endParaRPr b="0" lang="hr-H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1800" spc="-1" strike="noStrike">
                <a:latin typeface="Arial"/>
              </a:rPr>
              <a:t>Click to edit the title text format</a:t>
            </a:r>
            <a:endParaRPr b="0" lang="hr-HR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Click to edit the outline text format</a:t>
            </a:r>
            <a:endParaRPr b="0" lang="hr-H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latin typeface="Arial"/>
              </a:rPr>
              <a:t>Second Outline Level</a:t>
            </a:r>
            <a:endParaRPr b="0" lang="hr-H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Third Outline Level</a:t>
            </a:r>
            <a:endParaRPr b="0" lang="hr-H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latin typeface="Arial"/>
              </a:rPr>
              <a:t>Fourth Outline Level</a:t>
            </a:r>
            <a:endParaRPr b="0" lang="hr-H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Fifth Outline Level</a:t>
            </a:r>
            <a:endParaRPr b="0" lang="hr-H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Sixth Outline Level</a:t>
            </a:r>
            <a:endParaRPr b="0" lang="hr-H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Seventh Outline Level</a:t>
            </a:r>
            <a:endParaRPr b="0" lang="hr-HR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Click to edit the outline text format</a:t>
            </a:r>
            <a:endParaRPr b="0" lang="hr-H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latin typeface="Arial"/>
              </a:rPr>
              <a:t>Second Outline Level</a:t>
            </a:r>
            <a:endParaRPr b="0" lang="hr-H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Third Outline Level</a:t>
            </a:r>
            <a:endParaRPr b="0" lang="hr-H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800" spc="-1" strike="noStrike">
                <a:latin typeface="Arial"/>
              </a:rPr>
              <a:t>Fourth Outline Level</a:t>
            </a:r>
            <a:endParaRPr b="0" lang="hr-H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Fifth Outline Level</a:t>
            </a:r>
            <a:endParaRPr b="0" lang="hr-H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Sixth Outline Level</a:t>
            </a:r>
            <a:endParaRPr b="0" lang="hr-H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Seventh Outline Level</a:t>
            </a:r>
            <a:endParaRPr b="0" lang="hr-HR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hr-H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hr-H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hr-HR" sz="1200" spc="-1" strike="noStrike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D6D81F-0B94-437A-AFE8-9FC4B0346F9C}" type="slidenum">
              <a:rPr b="0" lang="hr-HR" sz="1200" spc="-1" strike="noStrike">
                <a:solidFill>
                  <a:srgbClr val="787878"/>
                </a:solidFill>
                <a:latin typeface="Aptos"/>
                <a:ea typeface="DejaVu Sans"/>
              </a:rPr>
              <a:t>&lt;number&gt;</a:t>
            </a:fld>
            <a:endParaRPr b="0" lang="hr-HR" sz="12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hr-HR" sz="1400" spc="-1" strike="noStrike">
                <a:latin typeface="Times New Roman"/>
              </a:defRPr>
            </a:lvl1pPr>
          </a:lstStyle>
          <a:p>
            <a:r>
              <a:rPr b="0" lang="hr-HR" sz="1400" spc="-1" strike="noStrike">
                <a:latin typeface="Times New Roman"/>
              </a:rPr>
              <a:t>&lt;date/time&gt;</a:t>
            </a:r>
            <a:endParaRPr b="0" lang="hr-H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hr-H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hr-H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hr-HR" sz="1200" spc="-1" strike="noStrike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EC4737-A9D1-4E43-AE2A-FA72834BC694}" type="slidenum">
              <a:rPr b="0" lang="hr-HR" sz="1200" spc="-1" strike="noStrike">
                <a:solidFill>
                  <a:srgbClr val="787878"/>
                </a:solidFill>
                <a:latin typeface="Aptos"/>
                <a:ea typeface="DejaVu Sans"/>
              </a:rPr>
              <a:t>&lt;number&gt;</a:t>
            </a:fld>
            <a:endParaRPr b="0" lang="hr-HR" sz="12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hr-HR" sz="1400" spc="-1" strike="noStrike">
                <a:latin typeface="Times New Roman"/>
              </a:defRPr>
            </a:lvl1pPr>
          </a:lstStyle>
          <a:p>
            <a:r>
              <a:rPr b="0" lang="hr-HR" sz="1400" spc="-1" strike="noStrike">
                <a:latin typeface="Times New Roman"/>
              </a:rPr>
              <a:t>&lt;date/time&gt;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hr-HR" sz="4400" spc="-1" strike="noStrike">
                <a:latin typeface="Arial"/>
              </a:rPr>
              <a:t>Click to edit the title text format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Click to edit the outline text format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Second Outline Level</a:t>
            </a:r>
            <a:endParaRPr b="0" lang="hr-H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400" spc="-1" strike="noStrike">
                <a:latin typeface="Arial"/>
              </a:rPr>
              <a:t>Third Outline Level</a:t>
            </a:r>
            <a:endParaRPr b="0" lang="hr-H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latin typeface="Arial"/>
              </a:rPr>
              <a:t>Fourth Outline Level</a:t>
            </a:r>
            <a:endParaRPr b="0" lang="hr-H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Fifth Outline Level</a:t>
            </a:r>
            <a:endParaRPr b="0" lang="hr-H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Sixth Outline Level</a:t>
            </a:r>
            <a:endParaRPr b="0" lang="hr-H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Seventh Outline Level</a:t>
            </a:r>
            <a:endParaRPr b="0" lang="hr-H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1800" spc="-1" strike="noStrike">
                <a:latin typeface="Arial"/>
              </a:rPr>
              <a:t>Click to edit the title text format</a:t>
            </a:r>
            <a:endParaRPr b="0" lang="hr-HR" sz="18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hr-H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hr-H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hr-HR" sz="1200" spc="-1" strike="noStrike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4658CC-A321-470D-A6D3-8A981B90EAD6}" type="slidenum">
              <a:rPr b="0" lang="hr-HR" sz="1200" spc="-1" strike="noStrike">
                <a:solidFill>
                  <a:srgbClr val="787878"/>
                </a:solidFill>
                <a:latin typeface="Aptos"/>
                <a:ea typeface="DejaVu Sans"/>
              </a:rPr>
              <a:t>&lt;number&gt;</a:t>
            </a:fld>
            <a:endParaRPr b="0" lang="hr-HR" sz="12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hr-HR" sz="1400" spc="-1" strike="noStrike">
                <a:latin typeface="Times New Roman"/>
              </a:defRPr>
            </a:lvl1pPr>
          </a:lstStyle>
          <a:p>
            <a:r>
              <a:rPr b="0" lang="hr-HR" sz="1400" spc="-1" strike="noStrike">
                <a:latin typeface="Times New Roman"/>
              </a:rPr>
              <a:t>&lt;date/time&gt;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Click to edit the outline text format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Second Outline Level</a:t>
            </a:r>
            <a:endParaRPr b="0" lang="hr-H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400" spc="-1" strike="noStrike">
                <a:latin typeface="Arial"/>
              </a:rPr>
              <a:t>Third Outline Level</a:t>
            </a:r>
            <a:endParaRPr b="0" lang="hr-H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latin typeface="Arial"/>
              </a:rPr>
              <a:t>Fourth Outline Level</a:t>
            </a:r>
            <a:endParaRPr b="0" lang="hr-H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Fifth Outline Level</a:t>
            </a:r>
            <a:endParaRPr b="0" lang="hr-H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Sixth Outline Level</a:t>
            </a:r>
            <a:endParaRPr b="0" lang="hr-H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Seventh Outline Level</a:t>
            </a:r>
            <a:endParaRPr b="0" lang="hr-H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Sentimentalci/opjprojekt" TargetMode="External"/><Relationship Id="rId2" Type="http://schemas.openxmlformats.org/officeDocument/2006/relationships/hyperlink" Target="https://github.com/Sentimentalci/opjprojekt/blob/master/tekst.txt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480" cy="23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hr-HR" sz="6000" spc="-1" strike="noStrike">
                <a:solidFill>
                  <a:srgbClr val="000000"/>
                </a:solidFill>
                <a:latin typeface="Aptos Display"/>
                <a:ea typeface="DejaVu Sans"/>
              </a:rPr>
              <a:t>SENTIMENTalci</a:t>
            </a:r>
            <a:endParaRPr b="0" lang="hr-HR" sz="60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480" cy="16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  <a:ea typeface="DejaVu Sans"/>
              </a:rPr>
              <a:t>Tena Čop, Anela Rački, Bastijan Kobler, Petar Hrsto, Nikola Klobučar</a:t>
            </a:r>
            <a:endParaRPr b="0" lang="hr-H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45480" y="360000"/>
            <a:ext cx="10513080" cy="89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  <a:ea typeface="DejaVu Sans"/>
              </a:rPr>
              <a:t>Rezultati - modeli</a:t>
            </a:r>
            <a:endParaRPr b="0" lang="hr-HR" sz="4400" spc="-1" strike="noStrike">
              <a:latin typeface="Arial"/>
            </a:endParaRPr>
          </a:p>
        </p:txBody>
      </p:sp>
      <p:graphicFrame>
        <p:nvGraphicFramePr>
          <p:cNvPr id="228" name="Tablica 145"/>
          <p:cNvGraphicFramePr/>
          <p:nvPr/>
        </p:nvGraphicFramePr>
        <p:xfrm>
          <a:off x="1800000" y="1689480"/>
          <a:ext cx="7919640" cy="3530160"/>
        </p:xfrm>
        <a:graphic>
          <a:graphicData uri="http://schemas.openxmlformats.org/drawingml/2006/table">
            <a:tbl>
              <a:tblPr/>
              <a:tblGrid>
                <a:gridCol w="1979280"/>
                <a:gridCol w="1980000"/>
                <a:gridCol w="1979280"/>
                <a:gridCol w="1981440"/>
              </a:tblGrid>
              <a:tr h="1176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hr-H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Model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hr-H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XGBoost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hr-H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hr-H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KNN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1176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hr-H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Točnost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hr-H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85,86%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hr-H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86,18%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hr-H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85,86%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6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hr-H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hr-H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41,02%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hr-H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33,19%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hr-H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30,80%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Rezultati – confusion matrix</a:t>
            </a:r>
            <a:endParaRPr b="0" lang="hr-HR" sz="44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816920" y="1418040"/>
            <a:ext cx="5742000" cy="41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hr-HR" sz="4400" spc="-1" strike="noStrike">
                <a:latin typeface="Arial"/>
              </a:rPr>
              <a:t>Rezultati – analiza grešaka</a:t>
            </a:r>
            <a:endParaRPr b="0" lang="hr-HR" sz="44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1582920" y="1517760"/>
            <a:ext cx="8676360" cy="496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  <a:ea typeface="DejaVu Sans"/>
              </a:rPr>
              <a:t>Poveznice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Recenzije knjiga: https://www.najboljeknjige.com/recenzije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Github: </a:t>
            </a:r>
            <a:r>
              <a:rPr b="0" lang="hr-HR" sz="2800" spc="-1" strike="noStrike" u="sng">
                <a:solidFill>
                  <a:srgbClr val="467886"/>
                </a:solidFill>
                <a:uFillTx/>
                <a:latin typeface="Aptos"/>
                <a:ea typeface="DejaVu Sans"/>
                <a:hlinkClick r:id="rId1"/>
              </a:rPr>
              <a:t>https://github.com/Sentimentalci/opjprojekt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OG korpus: </a:t>
            </a:r>
            <a:r>
              <a:rPr b="0" lang="hr-HR" sz="2800" spc="-1" strike="noStrike" u="sng">
                <a:solidFill>
                  <a:srgbClr val="467886"/>
                </a:solidFill>
                <a:uFillTx/>
                <a:latin typeface="Aptos"/>
                <a:ea typeface="DejaVu Sans"/>
                <a:hlinkClick r:id="rId2"/>
              </a:rPr>
              <a:t>https://github.com/Sentimentalci/opjprojekt/blob/master/tekst.txt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Anotirani korpus: https://github.com/Sentimentalci/opjprojekt/blob/master/Knjiga.tsv</a:t>
            </a:r>
            <a:endParaRPr b="0" lang="hr-H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  <a:ea typeface="DejaVu Sans"/>
              </a:rPr>
              <a:t>Sadržaj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Analiza sentimenta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Skup podataka – detalji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Skup podataka – statistika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Modeli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Rezultati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Poveznice</a:t>
            </a:r>
            <a:endParaRPr b="0" lang="hr-H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  <a:ea typeface="DejaVu Sans"/>
              </a:rPr>
              <a:t>Analiza sentimenta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Pronalaženje lingvističkih uzoraka u tekstu koji otkrivaju nečiji stav o nekom svojstvu nekog objekta (u točno nekom trenutku)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Najčešće koristi podatke s društvenih mreža -&gt; javno mišljenje o nekoj temi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Marketing, političke analize, istraživanje korisničkog iskustva i sl.</a:t>
            </a:r>
            <a:endParaRPr b="0" lang="hr-H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  <a:ea typeface="DejaVu Sans"/>
              </a:rPr>
              <a:t>Skup podataka - detalji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Recenzije knjiga: https://www.najboljeknjige.com/recenzije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Prikupljanje podataka:</a:t>
            </a:r>
            <a:endParaRPr b="0" lang="hr-HR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  <a:ea typeface="DejaVu Sans"/>
              </a:rPr>
              <a:t>Beautiful Soup (bs4)</a:t>
            </a:r>
            <a:endParaRPr b="0" lang="hr-HR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  <a:ea typeface="DejaVu Sans"/>
              </a:rPr>
              <a:t>uklanjanje html oznaka</a:t>
            </a:r>
            <a:endParaRPr b="0" lang="hr-HR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Čišćenje podataka:</a:t>
            </a:r>
            <a:endParaRPr b="0" lang="hr-HR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  <a:ea typeface="DejaVu Sans"/>
              </a:rPr>
              <a:t>Segmentacija na rečenice (., !, ?, dodatno)</a:t>
            </a:r>
            <a:endParaRPr b="0" lang="hr-HR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  <a:ea typeface="DejaVu Sans"/>
              </a:rPr>
              <a:t>Ručna provjera</a:t>
            </a:r>
            <a:endParaRPr b="0" lang="hr-HR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hr-H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  <a:ea typeface="DejaVu Sans"/>
              </a:rPr>
              <a:t>Skup podataka - anotacije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4 anotatora u grupi, 1 programer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Svaki anotira 2250 rečenica -&gt; 3000 rečenica</a:t>
            </a:r>
            <a:endParaRPr b="0" lang="hr-HR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  <a:ea typeface="DejaVu Sans"/>
              </a:rPr>
              <a:t>1-2250,</a:t>
            </a:r>
            <a:endParaRPr b="0" lang="hr-HR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  <a:ea typeface="Noto Sans CJK SC"/>
              </a:rPr>
              <a:t>1-750/1501-3000,</a:t>
            </a:r>
            <a:endParaRPr b="0" lang="hr-HR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  <a:ea typeface="Noto Sans CJK SC"/>
              </a:rPr>
              <a:t>1-1500/2251-3000,</a:t>
            </a:r>
            <a:endParaRPr b="0" lang="hr-HR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  <a:ea typeface="Noto Sans CJK SC"/>
              </a:rPr>
              <a:t>751-3000</a:t>
            </a:r>
            <a:endParaRPr b="0" lang="hr-HR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Noto Sans CJK SC"/>
              </a:rPr>
              <a:t>Cohen’s kappa – stat. mjera za procjenu konzistentnosti između više anotatora</a:t>
            </a:r>
            <a:endParaRPr b="0" lang="hr-HR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  <a:ea typeface="Noto Sans CJK SC"/>
              </a:rPr>
              <a:t>K=0.6089</a:t>
            </a:r>
            <a:endParaRPr b="0" lang="hr-H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  <a:ea typeface="DejaVu Sans"/>
              </a:rPr>
              <a:t>Set podataka - statistika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Broj rečenica: 3157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Broj tokena: 89264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Klase: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„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negativno” : 0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„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neutralno” : 1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„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pozitivno” : 2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Broj rečenica za trening: 2209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Broj rečenica za testiranje: 948 </a:t>
            </a:r>
            <a:endParaRPr b="0" lang="hr-H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  <a:ea typeface="DejaVu Sans"/>
              </a:rPr>
              <a:t>Modeli - XGBoost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pip install xgboost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 xgboost as xgb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model=xgb.XGBClassifier()</a:t>
            </a:r>
            <a:endParaRPr b="0" lang="hr-HR" sz="3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hr-HR" sz="3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hr-H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hr-HR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model.fit(X_train, Y_train)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hr-H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pred=model.predict(X_test)</a:t>
            </a:r>
            <a:endParaRPr b="0" lang="hr-HR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24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Točnost: 85,86 %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F1: 41,02 %</a:t>
            </a:r>
            <a:endParaRPr b="0" lang="hr-H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  <a:ea typeface="DejaVu Sans"/>
              </a:rPr>
              <a:t>Modeli - SVM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397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from sklearn import svm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model=svm.SVC(kernel=”sigmoid”, C=4)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„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linear”, „poly”, razni C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model.fit(X_train, Y_train)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pred=model.predict(X_test)</a:t>
            </a:r>
            <a:endParaRPr b="0" lang="hr-HR" sz="28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24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Točnost: 86,18 %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F1: 33,19 %</a:t>
            </a:r>
            <a:endParaRPr b="0" lang="hr-H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  <a:ea typeface="DejaVu Sans"/>
              </a:rPr>
              <a:t>Modeli - KNN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397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from sklearn.neighbors import KneighborsClassifier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model=KNeighborsClassifier(n_neinghbors=4)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model.fit(X_train, Y_train)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  <a:ea typeface="DejaVu Sans"/>
              </a:rPr>
              <a:t>pred=model.predict(X_test)</a:t>
            </a:r>
            <a:endParaRPr b="0" lang="hr-HR" sz="28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24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Točnost: 85,86 %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F1: 30,80 %</a:t>
            </a:r>
            <a:endParaRPr b="0" lang="hr-H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Application>LibreOffice/7.3.7.2$Linux_X86_64 LibreOffice_project/30$Build-2</Application>
  <AppVersion>15.0000</AppVersion>
  <Words>420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2024-05-29T09:12:51Z</dcterms:created>
  <dc:creator>Nikola Klobučar</dc:creator>
  <dc:description/>
  <dc:language>hr-HR</dc:language>
  <cp:lastModifiedBy/>
  <dcterms:modified xsi:type="dcterms:W3CDTF">2024-06-09T20:19:21Z</dcterms:modified>
  <cp:revision>57</cp:revision>
  <dc:subject/>
  <dc:title>SENTIMENTalci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Široki zaslon</vt:lpwstr>
  </property>
  <property fmtid="{D5CDD505-2E9C-101B-9397-08002B2CF9AE}" pid="3" name="Slides">
    <vt:i4>12</vt:i4>
  </property>
</Properties>
</file>