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F94155-3C7A-46DC-930F-4FC8E68DE3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3B0585-A730-47D6-B7B2-16B220B43C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1618ED-4D08-45F5-AB5A-0B6A56718B4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9AA2BE-BFEE-4066-9557-6A13963AB61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8A9549-830B-4C20-915B-2EF72A544C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BC7D0B-20E4-4BFC-A8E5-AF02BB22F5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84BE0D-9133-4301-86DA-D6DAB3753A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8A88A7-4020-4854-934F-8099D33B61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60F3A2-A65E-454B-A31A-57078079F8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F744CD-0BD0-4FAF-A717-5ECA4CC98B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0EBE3F-B7A4-448F-987C-AE80AEC7B1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528602-283F-4AAB-B8DC-46511FD079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95B11E-DBFA-422D-92F9-E5AD459B9E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58D250-EE59-4FAE-8D4A-F821579AFE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DD137D-3FBB-4363-8E42-A44E955C3A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21CC2E-C6BD-41C0-B1F8-9A313F91171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577DA7-60A2-44DF-BA27-6E40D981388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4CDA239-ED25-43A2-AFA9-4F315BD22BF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05F1E8-6B16-4F5D-B03A-2378129A47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68105E9-A41C-447A-B7D3-2ACDF2D457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E126BDE-4CA5-4A6B-9941-4BBC8C1066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CE0A03D-CFFB-4822-BC4E-684DA1870F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3AFD26-641A-49B7-91D9-A3EC4F0AA9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7613ABF-D075-4D7A-AF31-B23E31CAAC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9062DD4-7D79-4C78-885C-B3C5188A0B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2148D0-DFF1-45A7-A8D7-F8D89B0F00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72FA4D-21E0-41E0-9377-9A7A67A2B7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51CCCA1-F998-43AB-BABA-232451DD44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9AD51A-2B66-4E0A-A18D-4287904704B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3D0BEA-972B-4C3C-9A08-6F11DC1BCB2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0D8425-1105-4A6E-AB0E-56EBF0BC18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EC18DD-4FE3-49AB-8CAA-EC5802143A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569F06-22D3-49D9-8472-39BA86974D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E44984-FBEB-4F79-BA4B-428C608FC9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7EC37B-41F6-4A56-8D0B-FA6344B9BA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7D2222-D05C-45EE-88A1-E4D1BE4490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r-HR" sz="1800" spc="-1" strike="noStrike">
                <a:latin typeface="Arial"/>
              </a:rPr>
              <a:t>Click to edit the </a:t>
            </a:r>
            <a:r>
              <a:rPr b="0" lang="hr-HR" sz="1800" spc="-1" strike="noStrike">
                <a:latin typeface="Arial"/>
              </a:rPr>
              <a:t>title text format</a:t>
            </a:r>
            <a:endParaRPr b="0" lang="hr-H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latin typeface="Arial"/>
              </a:rPr>
              <a:t>Click to edit the outline text format</a:t>
            </a:r>
            <a:endParaRPr b="0" lang="hr-H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1800" spc="-1" strike="noStrike">
                <a:latin typeface="Arial"/>
              </a:rPr>
              <a:t>Second Outline Level</a:t>
            </a:r>
            <a:endParaRPr b="0" lang="hr-H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latin typeface="Arial"/>
              </a:rPr>
              <a:t>Third Outline Level</a:t>
            </a:r>
            <a:endParaRPr b="0" lang="hr-H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1800" spc="-1" strike="noStrike">
                <a:latin typeface="Arial"/>
              </a:rPr>
              <a:t>Fourth Outline Level</a:t>
            </a:r>
            <a:endParaRPr b="0" lang="hr-H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latin typeface="Arial"/>
              </a:rPr>
              <a:t>Fifth Outline Level</a:t>
            </a:r>
            <a:endParaRPr b="0" lang="hr-H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latin typeface="Arial"/>
              </a:rPr>
              <a:t>Sixth Outline Level</a:t>
            </a:r>
            <a:endParaRPr b="0" lang="hr-H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latin typeface="Arial"/>
              </a:rPr>
              <a:t>Seventh Outline </a:t>
            </a:r>
            <a:r>
              <a:rPr b="0" lang="hr-HR" sz="1800" spc="-1" strike="noStrike">
                <a:latin typeface="Arial"/>
              </a:rPr>
              <a:t>Level</a:t>
            </a:r>
            <a:endParaRPr b="0" lang="hr-HR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hr-H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hr-HR" sz="1400" spc="-1" strike="noStrike">
                <a:latin typeface="Times New Roman"/>
              </a:rPr>
              <a:t>&lt;footer&gt;</a:t>
            </a:r>
            <a:endParaRPr b="0" lang="hr-H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hr-HR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BF37FE-23C3-4EC2-9FEB-9ECB48C46C30}" type="slidenum">
              <a:rPr b="0" lang="hr-HR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hr-H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hr-HR" sz="1400" spc="-1" strike="noStrike">
                <a:latin typeface="Times New Roman"/>
              </a:defRPr>
            </a:lvl1pPr>
          </a:lstStyle>
          <a:p>
            <a:r>
              <a:rPr b="0" lang="hr-HR" sz="1400" spc="-1" strike="noStrike">
                <a:latin typeface="Times New Roman"/>
              </a:rPr>
              <a:t>&lt;date/time&gt;</a:t>
            </a:r>
            <a:endParaRPr b="0" lang="hr-H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hr-H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hr-HR" sz="1400" spc="-1" strike="noStrike">
                <a:latin typeface="Times New Roman"/>
              </a:rPr>
              <a:t>&lt;footer&gt;</a:t>
            </a:r>
            <a:endParaRPr b="0" lang="hr-HR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hr-HR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A0C515-8CAB-48FE-A947-66E2EF6FF0AA}" type="slidenum">
              <a:rPr b="0" lang="hr-HR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hr-HR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hr-HR" sz="1400" spc="-1" strike="noStrike">
                <a:latin typeface="Times New Roman"/>
              </a:defRPr>
            </a:lvl1pPr>
          </a:lstStyle>
          <a:p>
            <a:r>
              <a:rPr b="0" lang="hr-HR" sz="1400" spc="-1" strike="noStrike">
                <a:latin typeface="Times New Roman"/>
              </a:rPr>
              <a:t>&lt;date/time&gt;</a:t>
            </a:r>
            <a:endParaRPr b="0" lang="hr-H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hr-HR" sz="4400" spc="-1" strike="noStrike">
                <a:latin typeface="Arial"/>
              </a:rPr>
              <a:t>Click </a:t>
            </a:r>
            <a:r>
              <a:rPr b="0" lang="hr-HR" sz="4400" spc="-1" strike="noStrike">
                <a:latin typeface="Arial"/>
              </a:rPr>
              <a:t>to edit </a:t>
            </a:r>
            <a:r>
              <a:rPr b="0" lang="hr-HR" sz="4400" spc="-1" strike="noStrike">
                <a:latin typeface="Arial"/>
              </a:rPr>
              <a:t>the </a:t>
            </a:r>
            <a:r>
              <a:rPr b="0" lang="hr-HR" sz="4400" spc="-1" strike="noStrike">
                <a:latin typeface="Arial"/>
              </a:rPr>
              <a:t>title </a:t>
            </a:r>
            <a:r>
              <a:rPr b="0" lang="hr-HR" sz="4400" spc="-1" strike="noStrike">
                <a:latin typeface="Arial"/>
              </a:rPr>
              <a:t>text </a:t>
            </a:r>
            <a:r>
              <a:rPr b="0" lang="hr-HR" sz="4400" spc="-1" strike="noStrike">
                <a:latin typeface="Arial"/>
              </a:rPr>
              <a:t>format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Click to edit the outline text format</a:t>
            </a:r>
            <a:endParaRPr b="0" lang="hr-H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Second Outline Level</a:t>
            </a:r>
            <a:endParaRPr b="0" lang="hr-H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400" spc="-1" strike="noStrike">
                <a:latin typeface="Arial"/>
              </a:rPr>
              <a:t>Third Outline Level</a:t>
            </a:r>
            <a:endParaRPr b="0" lang="hr-H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000" spc="-1" strike="noStrike">
                <a:latin typeface="Arial"/>
              </a:rPr>
              <a:t>Fourth Outline Level</a:t>
            </a:r>
            <a:endParaRPr b="0" lang="hr-H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Fifth Outline Level</a:t>
            </a:r>
            <a:endParaRPr b="0" lang="hr-H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Sixth Outline Level</a:t>
            </a:r>
            <a:endParaRPr b="0" lang="hr-H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Seventh Outline Level</a:t>
            </a:r>
            <a:endParaRPr b="0" lang="hr-H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r-HR" sz="1800" spc="-1" strike="noStrike">
                <a:latin typeface="Arial"/>
              </a:rPr>
              <a:t>Click to edit the </a:t>
            </a:r>
            <a:r>
              <a:rPr b="0" lang="hr-HR" sz="1800" spc="-1" strike="noStrike">
                <a:latin typeface="Arial"/>
              </a:rPr>
              <a:t>title text format</a:t>
            </a:r>
            <a:endParaRPr b="0" lang="hr-HR" sz="1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latin typeface="Arial"/>
              </a:rPr>
              <a:t>Click to edit the outline text format</a:t>
            </a:r>
            <a:endParaRPr b="0" lang="hr-H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1800" spc="-1" strike="noStrike">
                <a:latin typeface="Arial"/>
              </a:rPr>
              <a:t>Second Outline Level</a:t>
            </a:r>
            <a:endParaRPr b="0" lang="hr-H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latin typeface="Arial"/>
              </a:rPr>
              <a:t>Third Outline Level</a:t>
            </a:r>
            <a:endParaRPr b="0" lang="hr-H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1800" spc="-1" strike="noStrike">
                <a:latin typeface="Arial"/>
              </a:rPr>
              <a:t>Fourth Outline Level</a:t>
            </a:r>
            <a:endParaRPr b="0" lang="hr-H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latin typeface="Arial"/>
              </a:rPr>
              <a:t>Fifth Outline Level</a:t>
            </a:r>
            <a:endParaRPr b="0" lang="hr-H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latin typeface="Arial"/>
              </a:rPr>
              <a:t>Sixth Outline Level</a:t>
            </a:r>
            <a:endParaRPr b="0" lang="hr-H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latin typeface="Arial"/>
              </a:rPr>
              <a:t>Seventh Outline Level</a:t>
            </a:r>
            <a:endParaRPr b="0" lang="hr-HR" sz="18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latin typeface="Arial"/>
              </a:rPr>
              <a:t>Click to edit the outline text format</a:t>
            </a:r>
            <a:endParaRPr b="0" lang="hr-H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1800" spc="-1" strike="noStrike">
                <a:latin typeface="Arial"/>
              </a:rPr>
              <a:t>Second Outline Level</a:t>
            </a:r>
            <a:endParaRPr b="0" lang="hr-H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latin typeface="Arial"/>
              </a:rPr>
              <a:t>Third Outline Level</a:t>
            </a:r>
            <a:endParaRPr b="0" lang="hr-H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1800" spc="-1" strike="noStrike">
                <a:latin typeface="Arial"/>
              </a:rPr>
              <a:t>Fourth Outline Level</a:t>
            </a:r>
            <a:endParaRPr b="0" lang="hr-H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latin typeface="Arial"/>
              </a:rPr>
              <a:t>Fifth Outline Level</a:t>
            </a:r>
            <a:endParaRPr b="0" lang="hr-H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latin typeface="Arial"/>
              </a:rPr>
              <a:t>Sixth Outline Level</a:t>
            </a:r>
            <a:endParaRPr b="0" lang="hr-H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latin typeface="Arial"/>
              </a:rPr>
              <a:t>Seventh Outline Level</a:t>
            </a:r>
            <a:endParaRPr b="0" lang="hr-HR" sz="18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hr-H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hr-HR" sz="1400" spc="-1" strike="noStrike">
                <a:latin typeface="Times New Roman"/>
              </a:rPr>
              <a:t>&lt;footer&gt;</a:t>
            </a:r>
            <a:endParaRPr b="0" lang="hr-HR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hr-HR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AAD572-8128-46C1-8359-5B57957DC2C7}" type="slidenum">
              <a:rPr b="0" lang="hr-HR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hr-HR" sz="12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hr-HR" sz="1400" spc="-1" strike="noStrike">
                <a:latin typeface="Times New Roman"/>
              </a:defRPr>
            </a:lvl1pPr>
          </a:lstStyle>
          <a:p>
            <a:r>
              <a:rPr b="0" lang="hr-HR" sz="1400" spc="-1" strike="noStrike">
                <a:latin typeface="Times New Roman"/>
              </a:rPr>
              <a:t>&lt;date/time&gt;</a:t>
            </a:r>
            <a:endParaRPr b="0" lang="hr-H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hub.com/Sentimentalci/opjprojekt" TargetMode="External"/><Relationship Id="rId2" Type="http://schemas.openxmlformats.org/officeDocument/2006/relationships/hyperlink" Target="https://github.com/Sentimentalci/opjprojekt/blob/master/tekst.txt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hr-HR" sz="6000" spc="-1" strike="noStrike">
                <a:solidFill>
                  <a:srgbClr val="000000"/>
                </a:solidFill>
                <a:latin typeface="Aptos Display"/>
              </a:rPr>
              <a:t>SENTIMENTalci</a:t>
            </a:r>
            <a:endParaRPr b="0" lang="hr-HR" sz="60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r-HR" sz="2400" spc="-1" strike="noStrike">
                <a:solidFill>
                  <a:srgbClr val="000000"/>
                </a:solidFill>
                <a:latin typeface="Aptos"/>
              </a:rPr>
              <a:t>Tena Čop, Anela Rački, Bastijan Kobler, Petar Hrsto, Nikola Klobučar</a:t>
            </a:r>
            <a:endParaRPr b="0" lang="hr-H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45480" y="360000"/>
            <a:ext cx="10514520" cy="89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Aptos Display"/>
              </a:rPr>
              <a:t>Rezultati - modeli</a:t>
            </a:r>
            <a:endParaRPr b="0" lang="hr-HR" sz="4400" spc="-1" strike="noStrike">
              <a:latin typeface="Arial"/>
            </a:endParaRPr>
          </a:p>
        </p:txBody>
      </p:sp>
      <p:graphicFrame>
        <p:nvGraphicFramePr>
          <p:cNvPr id="146" name=""/>
          <p:cNvGraphicFramePr/>
          <p:nvPr/>
        </p:nvGraphicFramePr>
        <p:xfrm>
          <a:off x="1800000" y="1689480"/>
          <a:ext cx="7919640" cy="3530160"/>
        </p:xfrm>
        <a:graphic>
          <a:graphicData uri="http://schemas.openxmlformats.org/drawingml/2006/table">
            <a:tbl>
              <a:tblPr/>
              <a:tblGrid>
                <a:gridCol w="1979280"/>
                <a:gridCol w="1980000"/>
                <a:gridCol w="1979280"/>
                <a:gridCol w="1981440"/>
              </a:tblGrid>
              <a:tr h="11768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hr-HR" sz="1800" spc="-1" strike="noStrike">
                          <a:latin typeface="Arial"/>
                        </a:rPr>
                        <a:t>Model</a:t>
                      </a:r>
                      <a:endParaRPr b="0" lang="hr-HR" sz="1800" spc="-1" strike="noStrike">
                        <a:latin typeface="Arial"/>
                        <a:ea typeface="Noto Sans CJK SC"/>
                      </a:endParaRPr>
                    </a:p>
                  </a:txBody>
                  <a:tcPr anchor="ctr" marL="90000" marR="90000">
                    <a:lnL w="10800">
                      <a:noFill/>
                    </a:lnL>
                    <a:lnR w="10800">
                      <a:noFill/>
                    </a:lnR>
                    <a:lnT w="10800">
                      <a:noFill/>
                    </a:lnT>
                    <a:lnB w="10800"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hr-HR" sz="1800" spc="-1" strike="noStrike">
                          <a:latin typeface="Arial"/>
                        </a:rPr>
                        <a:t>XGBoost</a:t>
                      </a:r>
                      <a:endParaRPr b="0" lang="hr-HR" sz="1800" spc="-1" strike="noStrike"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hr-HR" sz="1800" spc="-1" strike="noStrike">
                          <a:latin typeface="Arial"/>
                        </a:rPr>
                        <a:t>SVM</a:t>
                      </a:r>
                      <a:endParaRPr b="0" lang="hr-HR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hr-HR" sz="1800" spc="-1" strike="noStrike">
                          <a:latin typeface="Arial"/>
                        </a:rPr>
                        <a:t>KNN</a:t>
                      </a:r>
                      <a:endParaRPr b="0" lang="hr-HR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11768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hr-HR" sz="1800" spc="-1" strike="noStrike">
                          <a:latin typeface="Arial"/>
                        </a:rPr>
                        <a:t>Točnost</a:t>
                      </a:r>
                      <a:endParaRPr b="0" lang="hr-HR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hr-HR" sz="1800" spc="-1" strike="noStrike">
                          <a:latin typeface="Arial"/>
                        </a:rPr>
                        <a:t>85,86%</a:t>
                      </a:r>
                      <a:endParaRPr b="0" lang="hr-HR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hr-HR" sz="1800" spc="-1" strike="noStrike">
                          <a:latin typeface="Arial"/>
                        </a:rPr>
                        <a:t>86,18%</a:t>
                      </a:r>
                      <a:endParaRPr b="0" lang="hr-HR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hr-HR" sz="1800" spc="-1" strike="noStrike">
                          <a:latin typeface="Arial"/>
                        </a:rPr>
                        <a:t>85,86%</a:t>
                      </a:r>
                      <a:endParaRPr b="0" lang="hr-HR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1768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hr-HR" sz="1800" spc="-1" strike="noStrike">
                          <a:latin typeface="Arial"/>
                        </a:rPr>
                        <a:t>F1</a:t>
                      </a:r>
                      <a:endParaRPr b="0" lang="hr-HR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hr-HR" sz="1800" spc="-1" strike="noStrike">
                          <a:latin typeface="Arial"/>
                        </a:rPr>
                        <a:t>41,02%</a:t>
                      </a:r>
                      <a:endParaRPr b="0" lang="hr-HR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hr-HR" sz="1800" spc="-1" strike="noStrike">
                          <a:latin typeface="Arial"/>
                        </a:rPr>
                        <a:t>33,19%</a:t>
                      </a:r>
                      <a:endParaRPr b="0" lang="hr-HR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hr-HR" sz="1800" spc="-1" strike="noStrike">
                          <a:latin typeface="Arial"/>
                        </a:rPr>
                        <a:t>30,80%</a:t>
                      </a:r>
                      <a:endParaRPr b="0" lang="hr-HR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r-HR" sz="4400" spc="-1" strike="noStrike">
                <a:latin typeface="Arial"/>
              </a:rPr>
              <a:t>Rezultati – confusion matrix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Aptos Display"/>
              </a:rPr>
              <a:t>Poveznice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Recenzije knjiga: https://www.najboljeknjige.com/recenzije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Github: </a:t>
            </a:r>
            <a:r>
              <a:rPr b="0" lang="hr-HR" sz="2800" spc="-1" strike="noStrike" u="sng">
                <a:solidFill>
                  <a:srgbClr val="467886"/>
                </a:solidFill>
                <a:uFillTx/>
                <a:latin typeface="Aptos"/>
                <a:hlinkClick r:id="rId1"/>
              </a:rPr>
              <a:t>https://github.com/Sentimentalci/opjprojekt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OG korpus: </a:t>
            </a:r>
            <a:r>
              <a:rPr b="0" lang="hr-HR" sz="2800" spc="-1" strike="noStrike" u="sng">
                <a:solidFill>
                  <a:srgbClr val="467886"/>
                </a:solidFill>
                <a:uFillTx/>
                <a:latin typeface="Aptos"/>
                <a:hlinkClick r:id="rId2"/>
              </a:rPr>
              <a:t>https://github.com/Sentimentalci/opjprojekt/blob/master/tekst.txt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Anotirani korpus: https://github.com/Sentimentalci/opjprojekt/blob/master/Knjiga.tsv</a:t>
            </a:r>
            <a:endParaRPr b="0" lang="hr-H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Aptos Display"/>
              </a:rPr>
              <a:t>Sadržaj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Analiza sentimenta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Skup podataka – detalji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Skup podataka – statistika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Modeli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Rezultati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Poveznice</a:t>
            </a:r>
            <a:endParaRPr b="0" lang="hr-H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Aptos Display"/>
              </a:rPr>
              <a:t>Analiza sentimenta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Teorija, potreba i problematika analize sentimenta --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Pronalaženje lingvističkih uzoraka u tekstu koji otkrivaju nečiji stav o nekom svojstvu nekog objekta (u točno nekom trenutku)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Najčešće koristi podatke s društvenih mreža -&gt; javno mišljenje o nekoj temi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Marketing, političke analize, istraživanje korisničkog iskustva i sl.</a:t>
            </a:r>
            <a:endParaRPr b="0" lang="hr-H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Aptos Display"/>
              </a:rPr>
              <a:t>Skup podataka - detalji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Recenzije knjiga: https://www.najboljeknjige.com/recenzije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Prikupljanje podataka:</a:t>
            </a:r>
            <a:endParaRPr b="0" lang="hr-HR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Aptos"/>
              </a:rPr>
              <a:t>Beautiful Soup (bs4)</a:t>
            </a:r>
            <a:endParaRPr b="0" lang="hr-HR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Aptos"/>
              </a:rPr>
              <a:t>uklanjanje html oznaka</a:t>
            </a:r>
            <a:endParaRPr b="0" lang="hr-HR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Čišćenje podataka:</a:t>
            </a:r>
            <a:endParaRPr b="0" lang="hr-HR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Aptos"/>
              </a:rPr>
              <a:t>Segmentacija na rečenice (., !, ?, dodatno)</a:t>
            </a:r>
            <a:endParaRPr b="0" lang="hr-HR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Aptos"/>
              </a:rPr>
              <a:t>Ručna provjera</a:t>
            </a:r>
            <a:endParaRPr b="0" lang="hr-H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hr-H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Aptos Display"/>
              </a:rPr>
              <a:t>Skup podataka - anotacije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4 anotatora u grupi, 1 programer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Svaki anotira 2250 rečenica -&gt; 3000 rečenica</a:t>
            </a:r>
            <a:endParaRPr b="0" lang="hr-HR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Aptos"/>
              </a:rPr>
              <a:t>1-2250,</a:t>
            </a:r>
            <a:endParaRPr b="0" lang="hr-HR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Aptos"/>
                <a:ea typeface="Noto Sans CJK SC"/>
              </a:rPr>
              <a:t>1-750/1501-3000,</a:t>
            </a:r>
            <a:endParaRPr b="0" lang="hr-HR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Aptos"/>
                <a:ea typeface="Noto Sans CJK SC"/>
              </a:rPr>
              <a:t>1-1500/2251-3000,</a:t>
            </a:r>
            <a:endParaRPr b="0" lang="hr-HR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Aptos"/>
                <a:ea typeface="Noto Sans CJK SC"/>
              </a:rPr>
              <a:t>751-3000</a:t>
            </a:r>
            <a:endParaRPr b="0" lang="hr-HR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Noto Sans CJK SC"/>
              </a:rPr>
              <a:t>Cohen’s kappa – stat. mjera za procjenu konzistentnosti između više anotatora</a:t>
            </a:r>
            <a:endParaRPr b="0" lang="hr-HR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Aptos"/>
                <a:ea typeface="Noto Sans CJK SC"/>
              </a:rPr>
              <a:t>K=0.6089</a:t>
            </a:r>
            <a:endParaRPr b="0" lang="hr-H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Aptos Display"/>
              </a:rPr>
              <a:t>Set podataka - statistika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Broj rečenica, tokena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Izgled klasa u oznakama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Train test split</a:t>
            </a:r>
            <a:endParaRPr b="0" lang="hr-H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Aptos Display"/>
              </a:rPr>
              <a:t>Modeli - XGBoost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pip install xgboost</a:t>
            </a:r>
            <a:endParaRPr b="0" lang="hr-H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import xgboost as xgb</a:t>
            </a:r>
            <a:endParaRPr b="0" lang="hr-H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model=xgb.XGBClassifier()</a:t>
            </a:r>
            <a:endParaRPr b="0" lang="hr-H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hr-H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hr-H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model.fit(X_train, Y_train)</a:t>
            </a:r>
            <a:endParaRPr b="0" lang="hr-H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pred=model.predict(X_test)</a:t>
            </a:r>
            <a:endParaRPr b="0" lang="hr-HR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Točnost: 85,86 %</a:t>
            </a:r>
            <a:endParaRPr b="0" lang="hr-H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F1: 41,02 %</a:t>
            </a:r>
            <a:endParaRPr b="0" lang="hr-H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Aptos Display"/>
              </a:rPr>
              <a:t>Modeli - SVM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from sklearn import svm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model=svm.SVC(kernel=”sigmoid”, C=4)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„</a:t>
            </a: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linear”, „poly”, razni C</a:t>
            </a:r>
            <a:endParaRPr b="0" lang="hr-H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hr-H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model.fit(X_train, Y_train)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pred=model.predict(X_test)</a:t>
            </a:r>
            <a:endParaRPr b="0" lang="hr-HR" sz="28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Točnost: 86,18 %</a:t>
            </a:r>
            <a:endParaRPr b="0" lang="hr-H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F1: 33,19 %</a:t>
            </a:r>
            <a:endParaRPr b="0" lang="hr-H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Aptos Display"/>
              </a:rPr>
              <a:t>Modeli - KNN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from sklearn.neighbors import KneighborsClassifier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model=KNeighborsClassifier(n_neinghbors=4)</a:t>
            </a:r>
            <a:endParaRPr b="0" lang="hr-H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hr-H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model.fit(X_train, Y_train)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pred=model.predict(X_test)</a:t>
            </a:r>
            <a:endParaRPr b="0" lang="hr-HR" sz="28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Točnost: 85,86 %</a:t>
            </a:r>
            <a:endParaRPr b="0" lang="hr-H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F1: 30,80 %</a:t>
            </a:r>
            <a:endParaRPr b="0" lang="hr-H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Application>LibreOffice/7.3.7.2$Linux_X86_64 LibreOffice_project/30$Build-2</Application>
  <AppVersion>15.0000</AppVersion>
  <Words>269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2024-05-29T09:12:51Z</dcterms:created>
  <dc:creator>Nikola Klobučar</dc:creator>
  <dc:description/>
  <dc:language>hr-HR</dc:language>
  <cp:lastModifiedBy/>
  <dcterms:modified xsi:type="dcterms:W3CDTF">2024-06-09T11:30:13Z</dcterms:modified>
  <cp:revision>50</cp:revision>
  <dc:subject/>
  <dc:title>SENTIMENTalci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Široki zaslon</vt:lpwstr>
  </property>
  <property fmtid="{D5CDD505-2E9C-101B-9397-08002B2CF9AE}" pid="3" name="Slides">
    <vt:i4>12</vt:i4>
  </property>
</Properties>
</file>