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5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F23"/>
    <a:srgbClr val="95C727"/>
    <a:srgbClr val="A6D838"/>
    <a:srgbClr val="89B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9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92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1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41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755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243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4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8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1" y="1558266"/>
            <a:ext cx="8596668" cy="4158167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3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7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40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2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500AA75-4FC4-4643-A2AF-44158455E133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A7AE-39C4-47C4-963E-7E0D83E38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1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59592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51" y="2021946"/>
            <a:ext cx="8596668" cy="369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939" y="644175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CB1CA7AE-39C4-47C4-963E-7E0D83E3819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562708" y="6441750"/>
            <a:ext cx="8467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4207" y="1990721"/>
            <a:ext cx="8043301" cy="899320"/>
          </a:xfrm>
        </p:spPr>
        <p:txBody>
          <a:bodyPr/>
          <a:lstStyle/>
          <a:p>
            <a:r>
              <a:rPr lang="de-DE" sz="4800" b="1" dirty="0" smtClean="0">
                <a:solidFill>
                  <a:srgbClr val="95C727"/>
                </a:solidFill>
              </a:rPr>
              <a:t>Sentiment </a:t>
            </a:r>
            <a:r>
              <a:rPr lang="de-DE" sz="4800" b="1" dirty="0" err="1" smtClean="0">
                <a:solidFill>
                  <a:srgbClr val="95C727"/>
                </a:solidFill>
              </a:rPr>
              <a:t>of</a:t>
            </a:r>
            <a:r>
              <a:rPr lang="de-DE" sz="4800" b="1" dirty="0" smtClean="0">
                <a:solidFill>
                  <a:srgbClr val="95C727"/>
                </a:solidFill>
              </a:rPr>
              <a:t> Bundestag</a:t>
            </a:r>
            <a:endParaRPr lang="de-DE" sz="4800" b="1" dirty="0">
              <a:solidFill>
                <a:srgbClr val="95C727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4207" y="5218276"/>
            <a:ext cx="7766936" cy="10968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Marlon Kohlberger  s0559488									Berlin, 12.02.2021</a:t>
            </a:r>
            <a:b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Boris </a:t>
            </a:r>
            <a:r>
              <a:rPr lang="de-DE" sz="1200" dirty="0" err="1" smtClean="0">
                <a:solidFill>
                  <a:schemeClr val="bg2">
                    <a:lumMod val="50000"/>
                  </a:schemeClr>
                </a:solidFill>
              </a:rPr>
              <a:t>Foko</a:t>
            </a: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50000"/>
                  </a:schemeClr>
                </a:solidFill>
              </a:rPr>
              <a:t>Kouti</a:t>
            </a: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  s0559792</a:t>
            </a:r>
            <a:b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1200" dirty="0" err="1" smtClean="0">
                <a:solidFill>
                  <a:schemeClr val="bg2">
                    <a:lumMod val="50000"/>
                  </a:schemeClr>
                </a:solidFill>
              </a:rPr>
              <a:t>Arnauld</a:t>
            </a: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50000"/>
                  </a:schemeClr>
                </a:solidFill>
              </a:rPr>
              <a:t>Feussi</a:t>
            </a: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50000"/>
                  </a:schemeClr>
                </a:solidFill>
              </a:rPr>
              <a:t>Kamdem</a:t>
            </a:r>
            <a:r>
              <a:rPr lang="de-DE" sz="1200" dirty="0" smtClean="0">
                <a:solidFill>
                  <a:schemeClr val="bg2">
                    <a:lumMod val="50000"/>
                  </a:schemeClr>
                </a:solidFill>
              </a:rPr>
              <a:t>  s0555370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352111" y="3255929"/>
            <a:ext cx="7766936" cy="787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b="1" dirty="0" smtClean="0">
                <a:solidFill>
                  <a:srgbClr val="84AF23"/>
                </a:solidFill>
              </a:rPr>
              <a:t>Der Crawler</a:t>
            </a:r>
            <a:endParaRPr lang="de-DE" b="1" dirty="0">
              <a:solidFill>
                <a:srgbClr val="84AF23"/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1300353" y="3008638"/>
            <a:ext cx="7970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ür htw berli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13159" r="12278" b="16948"/>
          <a:stretch/>
        </p:blipFill>
        <p:spPr bwMode="auto">
          <a:xfrm>
            <a:off x="948907" y="62176"/>
            <a:ext cx="1759790" cy="10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Implementierung und Bereitstellung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Komponenten  |  Crawler Mechanismus  |  Datenstruktur  |  </a:t>
            </a:r>
            <a:r>
              <a:rPr lang="de-DE" sz="1050" b="1" dirty="0" smtClean="0">
                <a:solidFill>
                  <a:schemeClr val="accent1"/>
                </a:solidFill>
              </a:rPr>
              <a:t>Implementierung und Bereitstellung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1" y="3781185"/>
            <a:ext cx="7296150" cy="25717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1" y="1696617"/>
            <a:ext cx="7458075" cy="17049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19199" y="1411844"/>
            <a:ext cx="265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Berechtigung erteilen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219199" y="3539454"/>
            <a:ext cx="265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REST-</a:t>
            </a:r>
            <a:r>
              <a:rPr lang="de-DE" sz="1400" dirty="0" err="1" smtClean="0"/>
              <a:t>Api</a:t>
            </a:r>
            <a:r>
              <a:rPr lang="de-DE" sz="1400" dirty="0" smtClean="0"/>
              <a:t> Befehle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856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1716" y="2312773"/>
            <a:ext cx="9258699" cy="899320"/>
          </a:xfrm>
        </p:spPr>
        <p:txBody>
          <a:bodyPr/>
          <a:lstStyle/>
          <a:p>
            <a:pPr algn="ctr"/>
            <a:r>
              <a:rPr lang="de-DE" sz="4800" b="1" dirty="0" smtClean="0">
                <a:solidFill>
                  <a:srgbClr val="95C727"/>
                </a:solidFill>
              </a:rPr>
              <a:t>VIELEN DANK!</a:t>
            </a:r>
            <a:endParaRPr lang="de-DE" sz="4800" b="1" dirty="0">
              <a:solidFill>
                <a:srgbClr val="95C727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685666" y="3329795"/>
            <a:ext cx="7766936" cy="787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000" b="1" dirty="0" smtClean="0">
                <a:solidFill>
                  <a:srgbClr val="84AF23"/>
                </a:solidFill>
              </a:rPr>
              <a:t>für Ihre Aufmerksamkeit</a:t>
            </a:r>
            <a:endParaRPr lang="de-DE" sz="4000" b="1" dirty="0">
              <a:solidFill>
                <a:srgbClr val="84AF23"/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1357862" y="3330690"/>
            <a:ext cx="7970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ür htw berli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13159" r="12278" b="16948"/>
          <a:stretch/>
        </p:blipFill>
        <p:spPr bwMode="auto">
          <a:xfrm>
            <a:off x="948907" y="62176"/>
            <a:ext cx="1759790" cy="10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8951" y="592347"/>
            <a:ext cx="8596668" cy="6348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8951" y="1512258"/>
            <a:ext cx="8596668" cy="4158167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Was ist ein Crawler?</a:t>
            </a:r>
          </a:p>
          <a:p>
            <a:pPr lvl="1"/>
            <a:r>
              <a:rPr lang="de-DE" sz="1400" dirty="0" smtClean="0"/>
              <a:t>Durchsucht und analysiert Webseiten</a:t>
            </a:r>
          </a:p>
          <a:p>
            <a:pPr lvl="1"/>
            <a:r>
              <a:rPr lang="de-DE" sz="1400" dirty="0" err="1" smtClean="0"/>
              <a:t>Downloader</a:t>
            </a:r>
            <a:r>
              <a:rPr lang="de-DE" sz="1400" dirty="0" smtClean="0"/>
              <a:t> lädt Informationen herunter</a:t>
            </a:r>
          </a:p>
          <a:p>
            <a:pPr lvl="1"/>
            <a:r>
              <a:rPr lang="de-DE" sz="1400" dirty="0" smtClean="0"/>
              <a:t>Verwendung einer Queue für URLs</a:t>
            </a:r>
          </a:p>
          <a:p>
            <a:pPr lvl="1"/>
            <a:r>
              <a:rPr lang="de-DE" sz="1400" dirty="0" smtClean="0"/>
              <a:t>Scheduler managt Verteilung der URLs und mehr</a:t>
            </a:r>
          </a:p>
          <a:p>
            <a:pPr lvl="1"/>
            <a:r>
              <a:rPr lang="de-DE" sz="1400" dirty="0" smtClean="0"/>
              <a:t>Speicherung der Daten in einem Speichermedium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accent1"/>
                </a:solidFill>
              </a:rPr>
              <a:t>Einleitung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|  Anforderungen  |  Komponenten  |  Crawler Mechanismus  |  Datenstruktur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35" y="3999119"/>
            <a:ext cx="4497100" cy="19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8950" y="1368896"/>
            <a:ext cx="8825857" cy="4347538"/>
          </a:xfrm>
        </p:spPr>
        <p:txBody>
          <a:bodyPr>
            <a:normAutofit/>
          </a:bodyPr>
          <a:lstStyle/>
          <a:p>
            <a:r>
              <a:rPr lang="de-DE" sz="1600" dirty="0"/>
              <a:t>Herunterladen der aktuellen Daten (Plenarprotokolle/Stammdaten</a:t>
            </a:r>
            <a:r>
              <a:rPr lang="de-DE" sz="1600" dirty="0" smtClean="0"/>
              <a:t>)</a:t>
            </a:r>
          </a:p>
          <a:p>
            <a:r>
              <a:rPr lang="de-DE" sz="1600" dirty="0" smtClean="0"/>
              <a:t>Parsen </a:t>
            </a:r>
            <a:r>
              <a:rPr lang="de-DE" sz="1600" dirty="0"/>
              <a:t>und Speichern der </a:t>
            </a:r>
            <a:r>
              <a:rPr lang="de-DE" sz="1600" dirty="0" smtClean="0"/>
              <a:t>XML-Dokumente</a:t>
            </a:r>
            <a:endParaRPr lang="de-DE" sz="1600" dirty="0"/>
          </a:p>
          <a:p>
            <a:r>
              <a:rPr lang="de-DE" sz="1600" dirty="0"/>
              <a:t>Automatisierung des </a:t>
            </a:r>
            <a:r>
              <a:rPr lang="de-DE" sz="1600" dirty="0" smtClean="0"/>
              <a:t>Ablaufs</a:t>
            </a:r>
          </a:p>
          <a:p>
            <a:r>
              <a:rPr lang="de-DE" sz="1600" dirty="0"/>
              <a:t>Effiziente Ausnutzung der Rechenleistung durch Multithreading</a:t>
            </a:r>
          </a:p>
          <a:p>
            <a:r>
              <a:rPr lang="de-DE" sz="1600" dirty="0"/>
              <a:t>Konfiguration der Parameter (Frequenz, Anzahl der Threads, etc.)</a:t>
            </a:r>
          </a:p>
          <a:p>
            <a:r>
              <a:rPr lang="de-DE" sz="1600" dirty="0" smtClean="0"/>
              <a:t>Erweiterbarkeit</a:t>
            </a:r>
            <a:endParaRPr lang="de-DE" sz="1600" dirty="0"/>
          </a:p>
          <a:p>
            <a:r>
              <a:rPr lang="de-DE" sz="1600" dirty="0"/>
              <a:t>Bereitstellung der </a:t>
            </a:r>
            <a:r>
              <a:rPr lang="de-DE" sz="1600" dirty="0" smtClean="0"/>
              <a:t>Daten für den Aufbau des Kommunikationsmodells (Mongo-DB)</a:t>
            </a:r>
          </a:p>
          <a:p>
            <a:endParaRPr lang="de-DE" dirty="0"/>
          </a:p>
          <a:p>
            <a:r>
              <a:rPr lang="de-DE" sz="1600" dirty="0" smtClean="0"/>
              <a:t>Spezielle Anforderungen:</a:t>
            </a:r>
          </a:p>
          <a:p>
            <a:pPr lvl="1"/>
            <a:r>
              <a:rPr lang="de-DE" dirty="0" smtClean="0"/>
              <a:t>Vermeidung einer Sperrung durch den Server-Admin</a:t>
            </a:r>
          </a:p>
          <a:p>
            <a:pPr lvl="1"/>
            <a:r>
              <a:rPr lang="de-DE" dirty="0" smtClean="0"/>
              <a:t>Handling von Ajax basierenden Inhalten</a:t>
            </a:r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</a:t>
            </a:r>
            <a:r>
              <a:rPr lang="de-DE" sz="1050" b="1" dirty="0" smtClean="0">
                <a:solidFill>
                  <a:schemeClr val="accent1"/>
                </a:solidFill>
              </a:rPr>
              <a:t>Anforderungen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|  Komponenten  |  Crawler Mechanismus  |  Datenstruktur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46" y="1614190"/>
            <a:ext cx="5690385" cy="448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</a:t>
            </a:r>
            <a:r>
              <a:rPr lang="de-DE" sz="1050" b="1" dirty="0" smtClean="0">
                <a:solidFill>
                  <a:schemeClr val="accent1"/>
                </a:solidFill>
              </a:rPr>
              <a:t>Komponenten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|  Crawler Mechanismus  |  Datenstruktur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68950" y="1437736"/>
            <a:ext cx="8825857" cy="427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Crawl-Manager</a:t>
            </a:r>
          </a:p>
          <a:p>
            <a:pPr lvl="2"/>
            <a:r>
              <a:rPr lang="de-DE" dirty="0"/>
              <a:t>Taskmanager und </a:t>
            </a:r>
            <a:r>
              <a:rPr lang="de-DE" dirty="0" smtClean="0"/>
              <a:t>Scheduler</a:t>
            </a:r>
          </a:p>
          <a:p>
            <a:pPr lvl="2"/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Crawl-Utilities</a:t>
            </a:r>
          </a:p>
          <a:p>
            <a:pPr lvl="2"/>
            <a:r>
              <a:rPr lang="de-DE" dirty="0" smtClean="0"/>
              <a:t>Herunterladen/analysieren/parsen der Daten</a:t>
            </a:r>
          </a:p>
          <a:p>
            <a:pPr lvl="2"/>
            <a:r>
              <a:rPr lang="de-DE" dirty="0" smtClean="0"/>
              <a:t>Funktionalitäten des Crawl-Prozesses</a:t>
            </a:r>
          </a:p>
          <a:p>
            <a:pPr lvl="2"/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REST-Service-Provider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REST-API zur Steuerung des Crawl-Managers</a:t>
            </a:r>
          </a:p>
          <a:p>
            <a:pPr lvl="2"/>
            <a:r>
              <a:rPr lang="de-DE" dirty="0" smtClean="0"/>
              <a:t>Eingeschränkten Zugriff auf die DB-Daten</a:t>
            </a:r>
          </a:p>
          <a:p>
            <a:pPr lvl="2"/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Datenbank</a:t>
            </a:r>
          </a:p>
          <a:p>
            <a:pPr lvl="2"/>
            <a:r>
              <a:rPr lang="de-DE" dirty="0" err="1" smtClean="0"/>
              <a:t>NoSQL</a:t>
            </a:r>
            <a:r>
              <a:rPr lang="de-DE" dirty="0" smtClean="0"/>
              <a:t> (Mongo-DB) zur Sicherung der Daten</a:t>
            </a:r>
          </a:p>
        </p:txBody>
      </p:sp>
    </p:spTree>
    <p:extLst>
      <p:ext uri="{BB962C8B-B14F-4D97-AF65-F5344CB8AC3E}">
        <p14:creationId xmlns:p14="http://schemas.microsoft.com/office/powerpoint/2010/main" val="6393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Crawler Mechanismus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Komponenten  |  </a:t>
            </a:r>
            <a:r>
              <a:rPr lang="de-DE" sz="1050" b="1" dirty="0" smtClean="0">
                <a:solidFill>
                  <a:schemeClr val="accent1"/>
                </a:solidFill>
              </a:rPr>
              <a:t>Crawler Mechanismus 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|  Datenstruktur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7" y="1868174"/>
            <a:ext cx="7539859" cy="3066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8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Crawler Mechanismus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Komponenten  |  </a:t>
            </a:r>
            <a:r>
              <a:rPr lang="de-DE" sz="1050" b="1" dirty="0" smtClean="0">
                <a:solidFill>
                  <a:schemeClr val="accent1"/>
                </a:solidFill>
              </a:rPr>
              <a:t>Crawler Mechanismus 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|  Datenstruktur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5" y="2196861"/>
            <a:ext cx="9340465" cy="216878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0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Datenstruktur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Komponenten  |  Crawler Mechanismus  |  </a:t>
            </a:r>
            <a:r>
              <a:rPr lang="de-DE" sz="1050" b="1" dirty="0" smtClean="0">
                <a:solidFill>
                  <a:schemeClr val="accent1"/>
                </a:solidFill>
              </a:rPr>
              <a:t>Datenstruktur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17" y="1748287"/>
            <a:ext cx="6066058" cy="44828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18868" y="1416272"/>
            <a:ext cx="161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Plenarprotokoll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216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563819" y="2403894"/>
            <a:ext cx="1155939" cy="68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Datenstruktur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Komponenten  |  Crawler Mechanismus  |  </a:t>
            </a:r>
            <a:r>
              <a:rPr lang="de-DE" sz="1050" b="1" dirty="0" smtClean="0">
                <a:solidFill>
                  <a:schemeClr val="accent1"/>
                </a:solidFill>
              </a:rPr>
              <a:t>Datenstruktur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|  Implementierung und Bereitstellung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9" y="1785604"/>
            <a:ext cx="10410027" cy="37295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18868" y="1416272"/>
            <a:ext cx="127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Datenbank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84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Implementierung und Bereitstellung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Webanwendung </a:t>
            </a:r>
          </a:p>
          <a:p>
            <a:pPr lvl="1"/>
            <a:r>
              <a:rPr lang="de-DE" dirty="0"/>
              <a:t>Java-basiertes Spring-Boot </a:t>
            </a:r>
            <a:r>
              <a:rPr lang="de-DE" dirty="0" smtClean="0"/>
              <a:t>Framework</a:t>
            </a:r>
          </a:p>
          <a:p>
            <a:pPr lvl="1"/>
            <a:r>
              <a:rPr lang="de-DE" dirty="0" smtClean="0"/>
              <a:t>Vereinfachte Konfiguration durch Spring-</a:t>
            </a:r>
            <a:r>
              <a:rPr lang="de-DE" dirty="0" err="1" smtClean="0"/>
              <a:t>Initializer</a:t>
            </a:r>
            <a:endParaRPr lang="de-DE" dirty="0" smtClean="0"/>
          </a:p>
          <a:p>
            <a:pPr lvl="1"/>
            <a:r>
              <a:rPr lang="de-DE" dirty="0" smtClean="0"/>
              <a:t>Bereitgestellter Task-Scheduler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Bereitstellung</a:t>
            </a:r>
          </a:p>
          <a:p>
            <a:pPr lvl="1"/>
            <a:r>
              <a:rPr lang="de-DE" dirty="0" smtClean="0"/>
              <a:t>HTW Virtual-Server (141.45.146.161) Ubuntu-Service</a:t>
            </a:r>
          </a:p>
          <a:p>
            <a:pPr lvl="1"/>
            <a:r>
              <a:rPr lang="de-DE" dirty="0" smtClean="0"/>
              <a:t>Nur zugänglich auf infosys1 Rechner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Autorisierung aktivieren</a:t>
            </a:r>
          </a:p>
          <a:p>
            <a:pPr lvl="1"/>
            <a:r>
              <a:rPr lang="de-DE" dirty="0" smtClean="0"/>
              <a:t>Zur </a:t>
            </a:r>
            <a:r>
              <a:rPr lang="de-DE" dirty="0"/>
              <a:t>F</a:t>
            </a:r>
            <a:r>
              <a:rPr lang="de-DE" dirty="0" smtClean="0"/>
              <a:t>reigabe müssen die Firewall-Regeln angepasst werden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6514" y="6490109"/>
            <a:ext cx="8369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Einleitung  |  Anforderungen  |  Komponenten  |  Crawler Mechanismus  |  Datenstruktur  |  </a:t>
            </a:r>
            <a:r>
              <a:rPr lang="de-DE" sz="1050" b="1" dirty="0" smtClean="0">
                <a:solidFill>
                  <a:schemeClr val="accent1"/>
                </a:solidFill>
              </a:rPr>
              <a:t>Implementierung und Bereitstellung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336</Words>
  <Application>Microsoft Office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Sentiment of Bundestag</vt:lpstr>
      <vt:lpstr>Einleitung</vt:lpstr>
      <vt:lpstr>Anforderungen</vt:lpstr>
      <vt:lpstr>Komponenten</vt:lpstr>
      <vt:lpstr>Crawler Mechanismus</vt:lpstr>
      <vt:lpstr>Crawler Mechanismus</vt:lpstr>
      <vt:lpstr>Datenstruktur</vt:lpstr>
      <vt:lpstr>Datenstruktur</vt:lpstr>
      <vt:lpstr>Implementierung und Bereitstellung</vt:lpstr>
      <vt:lpstr>Implementierung und Bereitstellung</vt:lpstr>
      <vt:lpstr>VIELEN DANK!</vt:lpstr>
    </vt:vector>
  </TitlesOfParts>
  <Company>Expleo Germany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Marlon Kohlberger</dc:creator>
  <cp:lastModifiedBy>Marlon Kohlberger</cp:lastModifiedBy>
  <cp:revision>23</cp:revision>
  <dcterms:created xsi:type="dcterms:W3CDTF">2021-02-11T13:18:53Z</dcterms:created>
  <dcterms:modified xsi:type="dcterms:W3CDTF">2021-02-11T18:22:20Z</dcterms:modified>
</cp:coreProperties>
</file>