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75"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0891" autoAdjust="0"/>
  </p:normalViewPr>
  <p:slideViewPr>
    <p:cSldViewPr snapToGrid="0">
      <p:cViewPr varScale="1">
        <p:scale>
          <a:sx n="46" d="100"/>
          <a:sy n="46" d="100"/>
        </p:scale>
        <p:origin x="23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52E8F-F677-454E-8DD6-CAF6866C08C8}" type="datetimeFigureOut">
              <a:rPr lang="en-SG" smtClean="0"/>
              <a:t>10/12/2021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6D5CD-2E0D-4DA8-A753-E7E00F643223}" type="slidenum">
              <a:rPr lang="en-SG" smtClean="0"/>
              <a:t>‹#›</a:t>
            </a:fld>
            <a:endParaRPr lang="en-SG"/>
          </a:p>
        </p:txBody>
      </p:sp>
    </p:spTree>
    <p:extLst>
      <p:ext uri="{BB962C8B-B14F-4D97-AF65-F5344CB8AC3E}">
        <p14:creationId xmlns:p14="http://schemas.microsoft.com/office/powerpoint/2010/main" val="1803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PowerShell Administrator console, type the following commands to SSH into the </a:t>
            </a:r>
            <a:r>
              <a:rPr lang="en-US" dirty="0" err="1"/>
              <a:t>pentest</a:t>
            </a:r>
            <a:r>
              <a:rPr lang="en-US" dirty="0"/>
              <a:t> Linux VM that </a:t>
            </a:r>
            <a:r>
              <a:rPr lang="en-US" dirty="0" err="1"/>
              <a:t>wa</a:t>
            </a:r>
            <a:r>
              <a:rPr lang="en-US" dirty="0"/>
              <a:t> created earlier. Replace &lt;</a:t>
            </a:r>
            <a:r>
              <a:rPr lang="en-US" dirty="0" err="1"/>
              <a:t>Linux_FQDN</a:t>
            </a:r>
            <a:r>
              <a:rPr lang="en-US" dirty="0"/>
              <a:t>&gt; with the value of Linux VM FQDN from the output of the script earlier. When prompted about the authenticity, type yes and press enter. When prompted for the password, enter the value of Linux VM Password from the output of the script earlier.</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2</a:t>
            </a:fld>
            <a:endParaRPr lang="en-SG"/>
          </a:p>
        </p:txBody>
      </p:sp>
    </p:spTree>
    <p:extLst>
      <p:ext uri="{BB962C8B-B14F-4D97-AF65-F5344CB8AC3E}">
        <p14:creationId xmlns:p14="http://schemas.microsoft.com/office/powerpoint/2010/main" val="3652801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directories to the mounted drive and enter the following command to append a malicious command to the .</a:t>
            </a:r>
            <a:r>
              <a:rPr lang="en-US" dirty="0" err="1"/>
              <a:t>bashrc</a:t>
            </a:r>
            <a:r>
              <a:rPr lang="en-US" dirty="0"/>
              <a:t> file, to escalate the privileges of our current Contributor user.</a:t>
            </a:r>
          </a:p>
          <a:p>
            <a:endParaRPr lang="en-US" dirty="0"/>
          </a:p>
          <a:p>
            <a:r>
              <a:rPr lang="en-US" dirty="0" err="1"/>
              <a:t>Bashrc</a:t>
            </a:r>
            <a:r>
              <a:rPr lang="en-US" dirty="0"/>
              <a:t> is a Bash shell script that runs whenever a shell session is started interactively. The preceding command will ensure that the next time the target privileged user opens a Cloud Shell session, the command to escalate the privilege of the contributor user account will be executed.</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11</a:t>
            </a:fld>
            <a:endParaRPr lang="en-SG"/>
          </a:p>
        </p:txBody>
      </p:sp>
    </p:spTree>
    <p:extLst>
      <p:ext uri="{BB962C8B-B14F-4D97-AF65-F5344CB8AC3E}">
        <p14:creationId xmlns:p14="http://schemas.microsoft.com/office/powerpoint/2010/main" val="3379082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the same thing for a PowerShell, we will need to first create two directories in the user’s home directory. This is where the </a:t>
            </a:r>
            <a:r>
              <a:rPr lang="en-US" dirty="0" err="1"/>
              <a:t>Powershell</a:t>
            </a:r>
            <a:r>
              <a:rPr lang="en-US" dirty="0"/>
              <a:t> profile will live. If you get an error message about the existence of the directories, you can ignore that and move on the next step.</a:t>
            </a:r>
          </a:p>
          <a:p>
            <a:endParaRPr lang="en-US" dirty="0"/>
          </a:p>
          <a:p>
            <a:r>
              <a:rPr lang="en-US" dirty="0"/>
              <a:t>Similar to what we did for the .</a:t>
            </a:r>
            <a:r>
              <a:rPr lang="en-US" dirty="0" err="1"/>
              <a:t>barshrc</a:t>
            </a:r>
            <a:r>
              <a:rPr lang="en-US" dirty="0"/>
              <a:t> file, we will make the </a:t>
            </a:r>
            <a:r>
              <a:rPr lang="en-US" dirty="0" err="1"/>
              <a:t>contributoruser</a:t>
            </a:r>
            <a:r>
              <a:rPr lang="en-US" dirty="0"/>
              <a:t> an owner on the subscription by adding the following command to the </a:t>
            </a:r>
            <a:r>
              <a:rPr lang="en-US" dirty="0" err="1"/>
              <a:t>Powershell</a:t>
            </a:r>
            <a:r>
              <a:rPr lang="en-US" dirty="0"/>
              <a:t> profile.</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12</a:t>
            </a:fld>
            <a:endParaRPr lang="en-SG"/>
          </a:p>
        </p:txBody>
      </p:sp>
    </p:spTree>
    <p:extLst>
      <p:ext uri="{BB962C8B-B14F-4D97-AF65-F5344CB8AC3E}">
        <p14:creationId xmlns:p14="http://schemas.microsoft.com/office/powerpoint/2010/main" val="16309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Unmount the drive from your session with the following command</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13</a:t>
            </a:fld>
            <a:endParaRPr lang="en-SG"/>
          </a:p>
        </p:txBody>
      </p:sp>
    </p:spTree>
    <p:extLst>
      <p:ext uri="{BB962C8B-B14F-4D97-AF65-F5344CB8AC3E}">
        <p14:creationId xmlns:p14="http://schemas.microsoft.com/office/powerpoint/2010/main" val="3263481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upload the drive back to the storage account and overwrite the existing version. First, we will obtain the name of the storage account and store it in a variable. Replace &lt;</a:t>
            </a:r>
            <a:r>
              <a:rPr lang="en-US" dirty="0" err="1"/>
              <a:t>storage_acct_name</a:t>
            </a:r>
            <a:r>
              <a:rPr lang="en-US" dirty="0"/>
              <a:t>&gt; with the name of the storage account that the original cloud shell files downloaded from (starts with a prefix of cs).</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14</a:t>
            </a:fld>
            <a:endParaRPr lang="en-SG"/>
          </a:p>
        </p:txBody>
      </p:sp>
    </p:spTree>
    <p:extLst>
      <p:ext uri="{BB962C8B-B14F-4D97-AF65-F5344CB8AC3E}">
        <p14:creationId xmlns:p14="http://schemas.microsoft.com/office/powerpoint/2010/main" val="353519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Obtain the access key and file share and upload the image back into it using the following commands. Replace &lt;</a:t>
            </a:r>
            <a:r>
              <a:rPr lang="en-US" dirty="0" err="1"/>
              <a:t>download_location</a:t>
            </a:r>
            <a:r>
              <a:rPr lang="en-US" dirty="0"/>
              <a:t>&gt; with the location that you made a note of in exec </a:t>
            </a:r>
            <a:r>
              <a:rPr lang="en-US" dirty="0" err="1"/>
              <a:t>stg_file_download</a:t>
            </a:r>
            <a:r>
              <a:rPr lang="en-US" dirty="0"/>
              <a:t>.</a:t>
            </a:r>
          </a:p>
          <a:p>
            <a:endParaRPr lang="en-US" dirty="0"/>
          </a:p>
          <a:p>
            <a:r>
              <a:rPr lang="en-US" dirty="0"/>
              <a:t>The upload process will begin after tis. This will overwrite the existing file in the share.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15</a:t>
            </a:fld>
            <a:endParaRPr lang="en-SG"/>
          </a:p>
        </p:txBody>
      </p:sp>
    </p:spTree>
    <p:extLst>
      <p:ext uri="{BB962C8B-B14F-4D97-AF65-F5344CB8AC3E}">
        <p14:creationId xmlns:p14="http://schemas.microsoft.com/office/powerpoint/2010/main" val="1713431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 we will need  to trigger the attack by opening a cloud shell instance as the </a:t>
            </a:r>
            <a:r>
              <a:rPr lang="en-US" dirty="0" err="1"/>
              <a:t>azureadmin</a:t>
            </a:r>
            <a:r>
              <a:rPr lang="en-US" dirty="0"/>
              <a:t> user account. Tod o this, we will log in as the </a:t>
            </a:r>
            <a:r>
              <a:rPr lang="en-US" dirty="0" err="1"/>
              <a:t>azureadmin</a:t>
            </a:r>
            <a:r>
              <a:rPr lang="en-US" dirty="0"/>
              <a:t> account and open Cloud Shell in the portal. We can see in the following screenshot that our commands were executed in the </a:t>
            </a:r>
            <a:r>
              <a:rPr lang="en-US" dirty="0" err="1"/>
              <a:t>CloudShell</a:t>
            </a:r>
            <a:r>
              <a:rPr lang="en-US" dirty="0"/>
              <a:t> instance, and our </a:t>
            </a:r>
            <a:r>
              <a:rPr lang="en-US" dirty="0" err="1"/>
              <a:t>contributoruser</a:t>
            </a:r>
            <a:r>
              <a:rPr lang="en-US" dirty="0"/>
              <a:t> account is now an owner on the subscription.</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16</a:t>
            </a:fld>
            <a:endParaRPr lang="en-SG"/>
          </a:p>
        </p:txBody>
      </p:sp>
    </p:spTree>
    <p:extLst>
      <p:ext uri="{BB962C8B-B14F-4D97-AF65-F5344CB8AC3E}">
        <p14:creationId xmlns:p14="http://schemas.microsoft.com/office/powerpoint/2010/main" val="60669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verify that we have indeed escalated our privileges to the Owner role. We run the </a:t>
            </a:r>
            <a:r>
              <a:rPr lang="en-US" dirty="0" err="1"/>
              <a:t>priv_show</a:t>
            </a:r>
            <a:r>
              <a:rPr lang="en-US" dirty="0"/>
              <a:t> command in Lava to verify this.</a:t>
            </a:r>
          </a:p>
          <a:p>
            <a:r>
              <a:rPr lang="en-US" dirty="0"/>
              <a:t>You should be able see that the user is now assigned to the OWNER role due to a successful privilege escalation attack.</a:t>
            </a:r>
          </a:p>
          <a:p>
            <a:endParaRPr lang="en-US" dirty="0"/>
          </a:p>
          <a:p>
            <a:r>
              <a:rPr lang="en-US" dirty="0"/>
              <a:t>So, now that we have verified that the attack was successful, let’s remove the OWNER role assignment from the Contributor user so that we can complete the remaining exercise with only the Contributor role.</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17</a:t>
            </a:fld>
            <a:endParaRPr lang="en-SG"/>
          </a:p>
        </p:txBody>
      </p:sp>
    </p:spTree>
    <p:extLst>
      <p:ext uri="{BB962C8B-B14F-4D97-AF65-F5344CB8AC3E}">
        <p14:creationId xmlns:p14="http://schemas.microsoft.com/office/powerpoint/2010/main" val="2473935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Cloud Shell (PowerShell) environment where you are logged in as the </a:t>
            </a:r>
            <a:r>
              <a:rPr lang="en-US" dirty="0" err="1"/>
              <a:t>azureadmin</a:t>
            </a:r>
            <a:r>
              <a:rPr lang="en-US" dirty="0"/>
              <a:t> user, run the following commands line by line to remove the owner role assignment for the contributor user.</a:t>
            </a:r>
          </a:p>
          <a:p>
            <a:r>
              <a:rPr lang="en-US" dirty="0"/>
              <a:t>This will remove the Owner role assignment for the Contributor user.</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18</a:t>
            </a:fld>
            <a:endParaRPr lang="en-SG"/>
          </a:p>
        </p:txBody>
      </p:sp>
    </p:spTree>
    <p:extLst>
      <p:ext uri="{BB962C8B-B14F-4D97-AF65-F5344CB8AC3E}">
        <p14:creationId xmlns:p14="http://schemas.microsoft.com/office/powerpoint/2010/main" val="23931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privilege escalation command that was planted by the attacker using the following command.</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19</a:t>
            </a:fld>
            <a:endParaRPr lang="en-SG"/>
          </a:p>
        </p:txBody>
      </p:sp>
    </p:spTree>
    <p:extLst>
      <p:ext uri="{BB962C8B-B14F-4D97-AF65-F5344CB8AC3E}">
        <p14:creationId xmlns:p14="http://schemas.microsoft.com/office/powerpoint/2010/main" val="80414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remove the privilege escalation command for the bash cloud shell, run the following command and delete the last line that is highlighted . Save the file using </a:t>
            </a:r>
            <a:r>
              <a:rPr lang="en-US" dirty="0" err="1"/>
              <a:t>Ctrl+S</a:t>
            </a:r>
            <a:r>
              <a:rPr lang="en-US" dirty="0"/>
              <a:t>.</a:t>
            </a:r>
          </a:p>
          <a:p>
            <a:r>
              <a:rPr lang="en-US" dirty="0"/>
              <a:t>Now that we have seen how </a:t>
            </a:r>
            <a:r>
              <a:rPr lang="en-US" dirty="0" err="1"/>
              <a:t>CloudShell</a:t>
            </a:r>
            <a:r>
              <a:rPr lang="en-US" dirty="0"/>
              <a:t> can be abused.</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20</a:t>
            </a:fld>
            <a:endParaRPr lang="en-SG"/>
          </a:p>
        </p:txBody>
      </p:sp>
    </p:spTree>
    <p:extLst>
      <p:ext uri="{BB962C8B-B14F-4D97-AF65-F5344CB8AC3E}">
        <p14:creationId xmlns:p14="http://schemas.microsoft.com/office/powerpoint/2010/main" val="77281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Bash shell of the </a:t>
            </a:r>
            <a:r>
              <a:rPr lang="en-US" dirty="0" err="1"/>
              <a:t>pentes</a:t>
            </a:r>
            <a:r>
              <a:rPr lang="en-US" dirty="0"/>
              <a:t> Linux VM, use the following command to switch to the root user.</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3</a:t>
            </a:fld>
            <a:endParaRPr lang="en-SG"/>
          </a:p>
        </p:txBody>
      </p:sp>
    </p:spTree>
    <p:extLst>
      <p:ext uri="{BB962C8B-B14F-4D97-AF65-F5344CB8AC3E}">
        <p14:creationId xmlns:p14="http://schemas.microsoft.com/office/powerpoint/2010/main" val="910324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following command to authenticate to Azure as the Contributor user using the Azure CLI. Replace &lt;</a:t>
            </a:r>
            <a:r>
              <a:rPr lang="en-US" dirty="0" err="1"/>
              <a:t>domain_Name</a:t>
            </a:r>
            <a:r>
              <a:rPr lang="en-US" dirty="0"/>
              <a:t>&gt; with your Azure AD domain name.</a:t>
            </a:r>
          </a:p>
          <a:p>
            <a:r>
              <a:rPr lang="en-US" dirty="0"/>
              <a:t>Also, replace &lt;</a:t>
            </a:r>
            <a:r>
              <a:rPr lang="en-US" dirty="0" err="1"/>
              <a:t>contributor_user_password</a:t>
            </a:r>
            <a:r>
              <a:rPr lang="en-US" dirty="0"/>
              <a:t>&gt; with the password of the </a:t>
            </a:r>
            <a:r>
              <a:rPr lang="en-US" dirty="0" err="1"/>
              <a:t>contributoruser</a:t>
            </a:r>
            <a:r>
              <a:rPr lang="en-US" dirty="0"/>
              <a:t> account.</a:t>
            </a:r>
            <a:endParaRPr lang="en-SG" dirty="0"/>
          </a:p>
          <a:p>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4</a:t>
            </a:fld>
            <a:endParaRPr lang="en-SG"/>
          </a:p>
        </p:txBody>
      </p:sp>
    </p:spTree>
    <p:extLst>
      <p:ext uri="{BB962C8B-B14F-4D97-AF65-F5344CB8AC3E}">
        <p14:creationId xmlns:p14="http://schemas.microsoft.com/office/powerpoint/2010/main" val="57996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run Lava with the following commands</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5</a:t>
            </a:fld>
            <a:endParaRPr lang="en-SG"/>
          </a:p>
        </p:txBody>
      </p:sp>
    </p:spTree>
    <p:extLst>
      <p:ext uri="{BB962C8B-B14F-4D97-AF65-F5344CB8AC3E}">
        <p14:creationId xmlns:p14="http://schemas.microsoft.com/office/powerpoint/2010/main" val="190536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the current user and permissions using the following command</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6</a:t>
            </a:fld>
            <a:endParaRPr lang="en-SG"/>
          </a:p>
        </p:txBody>
      </p:sp>
    </p:spTree>
    <p:extLst>
      <p:ext uri="{BB962C8B-B14F-4D97-AF65-F5344CB8AC3E}">
        <p14:creationId xmlns:p14="http://schemas.microsoft.com/office/powerpoint/2010/main" val="76477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 the file shares in the Azure subscription for potential Cloud Shell images. You can do this using the following Lava command.</a:t>
            </a:r>
          </a:p>
          <a:p>
            <a:r>
              <a:rPr lang="en-US" dirty="0"/>
              <a:t>This command takes advantage of access to the access keys to scan the file shares in an Azure subscription. You can see that we have a file share is used by Azure Cloud Shell.</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7</a:t>
            </a:fld>
            <a:endParaRPr lang="en-SG"/>
          </a:p>
        </p:txBody>
      </p:sp>
    </p:spTree>
    <p:extLst>
      <p:ext uri="{BB962C8B-B14F-4D97-AF65-F5344CB8AC3E}">
        <p14:creationId xmlns:p14="http://schemas.microsoft.com/office/powerpoint/2010/main" val="131724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the files in the Azure file shares using the following command. We are assuming that you are performing this exercise in an isolated Azure environment that only has a few files shares. Running the preceding command in an environment that has multiple file shares can take a long time to complete.</a:t>
            </a:r>
          </a:p>
          <a:p>
            <a:endParaRPr lang="en-US" dirty="0"/>
          </a:p>
          <a:p>
            <a:r>
              <a:rPr lang="en-US" dirty="0"/>
              <a:t>This will download the file into a temporary directory on the </a:t>
            </a:r>
            <a:r>
              <a:rPr lang="en-US" dirty="0" err="1"/>
              <a:t>pentest</a:t>
            </a:r>
            <a:r>
              <a:rPr lang="en-US" dirty="0"/>
              <a:t> </a:t>
            </a:r>
            <a:r>
              <a:rPr lang="en-US" dirty="0" err="1"/>
              <a:t>linux</a:t>
            </a:r>
            <a:r>
              <a:rPr lang="en-US" dirty="0"/>
              <a:t> VM. Make a note of the download location that is highlighted.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download had been completed, exit Lava using the exit command</a:t>
            </a:r>
            <a:endParaRPr lang="en-SG" dirty="0"/>
          </a:p>
          <a:p>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8</a:t>
            </a:fld>
            <a:endParaRPr lang="en-SG"/>
          </a:p>
        </p:txBody>
      </p:sp>
    </p:spTree>
    <p:extLst>
      <p:ext uri="{BB962C8B-B14F-4D97-AF65-F5344CB8AC3E}">
        <p14:creationId xmlns:p14="http://schemas.microsoft.com/office/powerpoint/2010/main" val="171737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in the Bash shell, mount the downloaded image file using the following command. Replace &lt;</a:t>
            </a:r>
            <a:r>
              <a:rPr lang="en-US" dirty="0" err="1"/>
              <a:t>download_location</a:t>
            </a:r>
            <a:r>
              <a:rPr lang="en-US" dirty="0"/>
              <a:t>&gt; with the download path that  you made a note of in Previous slide.</a:t>
            </a:r>
            <a:endParaRPr lang="en-SG" dirty="0"/>
          </a:p>
        </p:txBody>
      </p:sp>
      <p:sp>
        <p:nvSpPr>
          <p:cNvPr id="4" name="Slide Number Placeholder 3"/>
          <p:cNvSpPr>
            <a:spLocks noGrp="1"/>
          </p:cNvSpPr>
          <p:nvPr>
            <p:ph type="sldNum" sz="quarter" idx="5"/>
          </p:nvPr>
        </p:nvSpPr>
        <p:spPr/>
        <p:txBody>
          <a:bodyPr/>
          <a:lstStyle/>
          <a:p>
            <a:fld id="{0BD6D5CD-2E0D-4DA8-A753-E7E00F643223}" type="slidenum">
              <a:rPr lang="en-SG" smtClean="0"/>
              <a:t>9</a:t>
            </a:fld>
            <a:endParaRPr lang="en-SG"/>
          </a:p>
        </p:txBody>
      </p:sp>
    </p:spTree>
    <p:extLst>
      <p:ext uri="{BB962C8B-B14F-4D97-AF65-F5344CB8AC3E}">
        <p14:creationId xmlns:p14="http://schemas.microsoft.com/office/powerpoint/2010/main" val="274214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the mounted drive by typing the following command and pressing Tab.</a:t>
            </a:r>
          </a:p>
          <a:p>
            <a:endParaRPr lang="en-US" dirty="0"/>
          </a:p>
          <a:p>
            <a:r>
              <a:rPr lang="en-US" dirty="0"/>
              <a:t>You  should see an output of persistent files and data from the cloud shell user’s previous sessions. This includes sensitive information, </a:t>
            </a:r>
            <a:r>
              <a:rPr lang="en-US" dirty="0" err="1"/>
              <a:t>sush</a:t>
            </a:r>
            <a:r>
              <a:rPr lang="en-US" dirty="0"/>
              <a:t> as the </a:t>
            </a:r>
            <a:r>
              <a:rPr lang="en-US" dirty="0" err="1"/>
              <a:t>user;s</a:t>
            </a:r>
            <a:r>
              <a:rPr lang="en-US" dirty="0"/>
              <a:t> </a:t>
            </a:r>
            <a:r>
              <a:rPr lang="en-US" dirty="0" err="1"/>
              <a:t>hsell</a:t>
            </a:r>
            <a:r>
              <a:rPr lang="en-US" dirty="0"/>
              <a:t> context information.</a:t>
            </a:r>
          </a:p>
        </p:txBody>
      </p:sp>
      <p:sp>
        <p:nvSpPr>
          <p:cNvPr id="4" name="Slide Number Placeholder 3"/>
          <p:cNvSpPr>
            <a:spLocks noGrp="1"/>
          </p:cNvSpPr>
          <p:nvPr>
            <p:ph type="sldNum" sz="quarter" idx="5"/>
          </p:nvPr>
        </p:nvSpPr>
        <p:spPr/>
        <p:txBody>
          <a:bodyPr/>
          <a:lstStyle/>
          <a:p>
            <a:fld id="{0BD6D5CD-2E0D-4DA8-A753-E7E00F643223}" type="slidenum">
              <a:rPr lang="en-SG" smtClean="0"/>
              <a:t>10</a:t>
            </a:fld>
            <a:endParaRPr lang="en-SG"/>
          </a:p>
        </p:txBody>
      </p:sp>
    </p:spTree>
    <p:extLst>
      <p:ext uri="{BB962C8B-B14F-4D97-AF65-F5344CB8AC3E}">
        <p14:creationId xmlns:p14="http://schemas.microsoft.com/office/powerpoint/2010/main" val="165037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411F-C579-4158-BECB-B1E52BCFB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C283681-4F73-47F3-BAE4-3ACC136AA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E368578-50B4-4E64-8C77-2BD049A2F84A}"/>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F38B1EB8-F4C2-461B-93DF-017EDDBA33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8B6A818-23AC-43A0-B26A-0CCF7304C73F}"/>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11771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4541-BBEA-41F9-B33E-15DBE91BE42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BB0047-55BC-4BC6-B378-AF008F246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3310D9F-9EEE-43A3-AD82-EF099D4B5857}"/>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52AFFF61-1B45-4D0C-BE78-DA95AAF904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46229D-45A2-4B80-8DBB-FA8219D0F75B}"/>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310721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73375-5529-456E-842A-C2331C1C7A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D9BE8C-29EB-4FCE-AD8F-CB6EED07AA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5A1BAE8-28C6-4AFC-93AF-6702356DE395}"/>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F736E89F-DA69-41FA-97E1-BD19030E693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70B279E-90DF-49F4-AB14-2C7D4BF7D303}"/>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420648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5A73-5061-4158-BAD7-FC68115118A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C3740D-DA2B-4C19-8E27-4E10124DD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A78A25-70D7-4415-9008-BF12456E05AD}"/>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C7CABFD5-D9A6-4A86-BB42-6D07786E15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6FF251-3AE9-49A7-9636-4CC34D8203A2}"/>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226822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0996-7DD1-4924-819E-8A000B9A5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BF4D907-8FD6-44DC-8DA1-76FE93F076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D3130-AEE0-4EA3-9606-8BB7107EDE4C}"/>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33A37BAD-D9B9-4140-8E9E-34DC6AE6C9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682292-2464-4EA6-8EE4-45BFA6EDDED0}"/>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328150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B638-3BE9-4F6F-AE9F-569D370F78E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4CF7F00-EB88-4705-B1F6-DEA4C4011C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400CFFE-6F5F-4C41-B0A9-E8614EB3E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E99A56A-9676-463A-8BF1-79B65A6F21C9}"/>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6" name="Footer Placeholder 5">
            <a:extLst>
              <a:ext uri="{FF2B5EF4-FFF2-40B4-BE49-F238E27FC236}">
                <a16:creationId xmlns:a16="http://schemas.microsoft.com/office/drawing/2014/main" id="{6493C818-7D08-4302-B6E2-4D69761A11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7168BF-6726-467B-8BC6-169FF30BA70F}"/>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116943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1379-6970-420C-B7D5-8C8C0495666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90A27A6-6836-4B75-BF36-97F1CB0EF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E9DCAF-9E13-4F4C-A9D5-52C18A2E6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AB4F6FF-D175-4A40-9E1E-E5B4C1DDC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0FDD4-8666-4C24-A8AD-56380CDBB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A416CD8-6201-4E3C-8590-0FD291356936}"/>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8" name="Footer Placeholder 7">
            <a:extLst>
              <a:ext uri="{FF2B5EF4-FFF2-40B4-BE49-F238E27FC236}">
                <a16:creationId xmlns:a16="http://schemas.microsoft.com/office/drawing/2014/main" id="{660DA00F-B39C-4E5D-9CEF-4660CF047FC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26C36C0-9A82-44A5-8A70-15589DF03EFC}"/>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352702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8619-939D-407C-B7E2-8EFC4A737C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CF0C3DD-9824-4C38-88EB-6DB9D8B55525}"/>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4" name="Footer Placeholder 3">
            <a:extLst>
              <a:ext uri="{FF2B5EF4-FFF2-40B4-BE49-F238E27FC236}">
                <a16:creationId xmlns:a16="http://schemas.microsoft.com/office/drawing/2014/main" id="{3C57C3E1-349E-4969-AB05-160A368B12B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02A1F9C-A1DA-415D-83D4-D0A3BC737277}"/>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198628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45307-7F2E-4582-B89D-34597A21F909}"/>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3" name="Footer Placeholder 2">
            <a:extLst>
              <a:ext uri="{FF2B5EF4-FFF2-40B4-BE49-F238E27FC236}">
                <a16:creationId xmlns:a16="http://schemas.microsoft.com/office/drawing/2014/main" id="{9A30F80B-0278-4D4F-B4D5-A14605009D9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3930687-D4C8-4A7E-B40D-B08511803168}"/>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31523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4DB5-A872-44D3-941A-AF430B627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1E262FA-0F0F-4D79-82FD-AAEB1ECC4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0FBCCFD-5C1B-482B-8918-B24A6CE24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F77CE-69F7-4BAA-B547-C62BFFF2E8B3}"/>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6" name="Footer Placeholder 5">
            <a:extLst>
              <a:ext uri="{FF2B5EF4-FFF2-40B4-BE49-F238E27FC236}">
                <a16:creationId xmlns:a16="http://schemas.microsoft.com/office/drawing/2014/main" id="{09401856-980D-47A7-A7AB-115E13D4EA5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EF5A9BD-9B53-4FE9-B29F-ECE4CA6D0805}"/>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233140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2EC6-C665-4CD9-86E2-700B6CA90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C796C78-8AB5-488C-A50B-023B5D6AE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D5C4E0F-ABBF-4D71-B205-D763288BD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17652-0AA0-4E10-9879-38311FBA11D5}"/>
              </a:ext>
            </a:extLst>
          </p:cNvPr>
          <p:cNvSpPr>
            <a:spLocks noGrp="1"/>
          </p:cNvSpPr>
          <p:nvPr>
            <p:ph type="dt" sz="half" idx="10"/>
          </p:nvPr>
        </p:nvSpPr>
        <p:spPr/>
        <p:txBody>
          <a:bodyPr/>
          <a:lstStyle/>
          <a:p>
            <a:fld id="{FFE1EDDE-71D8-4F04-9BB4-B2D4AA437576}" type="datetimeFigureOut">
              <a:rPr lang="en-SG" smtClean="0"/>
              <a:t>10/12/2021</a:t>
            </a:fld>
            <a:endParaRPr lang="en-SG"/>
          </a:p>
        </p:txBody>
      </p:sp>
      <p:sp>
        <p:nvSpPr>
          <p:cNvPr id="6" name="Footer Placeholder 5">
            <a:extLst>
              <a:ext uri="{FF2B5EF4-FFF2-40B4-BE49-F238E27FC236}">
                <a16:creationId xmlns:a16="http://schemas.microsoft.com/office/drawing/2014/main" id="{38777168-2F77-484E-B32C-12E5C1526A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05908B7-0889-4727-9A19-0B39BC83693C}"/>
              </a:ext>
            </a:extLst>
          </p:cNvPr>
          <p:cNvSpPr>
            <a:spLocks noGrp="1"/>
          </p:cNvSpPr>
          <p:nvPr>
            <p:ph type="sldNum" sz="quarter" idx="12"/>
          </p:nvPr>
        </p:nvSpPr>
        <p:spPr/>
        <p:txBody>
          <a:bodyPr/>
          <a:lstStyle/>
          <a:p>
            <a:fld id="{B4572D50-DDF8-452A-9659-BCC60493295E}" type="slidenum">
              <a:rPr lang="en-SG" smtClean="0"/>
              <a:t>‹#›</a:t>
            </a:fld>
            <a:endParaRPr lang="en-SG"/>
          </a:p>
        </p:txBody>
      </p:sp>
    </p:spTree>
    <p:extLst>
      <p:ext uri="{BB962C8B-B14F-4D97-AF65-F5344CB8AC3E}">
        <p14:creationId xmlns:p14="http://schemas.microsoft.com/office/powerpoint/2010/main" val="219327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A3E2A-8582-4599-B1B1-3FE7E26C4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A92FC2E-AD62-477A-8202-00E527601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3C15CB-1C53-4487-B0B1-21F7B29A4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1EDDE-71D8-4F04-9BB4-B2D4AA437576}" type="datetimeFigureOut">
              <a:rPr lang="en-SG" smtClean="0"/>
              <a:t>10/12/2021</a:t>
            </a:fld>
            <a:endParaRPr lang="en-SG"/>
          </a:p>
        </p:txBody>
      </p:sp>
      <p:sp>
        <p:nvSpPr>
          <p:cNvPr id="5" name="Footer Placeholder 4">
            <a:extLst>
              <a:ext uri="{FF2B5EF4-FFF2-40B4-BE49-F238E27FC236}">
                <a16:creationId xmlns:a16="http://schemas.microsoft.com/office/drawing/2014/main" id="{D152A92A-9496-42E9-AE81-445C7BADC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22C6B6A-9543-45AF-87EA-FA36C247D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72D50-DDF8-452A-9659-BCC60493295E}" type="slidenum">
              <a:rPr lang="en-SG" smtClean="0"/>
              <a:t>‹#›</a:t>
            </a:fld>
            <a:endParaRPr lang="en-SG"/>
          </a:p>
        </p:txBody>
      </p:sp>
    </p:spTree>
    <p:extLst>
      <p:ext uri="{BB962C8B-B14F-4D97-AF65-F5344CB8AC3E}">
        <p14:creationId xmlns:p14="http://schemas.microsoft.com/office/powerpoint/2010/main" val="326964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9C624-597D-4DBC-B1C2-2E14F9CC29CD}"/>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Escalating privileges using Cloud Shell account</a:t>
            </a:r>
            <a:endParaRPr lang="en-SG" sz="4800">
              <a:solidFill>
                <a:srgbClr val="FFFFFF"/>
              </a:solidFill>
            </a:endParaRPr>
          </a:p>
        </p:txBody>
      </p:sp>
      <p:sp>
        <p:nvSpPr>
          <p:cNvPr id="26"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ABD169-6F9E-4B76-A15E-9E90E6A584E7}"/>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Test at your own risk</a:t>
            </a:r>
            <a:endParaRPr lang="en-SG">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69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E6F62A8-2E05-40C1-8A05-281C1D5E8295}"/>
              </a:ext>
            </a:extLst>
          </p:cNvPr>
          <p:cNvPicPr>
            <a:picLocks noChangeAspect="1"/>
          </p:cNvPicPr>
          <p:nvPr/>
        </p:nvPicPr>
        <p:blipFill>
          <a:blip r:embed="rId3"/>
          <a:stretch>
            <a:fillRect/>
          </a:stretch>
        </p:blipFill>
        <p:spPr>
          <a:xfrm>
            <a:off x="457200" y="1666875"/>
            <a:ext cx="11277600" cy="3524249"/>
          </a:xfrm>
          <a:prstGeom prst="rect">
            <a:avLst/>
          </a:prstGeom>
        </p:spPr>
      </p:pic>
    </p:spTree>
    <p:extLst>
      <p:ext uri="{BB962C8B-B14F-4D97-AF65-F5344CB8AC3E}">
        <p14:creationId xmlns:p14="http://schemas.microsoft.com/office/powerpoint/2010/main" val="360140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F48CB2-A207-4943-8D8B-41DB36697672}"/>
              </a:ext>
            </a:extLst>
          </p:cNvPr>
          <p:cNvPicPr>
            <a:picLocks noChangeAspect="1"/>
          </p:cNvPicPr>
          <p:nvPr/>
        </p:nvPicPr>
        <p:blipFill>
          <a:blip r:embed="rId3"/>
          <a:stretch>
            <a:fillRect/>
          </a:stretch>
        </p:blipFill>
        <p:spPr>
          <a:xfrm>
            <a:off x="838200" y="1825624"/>
            <a:ext cx="11214724" cy="2120733"/>
          </a:xfrm>
          <a:prstGeom prst="rect">
            <a:avLst/>
          </a:prstGeom>
        </p:spPr>
      </p:pic>
    </p:spTree>
    <p:extLst>
      <p:ext uri="{BB962C8B-B14F-4D97-AF65-F5344CB8AC3E}">
        <p14:creationId xmlns:p14="http://schemas.microsoft.com/office/powerpoint/2010/main" val="180878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183E395-F785-4211-AEB7-088B6F0E91AD}"/>
              </a:ext>
            </a:extLst>
          </p:cNvPr>
          <p:cNvPicPr>
            <a:picLocks noChangeAspect="1"/>
          </p:cNvPicPr>
          <p:nvPr/>
        </p:nvPicPr>
        <p:blipFill>
          <a:blip r:embed="rId3"/>
          <a:stretch>
            <a:fillRect/>
          </a:stretch>
        </p:blipFill>
        <p:spPr>
          <a:xfrm>
            <a:off x="1263578" y="2300938"/>
            <a:ext cx="9664846" cy="2077940"/>
          </a:xfrm>
          <a:prstGeom prst="rect">
            <a:avLst/>
          </a:prstGeom>
        </p:spPr>
      </p:pic>
    </p:spTree>
    <p:extLst>
      <p:ext uri="{BB962C8B-B14F-4D97-AF65-F5344CB8AC3E}">
        <p14:creationId xmlns:p14="http://schemas.microsoft.com/office/powerpoint/2010/main" val="167475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15FBE1-C6CC-47CD-80D0-D2E7F124DA80}"/>
              </a:ext>
            </a:extLst>
          </p:cNvPr>
          <p:cNvSpPr>
            <a:spLocks noGrp="1"/>
          </p:cNvSpPr>
          <p:nvPr>
            <p:ph idx="1"/>
          </p:nvPr>
        </p:nvSpPr>
        <p:spPr>
          <a:xfrm>
            <a:off x="1371599" y="2318197"/>
            <a:ext cx="9724031" cy="3683358"/>
          </a:xfrm>
        </p:spPr>
        <p:txBody>
          <a:bodyPr anchor="ctr">
            <a:normAutofit/>
          </a:bodyPr>
          <a:lstStyle/>
          <a:p>
            <a:pPr marL="0" indent="0">
              <a:buNone/>
            </a:pPr>
            <a:r>
              <a:rPr lang="en-US" sz="2000"/>
              <a:t>Cd ..</a:t>
            </a:r>
          </a:p>
          <a:p>
            <a:pPr marL="0" indent="0">
              <a:buNone/>
            </a:pPr>
            <a:r>
              <a:rPr lang="en-US" sz="2000"/>
              <a:t>Unmount /mnt</a:t>
            </a:r>
            <a:endParaRPr lang="en-SG" sz="2000"/>
          </a:p>
        </p:txBody>
      </p:sp>
    </p:spTree>
    <p:extLst>
      <p:ext uri="{BB962C8B-B14F-4D97-AF65-F5344CB8AC3E}">
        <p14:creationId xmlns:p14="http://schemas.microsoft.com/office/powerpoint/2010/main" val="26442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3CAFD4E-230A-43D0-8A9C-D79AEB3CB0D1}"/>
              </a:ext>
            </a:extLst>
          </p:cNvPr>
          <p:cNvPicPr>
            <a:picLocks noChangeAspect="1"/>
          </p:cNvPicPr>
          <p:nvPr/>
        </p:nvPicPr>
        <p:blipFill>
          <a:blip r:embed="rId3"/>
          <a:stretch>
            <a:fillRect/>
          </a:stretch>
        </p:blipFill>
        <p:spPr>
          <a:xfrm>
            <a:off x="1263578" y="1914344"/>
            <a:ext cx="9664846" cy="2851129"/>
          </a:xfrm>
          <a:prstGeom prst="rect">
            <a:avLst/>
          </a:prstGeom>
        </p:spPr>
      </p:pic>
    </p:spTree>
    <p:extLst>
      <p:ext uri="{BB962C8B-B14F-4D97-AF65-F5344CB8AC3E}">
        <p14:creationId xmlns:p14="http://schemas.microsoft.com/office/powerpoint/2010/main" val="44746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D98FD5-3DC9-4B47-9F8B-01DC7BF270BA}"/>
              </a:ext>
            </a:extLst>
          </p:cNvPr>
          <p:cNvPicPr>
            <a:picLocks noChangeAspect="1"/>
          </p:cNvPicPr>
          <p:nvPr/>
        </p:nvPicPr>
        <p:blipFill>
          <a:blip r:embed="rId3"/>
          <a:stretch>
            <a:fillRect/>
          </a:stretch>
        </p:blipFill>
        <p:spPr>
          <a:xfrm>
            <a:off x="457200" y="1666875"/>
            <a:ext cx="11277600" cy="3524249"/>
          </a:xfrm>
          <a:prstGeom prst="rect">
            <a:avLst/>
          </a:prstGeom>
        </p:spPr>
      </p:pic>
    </p:spTree>
    <p:extLst>
      <p:ext uri="{BB962C8B-B14F-4D97-AF65-F5344CB8AC3E}">
        <p14:creationId xmlns:p14="http://schemas.microsoft.com/office/powerpoint/2010/main" val="4282981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DBF7A21-EA31-40C1-86D2-B80D66C9E9BA}"/>
              </a:ext>
            </a:extLst>
          </p:cNvPr>
          <p:cNvPicPr>
            <a:picLocks noGrp="1" noChangeAspect="1"/>
          </p:cNvPicPr>
          <p:nvPr>
            <p:ph idx="1"/>
          </p:nvPr>
        </p:nvPicPr>
        <p:blipFill rotWithShape="1">
          <a:blip r:embed="rId3"/>
          <a:srcRect t="6796" b="11810"/>
          <a:stretch/>
        </p:blipFill>
        <p:spPr>
          <a:xfrm>
            <a:off x="457200" y="457200"/>
            <a:ext cx="11277600" cy="5943600"/>
          </a:xfrm>
          <a:prstGeom prst="rect">
            <a:avLst/>
          </a:prstGeom>
        </p:spPr>
      </p:pic>
    </p:spTree>
    <p:extLst>
      <p:ext uri="{BB962C8B-B14F-4D97-AF65-F5344CB8AC3E}">
        <p14:creationId xmlns:p14="http://schemas.microsoft.com/office/powerpoint/2010/main" val="111286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3F4EFB-F094-48CA-8398-B03BD5D2D3B5}"/>
              </a:ext>
            </a:extLst>
          </p:cNvPr>
          <p:cNvPicPr>
            <a:picLocks noChangeAspect="1"/>
          </p:cNvPicPr>
          <p:nvPr/>
        </p:nvPicPr>
        <p:blipFill>
          <a:blip r:embed="rId3"/>
          <a:stretch>
            <a:fillRect/>
          </a:stretch>
        </p:blipFill>
        <p:spPr>
          <a:xfrm>
            <a:off x="1059051" y="457200"/>
            <a:ext cx="10073897" cy="5943600"/>
          </a:xfrm>
          <a:prstGeom prst="rect">
            <a:avLst/>
          </a:prstGeom>
        </p:spPr>
      </p:pic>
    </p:spTree>
    <p:extLst>
      <p:ext uri="{BB962C8B-B14F-4D97-AF65-F5344CB8AC3E}">
        <p14:creationId xmlns:p14="http://schemas.microsoft.com/office/powerpoint/2010/main" val="90928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23D8357-A3EC-4C82-8355-57E7162854F1}"/>
              </a:ext>
            </a:extLst>
          </p:cNvPr>
          <p:cNvPicPr>
            <a:picLocks noGrp="1" noChangeAspect="1"/>
          </p:cNvPicPr>
          <p:nvPr>
            <p:ph idx="1"/>
          </p:nvPr>
        </p:nvPicPr>
        <p:blipFill rotWithShape="1">
          <a:blip r:embed="rId3"/>
          <a:srcRect l="5518" r="13840" b="-1"/>
          <a:stretch/>
        </p:blipFill>
        <p:spPr>
          <a:xfrm>
            <a:off x="457200" y="457200"/>
            <a:ext cx="11277600" cy="5943600"/>
          </a:xfrm>
          <a:prstGeom prst="rect">
            <a:avLst/>
          </a:prstGeom>
        </p:spPr>
      </p:pic>
    </p:spTree>
    <p:extLst>
      <p:ext uri="{BB962C8B-B14F-4D97-AF65-F5344CB8AC3E}">
        <p14:creationId xmlns:p14="http://schemas.microsoft.com/office/powerpoint/2010/main" val="83882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D1B1FA-0D25-43C9-A249-2C04A794790D}"/>
              </a:ext>
            </a:extLst>
          </p:cNvPr>
          <p:cNvPicPr>
            <a:picLocks noChangeAspect="1"/>
          </p:cNvPicPr>
          <p:nvPr/>
        </p:nvPicPr>
        <p:blipFill>
          <a:blip r:embed="rId3"/>
          <a:stretch>
            <a:fillRect/>
          </a:stretch>
        </p:blipFill>
        <p:spPr>
          <a:xfrm>
            <a:off x="838200" y="1825625"/>
            <a:ext cx="11026550" cy="965701"/>
          </a:xfrm>
          <a:prstGeom prst="rect">
            <a:avLst/>
          </a:prstGeom>
        </p:spPr>
      </p:pic>
    </p:spTree>
    <p:extLst>
      <p:ext uri="{BB962C8B-B14F-4D97-AF65-F5344CB8AC3E}">
        <p14:creationId xmlns:p14="http://schemas.microsoft.com/office/powerpoint/2010/main" val="17544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FBCC3C04-D7BA-4FAE-85EE-30853B6E6BE2}"/>
              </a:ext>
            </a:extLst>
          </p:cNvPr>
          <p:cNvPicPr>
            <a:picLocks noChangeAspect="1"/>
          </p:cNvPicPr>
          <p:nvPr/>
        </p:nvPicPr>
        <p:blipFill>
          <a:blip r:embed="rId3"/>
          <a:stretch>
            <a:fillRect/>
          </a:stretch>
        </p:blipFill>
        <p:spPr>
          <a:xfrm>
            <a:off x="1263578" y="2192208"/>
            <a:ext cx="9664846" cy="2295400"/>
          </a:xfrm>
          <a:prstGeom prst="rect">
            <a:avLst/>
          </a:prstGeom>
        </p:spPr>
      </p:pic>
    </p:spTree>
    <p:extLst>
      <p:ext uri="{BB962C8B-B14F-4D97-AF65-F5344CB8AC3E}">
        <p14:creationId xmlns:p14="http://schemas.microsoft.com/office/powerpoint/2010/main" val="414858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397581-D3E2-4D2C-8370-41F6A7A0802E}"/>
              </a:ext>
            </a:extLst>
          </p:cNvPr>
          <p:cNvPicPr>
            <a:picLocks noChangeAspect="1"/>
          </p:cNvPicPr>
          <p:nvPr/>
        </p:nvPicPr>
        <p:blipFill>
          <a:blip r:embed="rId3"/>
          <a:stretch>
            <a:fillRect/>
          </a:stretch>
        </p:blipFill>
        <p:spPr>
          <a:xfrm>
            <a:off x="457200" y="877443"/>
            <a:ext cx="11277600" cy="5103114"/>
          </a:xfrm>
          <a:prstGeom prst="rect">
            <a:avLst/>
          </a:prstGeom>
        </p:spPr>
      </p:pic>
    </p:spTree>
    <p:extLst>
      <p:ext uri="{BB962C8B-B14F-4D97-AF65-F5344CB8AC3E}">
        <p14:creationId xmlns:p14="http://schemas.microsoft.com/office/powerpoint/2010/main" val="94414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F5A7CA-BF76-4DB8-951C-AA48ED44BD62}"/>
              </a:ext>
            </a:extLst>
          </p:cNvPr>
          <p:cNvSpPr>
            <a:spLocks noGrp="1"/>
          </p:cNvSpPr>
          <p:nvPr>
            <p:ph idx="1"/>
          </p:nvPr>
        </p:nvSpPr>
        <p:spPr>
          <a:xfrm>
            <a:off x="1371599" y="2318197"/>
            <a:ext cx="9724031" cy="3683358"/>
          </a:xfrm>
        </p:spPr>
        <p:txBody>
          <a:bodyPr anchor="ctr">
            <a:normAutofit/>
          </a:bodyPr>
          <a:lstStyle/>
          <a:p>
            <a:pPr marL="0" indent="0">
              <a:buNone/>
            </a:pPr>
            <a:r>
              <a:rPr lang="en-US" sz="2000"/>
              <a:t>pentestadmin@ptlinuxvm:~# sudo su -</a:t>
            </a:r>
            <a:endParaRPr lang="en-SG" sz="2000"/>
          </a:p>
        </p:txBody>
      </p:sp>
    </p:spTree>
    <p:extLst>
      <p:ext uri="{BB962C8B-B14F-4D97-AF65-F5344CB8AC3E}">
        <p14:creationId xmlns:p14="http://schemas.microsoft.com/office/powerpoint/2010/main" val="130920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60A0571-984B-4AE2-BBA2-E2B5EC65C1CA}"/>
              </a:ext>
            </a:extLst>
          </p:cNvPr>
          <p:cNvPicPr>
            <a:picLocks noGrp="1" noChangeAspect="1"/>
          </p:cNvPicPr>
          <p:nvPr>
            <p:ph idx="1"/>
          </p:nvPr>
        </p:nvPicPr>
        <p:blipFill rotWithShape="1">
          <a:blip r:embed="rId3"/>
          <a:srcRect r="5128"/>
          <a:stretch/>
        </p:blipFill>
        <p:spPr>
          <a:xfrm>
            <a:off x="457200" y="457200"/>
            <a:ext cx="11277600" cy="5943600"/>
          </a:xfrm>
          <a:prstGeom prst="rect">
            <a:avLst/>
          </a:prstGeom>
        </p:spPr>
      </p:pic>
    </p:spTree>
    <p:extLst>
      <p:ext uri="{BB962C8B-B14F-4D97-AF65-F5344CB8AC3E}">
        <p14:creationId xmlns:p14="http://schemas.microsoft.com/office/powerpoint/2010/main" val="365089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F8ED3E2-B514-4911-9D3E-37C9A00EAED5}"/>
              </a:ext>
            </a:extLst>
          </p:cNvPr>
          <p:cNvPicPr>
            <a:picLocks noGrp="1" noChangeAspect="1"/>
          </p:cNvPicPr>
          <p:nvPr>
            <p:ph idx="1"/>
          </p:nvPr>
        </p:nvPicPr>
        <p:blipFill rotWithShape="1">
          <a:blip r:embed="rId3"/>
          <a:srcRect b="25771"/>
          <a:stretch/>
        </p:blipFill>
        <p:spPr>
          <a:xfrm>
            <a:off x="457200" y="457200"/>
            <a:ext cx="11277600" cy="5943600"/>
          </a:xfrm>
          <a:prstGeom prst="rect">
            <a:avLst/>
          </a:prstGeom>
        </p:spPr>
      </p:pic>
    </p:spTree>
    <p:extLst>
      <p:ext uri="{BB962C8B-B14F-4D97-AF65-F5344CB8AC3E}">
        <p14:creationId xmlns:p14="http://schemas.microsoft.com/office/powerpoint/2010/main" val="130046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EAD6D6-7326-4C5B-BEED-093D1C463D7B}"/>
              </a:ext>
            </a:extLst>
          </p:cNvPr>
          <p:cNvPicPr>
            <a:picLocks noGrp="1" noChangeAspect="1"/>
          </p:cNvPicPr>
          <p:nvPr>
            <p:ph idx="1"/>
          </p:nvPr>
        </p:nvPicPr>
        <p:blipFill rotWithShape="1">
          <a:blip r:embed="rId3"/>
          <a:srcRect l="5642" r="8973"/>
          <a:stretch/>
        </p:blipFill>
        <p:spPr>
          <a:xfrm>
            <a:off x="457200" y="457200"/>
            <a:ext cx="11277600" cy="5943600"/>
          </a:xfrm>
          <a:prstGeom prst="rect">
            <a:avLst/>
          </a:prstGeom>
        </p:spPr>
      </p:pic>
    </p:spTree>
    <p:extLst>
      <p:ext uri="{BB962C8B-B14F-4D97-AF65-F5344CB8AC3E}">
        <p14:creationId xmlns:p14="http://schemas.microsoft.com/office/powerpoint/2010/main" val="21598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3974B6-9030-4C2C-80FF-DCD03D076193}"/>
              </a:ext>
            </a:extLst>
          </p:cNvPr>
          <p:cNvPicPr>
            <a:picLocks noChangeAspect="1"/>
          </p:cNvPicPr>
          <p:nvPr/>
        </p:nvPicPr>
        <p:blipFill>
          <a:blip r:embed="rId3"/>
          <a:stretch>
            <a:fillRect/>
          </a:stretch>
        </p:blipFill>
        <p:spPr>
          <a:xfrm>
            <a:off x="457200" y="1582293"/>
            <a:ext cx="11277600" cy="3693413"/>
          </a:xfrm>
          <a:prstGeom prst="rect">
            <a:avLst/>
          </a:prstGeom>
        </p:spPr>
      </p:pic>
    </p:spTree>
    <p:extLst>
      <p:ext uri="{BB962C8B-B14F-4D97-AF65-F5344CB8AC3E}">
        <p14:creationId xmlns:p14="http://schemas.microsoft.com/office/powerpoint/2010/main" val="163010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EF40C-1D18-4657-BD7E-EC033AEAA607}"/>
              </a:ext>
            </a:extLst>
          </p:cNvPr>
          <p:cNvPicPr>
            <a:picLocks noChangeAspect="1"/>
          </p:cNvPicPr>
          <p:nvPr/>
        </p:nvPicPr>
        <p:blipFill>
          <a:blip r:embed="rId3"/>
          <a:stretch>
            <a:fillRect/>
          </a:stretch>
        </p:blipFill>
        <p:spPr>
          <a:xfrm>
            <a:off x="457200" y="1413129"/>
            <a:ext cx="11277600" cy="4031741"/>
          </a:xfrm>
          <a:prstGeom prst="rect">
            <a:avLst/>
          </a:prstGeom>
        </p:spPr>
      </p:pic>
    </p:spTree>
    <p:extLst>
      <p:ext uri="{BB962C8B-B14F-4D97-AF65-F5344CB8AC3E}">
        <p14:creationId xmlns:p14="http://schemas.microsoft.com/office/powerpoint/2010/main" val="116190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E15B16-AA3A-4EF7-B1BA-4826997850BC}"/>
              </a:ext>
            </a:extLst>
          </p:cNvPr>
          <p:cNvPicPr>
            <a:picLocks noChangeAspect="1"/>
          </p:cNvPicPr>
          <p:nvPr/>
        </p:nvPicPr>
        <p:blipFill>
          <a:blip r:embed="rId3"/>
          <a:stretch>
            <a:fillRect/>
          </a:stretch>
        </p:blipFill>
        <p:spPr>
          <a:xfrm>
            <a:off x="838200" y="1825625"/>
            <a:ext cx="10657717" cy="1146175"/>
          </a:xfrm>
          <a:prstGeom prst="rect">
            <a:avLst/>
          </a:prstGeom>
        </p:spPr>
      </p:pic>
    </p:spTree>
    <p:extLst>
      <p:ext uri="{BB962C8B-B14F-4D97-AF65-F5344CB8AC3E}">
        <p14:creationId xmlns:p14="http://schemas.microsoft.com/office/powerpoint/2010/main" val="21049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1012</Words>
  <Application>Microsoft Office PowerPoint</Application>
  <PresentationFormat>Widescreen</PresentationFormat>
  <Paragraphs>76</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Escalating privileges using Cloud Shell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Escalating privileges using Cloud Shell account</dc:title>
  <dc:creator>Cheah, Eng Soon (SG/Advisory)</dc:creator>
  <cp:lastModifiedBy>Eng Soon Cheah</cp:lastModifiedBy>
  <cp:revision>22</cp:revision>
  <dcterms:created xsi:type="dcterms:W3CDTF">2021-12-10T02:05:22Z</dcterms:created>
  <dcterms:modified xsi:type="dcterms:W3CDTF">2021-12-10T03:14:21Z</dcterms:modified>
</cp:coreProperties>
</file>