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3846" autoAdjust="0"/>
  </p:normalViewPr>
  <p:slideViewPr>
    <p:cSldViewPr snapToGrid="0">
      <p:cViewPr varScale="1">
        <p:scale>
          <a:sx n="36" d="100"/>
          <a:sy n="36" d="100"/>
        </p:scale>
        <p:origin x="11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EF1DA-0D23-4F41-B91A-E51893AA2B10}" type="datetimeFigureOut">
              <a:rPr lang="en-SG" smtClean="0"/>
              <a:t>5/12/2021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BE417-B0B9-440F-ACA2-CFC9144B55BF}" type="slidenum">
              <a:rPr lang="en-SG" smtClean="0"/>
              <a:t>‹#›</a:t>
            </a:fld>
            <a:endParaRPr lang="en-SG"/>
          </a:p>
        </p:txBody>
      </p:sp>
    </p:spTree>
    <p:extLst>
      <p:ext uri="{BB962C8B-B14F-4D97-AF65-F5344CB8AC3E}">
        <p14:creationId xmlns:p14="http://schemas.microsoft.com/office/powerpoint/2010/main" val="398226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Authenticate to Azure using the </a:t>
            </a:r>
            <a:r>
              <a:rPr lang="en-US" dirty="0" err="1"/>
              <a:t>az</a:t>
            </a:r>
            <a:r>
              <a:rPr lang="en-US" dirty="0"/>
              <a:t> login Azure CLI command</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2</a:t>
            </a:fld>
            <a:endParaRPr lang="en-SG"/>
          </a:p>
        </p:txBody>
      </p:sp>
    </p:spTree>
    <p:extLst>
      <p:ext uri="{BB962C8B-B14F-4D97-AF65-F5344CB8AC3E}">
        <p14:creationId xmlns:p14="http://schemas.microsoft.com/office/powerpoint/2010/main" val="408726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Highted</a:t>
            </a:r>
            <a:r>
              <a:rPr lang="en-US" dirty="0"/>
              <a:t> and copy the value of the access token, as shown in the following screenshot. Make sure you do not copy the trailing command.</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11</a:t>
            </a:fld>
            <a:endParaRPr lang="en-SG"/>
          </a:p>
        </p:txBody>
      </p:sp>
    </p:spTree>
    <p:extLst>
      <p:ext uri="{BB962C8B-B14F-4D97-AF65-F5344CB8AC3E}">
        <p14:creationId xmlns:p14="http://schemas.microsoft.com/office/powerpoint/2010/main" val="384133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exit and press enter to return to the Lava console. Type exit again and press Enter to return to the Bash shell in WSL. Set the obtained token as a variable using the following command.</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12</a:t>
            </a:fld>
            <a:endParaRPr lang="en-SG"/>
          </a:p>
        </p:txBody>
      </p:sp>
    </p:spTree>
    <p:extLst>
      <p:ext uri="{BB962C8B-B14F-4D97-AF65-F5344CB8AC3E}">
        <p14:creationId xmlns:p14="http://schemas.microsoft.com/office/powerpoint/2010/main" val="68396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token to run commands against the resource manager with the owner privilege, To install </a:t>
            </a:r>
            <a:r>
              <a:rPr lang="en-US" dirty="0" err="1"/>
              <a:t>jq</a:t>
            </a:r>
            <a:r>
              <a:rPr lang="en-US" dirty="0"/>
              <a:t>, execute the apt </a:t>
            </a:r>
            <a:r>
              <a:rPr lang="en-US" dirty="0" err="1"/>
              <a:t>instll</a:t>
            </a:r>
            <a:r>
              <a:rPr lang="en-US" dirty="0"/>
              <a:t> </a:t>
            </a:r>
            <a:r>
              <a:rPr lang="en-US" dirty="0" err="1"/>
              <a:t>jq</a:t>
            </a:r>
            <a:r>
              <a:rPr lang="en-US" dirty="0"/>
              <a:t> command.</a:t>
            </a:r>
          </a:p>
          <a:p>
            <a:r>
              <a:rPr lang="en-US" dirty="0"/>
              <a:t>You can try the following commands, but we will only show of the first command.</a:t>
            </a:r>
          </a:p>
          <a:p>
            <a:br>
              <a:rPr lang="en-US" dirty="0"/>
            </a:br>
            <a:r>
              <a:rPr lang="en-US" dirty="0"/>
              <a:t>Congratulations! You have successfully performed a privilege escalation from the contributor role to the </a:t>
            </a:r>
            <a:r>
              <a:rPr lang="en-US"/>
              <a:t>Owner role.</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13</a:t>
            </a:fld>
            <a:endParaRPr lang="en-SG"/>
          </a:p>
        </p:txBody>
      </p:sp>
    </p:spTree>
    <p:extLst>
      <p:ext uri="{BB962C8B-B14F-4D97-AF65-F5344CB8AC3E}">
        <p14:creationId xmlns:p14="http://schemas.microsoft.com/office/powerpoint/2010/main" val="292001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Prompted, enter the contributor credentials that you obtained from the script output.</a:t>
            </a:r>
          </a:p>
          <a:p>
            <a:r>
              <a:rPr lang="en-US" dirty="0"/>
              <a:t>You are now authenticated with the contributed credentials</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3</a:t>
            </a:fld>
            <a:endParaRPr lang="en-SG"/>
          </a:p>
        </p:txBody>
      </p:sp>
    </p:spTree>
    <p:extLst>
      <p:ext uri="{BB962C8B-B14F-4D97-AF65-F5344CB8AC3E}">
        <p14:creationId xmlns:p14="http://schemas.microsoft.com/office/powerpoint/2010/main" val="422529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Lava using the following command</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4</a:t>
            </a:fld>
            <a:endParaRPr lang="en-SG"/>
          </a:p>
        </p:txBody>
      </p:sp>
    </p:spTree>
    <p:extLst>
      <p:ext uri="{BB962C8B-B14F-4D97-AF65-F5344CB8AC3E}">
        <p14:creationId xmlns:p14="http://schemas.microsoft.com/office/powerpoint/2010/main" val="300327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to the Lave directory and run it using the following commands.</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5</a:t>
            </a:fld>
            <a:endParaRPr lang="en-SG"/>
          </a:p>
        </p:txBody>
      </p:sp>
    </p:spTree>
    <p:extLst>
      <p:ext uri="{BB962C8B-B14F-4D97-AF65-F5344CB8AC3E}">
        <p14:creationId xmlns:p14="http://schemas.microsoft.com/office/powerpoint/2010/main" val="306796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Lava console, confirm the authenticated user using the </a:t>
            </a:r>
            <a:r>
              <a:rPr lang="en-US" dirty="0" err="1"/>
              <a:t>whoami</a:t>
            </a:r>
            <a:r>
              <a:rPr lang="en-US" dirty="0"/>
              <a:t> </a:t>
            </a:r>
            <a:r>
              <a:rPr lang="en-US" dirty="0" err="1"/>
              <a:t>commmand</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6</a:t>
            </a:fld>
            <a:endParaRPr lang="en-SG"/>
          </a:p>
        </p:txBody>
      </p:sp>
    </p:spTree>
    <p:extLst>
      <p:ext uri="{BB962C8B-B14F-4D97-AF65-F5344CB8AC3E}">
        <p14:creationId xmlns:p14="http://schemas.microsoft.com/office/powerpoint/2010/main" val="148005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the modules in Lava using  the following command.</a:t>
            </a:r>
          </a:p>
          <a:p>
            <a:r>
              <a:rPr lang="en-US" dirty="0"/>
              <a:t>Lave has a lot of modules that can be used to exploit resources in different scenarios but we will using two main </a:t>
            </a:r>
            <a:r>
              <a:rPr lang="en-US" dirty="0" err="1"/>
              <a:t>modules:vm_list_privileged</a:t>
            </a:r>
            <a:r>
              <a:rPr lang="en-US" dirty="0"/>
              <a:t> and </a:t>
            </a:r>
            <a:r>
              <a:rPr lang="en-US" dirty="0" err="1"/>
              <a:t>vm_rce</a:t>
            </a:r>
            <a:r>
              <a:rPr lang="en-US" dirty="0"/>
              <a:t>.</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7</a:t>
            </a:fld>
            <a:endParaRPr lang="en-SG"/>
          </a:p>
        </p:txBody>
      </p:sp>
    </p:spTree>
    <p:extLst>
      <p:ext uri="{BB962C8B-B14F-4D97-AF65-F5344CB8AC3E}">
        <p14:creationId xmlns:p14="http://schemas.microsoft.com/office/powerpoint/2010/main" val="253532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vm_list_privileged</a:t>
            </a:r>
            <a:r>
              <a:rPr lang="en-US" dirty="0"/>
              <a:t> module to check whether any VM in the subscription is associated with a privileged managed identity. To execute a module in Lava, the command needs to </a:t>
            </a:r>
            <a:r>
              <a:rPr lang="en-US" dirty="0" err="1"/>
              <a:t>preceed</a:t>
            </a:r>
            <a:r>
              <a:rPr lang="en-US" dirty="0"/>
              <a:t> by the exec Keyword.</a:t>
            </a:r>
          </a:p>
          <a:p>
            <a:endParaRPr lang="en-US" dirty="0"/>
          </a:p>
          <a:p>
            <a:r>
              <a:rPr lang="en-US" dirty="0"/>
              <a:t>Here is a screenshot of the command and its output. You can see from the screenshot that the module found a VM but the VM does not have an associated managed identity. You can also see that the module found another VM that has a privileged managed identity associated with it. The module also displays the role assigned to the VM and the role assignment scope.</a:t>
            </a:r>
          </a:p>
          <a:p>
            <a:endParaRPr lang="en-US" dirty="0"/>
          </a:p>
          <a:p>
            <a:r>
              <a:rPr lang="en-US" dirty="0"/>
              <a:t>In total, the module should list two VMs(assuming you deleted the VM) with privileged role assignments: a Linux VM with the owner role assignment at the subscription scope and a Windows VM with the contributor role assignment. Make a note of the Name and resources group of the Linux VM that was found with owner privileges. As we already have  a credential with the contributor role assignment, we will focus on exploiting the VM with the Owner role assignment to obtain its token for privilege escalation.</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8</a:t>
            </a:fld>
            <a:endParaRPr lang="en-SG"/>
          </a:p>
        </p:txBody>
      </p:sp>
    </p:spTree>
    <p:extLst>
      <p:ext uri="{BB962C8B-B14F-4D97-AF65-F5344CB8AC3E}">
        <p14:creationId xmlns:p14="http://schemas.microsoft.com/office/powerpoint/2010/main" val="3107703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vm_rce</a:t>
            </a:r>
            <a:r>
              <a:rPr lang="en-US" dirty="0"/>
              <a:t> module to exploit the Run command functionality as a contributor. You will need specify the VM and resource group as shown here.</a:t>
            </a:r>
          </a:p>
          <a:p>
            <a:r>
              <a:rPr lang="en-US" dirty="0"/>
              <a:t>Here is a screenshot of the command and its output. You should now see a display that looks like shell access to the Linux VM that has the Owner role assignment. We can either start running commands as an owner from within this VM or we can obtain an access token that we can reuse outside the VM. We will go with the latter option in this case. It is worth nothing that this is not an actual shell; in the background, Lava will take the command input, use the Run command functionality to execute the command, and return the output.</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9</a:t>
            </a:fld>
            <a:endParaRPr lang="en-SG"/>
          </a:p>
        </p:txBody>
      </p:sp>
    </p:spTree>
    <p:extLst>
      <p:ext uri="{BB962C8B-B14F-4D97-AF65-F5344CB8AC3E}">
        <p14:creationId xmlns:p14="http://schemas.microsoft.com/office/powerpoint/2010/main" val="375831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shell, run the following command to obtain an access token for the resource manager.</a:t>
            </a:r>
          </a:p>
          <a:p>
            <a:r>
              <a:rPr lang="en-US" dirty="0"/>
              <a:t>This will obtain an access token that can be used to make API calls with the owner </a:t>
            </a:r>
            <a:r>
              <a:rPr lang="en-US" dirty="0" err="1"/>
              <a:t>privileages</a:t>
            </a:r>
            <a:r>
              <a:rPr lang="en-US" dirty="0"/>
              <a:t>.</a:t>
            </a:r>
            <a:endParaRPr lang="en-SG" dirty="0"/>
          </a:p>
        </p:txBody>
      </p:sp>
      <p:sp>
        <p:nvSpPr>
          <p:cNvPr id="4" name="Slide Number Placeholder 3"/>
          <p:cNvSpPr>
            <a:spLocks noGrp="1"/>
          </p:cNvSpPr>
          <p:nvPr>
            <p:ph type="sldNum" sz="quarter" idx="5"/>
          </p:nvPr>
        </p:nvSpPr>
        <p:spPr/>
        <p:txBody>
          <a:bodyPr/>
          <a:lstStyle/>
          <a:p>
            <a:fld id="{EFBBE417-B0B9-440F-ACA2-CFC9144B55BF}" type="slidenum">
              <a:rPr lang="en-SG" smtClean="0"/>
              <a:t>10</a:t>
            </a:fld>
            <a:endParaRPr lang="en-SG"/>
          </a:p>
        </p:txBody>
      </p:sp>
    </p:spTree>
    <p:extLst>
      <p:ext uri="{BB962C8B-B14F-4D97-AF65-F5344CB8AC3E}">
        <p14:creationId xmlns:p14="http://schemas.microsoft.com/office/powerpoint/2010/main" val="229613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9288-3C65-42FF-A148-9D1ABA931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6A145F4-39B0-4520-B95A-D79A83AF5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DC6939-D533-4616-AA80-66DEDE2E1365}"/>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5" name="Footer Placeholder 4">
            <a:extLst>
              <a:ext uri="{FF2B5EF4-FFF2-40B4-BE49-F238E27FC236}">
                <a16:creationId xmlns:a16="http://schemas.microsoft.com/office/drawing/2014/main" id="{65F820AE-086D-444E-8D56-CA850FA691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F22255E-0C4D-401F-84DC-C9308C450387}"/>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153813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994E-B394-4904-BAD7-6038F78A039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D3C9924-8CC8-4712-AE13-8C2A98FEC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76325D-E8CB-4D3F-897B-8D157737D561}"/>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5" name="Footer Placeholder 4">
            <a:extLst>
              <a:ext uri="{FF2B5EF4-FFF2-40B4-BE49-F238E27FC236}">
                <a16:creationId xmlns:a16="http://schemas.microsoft.com/office/drawing/2014/main" id="{1DC898A1-3F35-42F9-92DA-BE67F9E3202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0618296-EAB2-4D78-906A-DBAFE3ABE32E}"/>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323337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83DB0-80F8-42BE-8214-8EB2386556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A746D76-7377-4486-8D7B-B8E700DA1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0FB78EA-FDE9-4397-80BD-3152FAE748CB}"/>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5" name="Footer Placeholder 4">
            <a:extLst>
              <a:ext uri="{FF2B5EF4-FFF2-40B4-BE49-F238E27FC236}">
                <a16:creationId xmlns:a16="http://schemas.microsoft.com/office/drawing/2014/main" id="{444B1BB9-2280-444C-BB90-A209F2396FC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574F2F-A686-4AE0-9DD0-059136909D27}"/>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2555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3EF3-1A03-4D22-B1A0-E510A6CF6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115EAD0-DEC9-4F9C-B414-5C0863B0F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A71A76A-A7CB-40D3-8D1D-B4A35C48908A}"/>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5" name="Footer Placeholder 4">
            <a:extLst>
              <a:ext uri="{FF2B5EF4-FFF2-40B4-BE49-F238E27FC236}">
                <a16:creationId xmlns:a16="http://schemas.microsoft.com/office/drawing/2014/main" id="{DFBA7232-C9DF-481C-88A0-1E48957183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179A8C-8DE0-48D5-AB17-77D174AB1F37}"/>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64485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D2B5-FD2E-4980-B171-2FDC469E7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87CB375-EB4D-4DCF-978A-189349A47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FAC2FD-2F37-47A8-B312-22357354BB07}"/>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5" name="Footer Placeholder 4">
            <a:extLst>
              <a:ext uri="{FF2B5EF4-FFF2-40B4-BE49-F238E27FC236}">
                <a16:creationId xmlns:a16="http://schemas.microsoft.com/office/drawing/2014/main" id="{95B44B55-5621-4964-9803-AFAA17C556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1D61234-06A4-4AEF-9093-48A2D470D5C7}"/>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39802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F5CE-EF59-49CF-8204-7B05177C91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A6FF811-59FB-434C-A697-693C8374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1AB9724-1684-4682-B717-41BD529F8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59A88FD-C582-48FC-B7EA-91D24C18432A}"/>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6" name="Footer Placeholder 5">
            <a:extLst>
              <a:ext uri="{FF2B5EF4-FFF2-40B4-BE49-F238E27FC236}">
                <a16:creationId xmlns:a16="http://schemas.microsoft.com/office/drawing/2014/main" id="{867669FD-1202-4484-89A9-6BCE80A96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5F96190-247A-42A5-B575-DF1C1513D5DC}"/>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8331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EA62-A549-4840-A986-41B76BCAD56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E538518-7A85-48CB-BF4C-A2FBAB3B7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6700B-E350-4E26-BBFF-94640C18F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156C3C9-A71C-4F55-9219-D88594BF0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D9987-1097-4090-8CD3-D72E05C1E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95FF7C5-77DC-42B7-B050-C30DF4BB760C}"/>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8" name="Footer Placeholder 7">
            <a:extLst>
              <a:ext uri="{FF2B5EF4-FFF2-40B4-BE49-F238E27FC236}">
                <a16:creationId xmlns:a16="http://schemas.microsoft.com/office/drawing/2014/main" id="{A75C1B9F-91C8-4C37-943E-CAC0AB7D2D4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D563CCE-A264-4DE9-8752-381BFFACE8B9}"/>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294887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869-F273-47C2-8B72-645DFCDF5C8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764828B-6A8E-4F54-924C-4956E9CAAF42}"/>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4" name="Footer Placeholder 3">
            <a:extLst>
              <a:ext uri="{FF2B5EF4-FFF2-40B4-BE49-F238E27FC236}">
                <a16:creationId xmlns:a16="http://schemas.microsoft.com/office/drawing/2014/main" id="{71823051-1156-44BA-A65F-A08C5BCF631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9336998-C1C3-4993-BAB9-909EFBFDF735}"/>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176652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0F027-323C-4D15-AC33-EA16EE9CF046}"/>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3" name="Footer Placeholder 2">
            <a:extLst>
              <a:ext uri="{FF2B5EF4-FFF2-40B4-BE49-F238E27FC236}">
                <a16:creationId xmlns:a16="http://schemas.microsoft.com/office/drawing/2014/main" id="{0BA3B075-8CAF-43A1-841E-E0DE03C4870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CAA8D03-E0B0-4D32-92EB-4C50A040D0B1}"/>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168109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7026-521B-47F8-9AB2-6CFE0799C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09094FE-846E-4BF6-9477-ABE3FCCEC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965891-8B0D-401B-BF84-E341556DE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3032B-BC2A-4518-84E0-5C43983AC9C4}"/>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6" name="Footer Placeholder 5">
            <a:extLst>
              <a:ext uri="{FF2B5EF4-FFF2-40B4-BE49-F238E27FC236}">
                <a16:creationId xmlns:a16="http://schemas.microsoft.com/office/drawing/2014/main" id="{29865B17-5C64-40D0-A0A7-89AAAAE5F7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05CC4C4-F16B-461E-AC98-2035433F8FDE}"/>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60934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1AF1-4960-4396-BAFD-FF078BD38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EED222F-7BAB-4D23-9A8B-93831949D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13A68EF-0A98-42F7-9AB6-4F0EBF020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FF9F9-391B-4C3E-917F-17D36407B0CE}"/>
              </a:ext>
            </a:extLst>
          </p:cNvPr>
          <p:cNvSpPr>
            <a:spLocks noGrp="1"/>
          </p:cNvSpPr>
          <p:nvPr>
            <p:ph type="dt" sz="half" idx="10"/>
          </p:nvPr>
        </p:nvSpPr>
        <p:spPr/>
        <p:txBody>
          <a:bodyPr/>
          <a:lstStyle/>
          <a:p>
            <a:fld id="{0243054D-9C06-45AF-8043-1E91520F595C}" type="datetimeFigureOut">
              <a:rPr lang="en-SG" smtClean="0"/>
              <a:t>5/12/2021</a:t>
            </a:fld>
            <a:endParaRPr lang="en-SG"/>
          </a:p>
        </p:txBody>
      </p:sp>
      <p:sp>
        <p:nvSpPr>
          <p:cNvPr id="6" name="Footer Placeholder 5">
            <a:extLst>
              <a:ext uri="{FF2B5EF4-FFF2-40B4-BE49-F238E27FC236}">
                <a16:creationId xmlns:a16="http://schemas.microsoft.com/office/drawing/2014/main" id="{88347F34-9702-4D6E-8C53-A0AA5EDD9BF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559EAF7-CBAB-46CF-86A4-1CADB3C20A54}"/>
              </a:ext>
            </a:extLst>
          </p:cNvPr>
          <p:cNvSpPr>
            <a:spLocks noGrp="1"/>
          </p:cNvSpPr>
          <p:nvPr>
            <p:ph type="sldNum" sz="quarter" idx="12"/>
          </p:nvPr>
        </p:nvSpPr>
        <p:spPr/>
        <p:txBody>
          <a:bodyPr/>
          <a:lstStyle/>
          <a:p>
            <a:fld id="{077F199C-B406-4392-901E-A9857CA71591}" type="slidenum">
              <a:rPr lang="en-SG" smtClean="0"/>
              <a:t>‹#›</a:t>
            </a:fld>
            <a:endParaRPr lang="en-SG"/>
          </a:p>
        </p:txBody>
      </p:sp>
    </p:spTree>
    <p:extLst>
      <p:ext uri="{BB962C8B-B14F-4D97-AF65-F5344CB8AC3E}">
        <p14:creationId xmlns:p14="http://schemas.microsoft.com/office/powerpoint/2010/main" val="248988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52BFC-3E84-49F7-B26B-0291A011C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40783F5-09B6-466D-9062-FBE5B1EA6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D12B89-E0A3-49F6-A945-07FDE0A40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3054D-9C06-45AF-8043-1E91520F595C}" type="datetimeFigureOut">
              <a:rPr lang="en-SG" smtClean="0"/>
              <a:t>5/12/2021</a:t>
            </a:fld>
            <a:endParaRPr lang="en-SG"/>
          </a:p>
        </p:txBody>
      </p:sp>
      <p:sp>
        <p:nvSpPr>
          <p:cNvPr id="5" name="Footer Placeholder 4">
            <a:extLst>
              <a:ext uri="{FF2B5EF4-FFF2-40B4-BE49-F238E27FC236}">
                <a16:creationId xmlns:a16="http://schemas.microsoft.com/office/drawing/2014/main" id="{FF111691-8E8C-42A5-B81A-D38438FBA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93ADAF-9983-4C9D-B54C-C969AAE5C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F199C-B406-4392-901E-A9857CA71591}" type="slidenum">
              <a:rPr lang="en-SG" smtClean="0"/>
              <a:t>‹#›</a:t>
            </a:fld>
            <a:endParaRPr lang="en-SG"/>
          </a:p>
        </p:txBody>
      </p:sp>
    </p:spTree>
    <p:extLst>
      <p:ext uri="{BB962C8B-B14F-4D97-AF65-F5344CB8AC3E}">
        <p14:creationId xmlns:p14="http://schemas.microsoft.com/office/powerpoint/2010/main" val="275245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096A51-FF60-49F6-98E8-FFAC75C0060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Exploiting privileged VM resources using Lava</a:t>
            </a:r>
            <a:endParaRPr lang="en-SG" sz="4800">
              <a:solidFill>
                <a:srgbClr val="FFFFFF"/>
              </a:solidFill>
            </a:endParaRPr>
          </a:p>
        </p:txBody>
      </p:sp>
      <p:sp>
        <p:nvSpPr>
          <p:cNvPr id="3" name="Subtitle 2">
            <a:extLst>
              <a:ext uri="{FF2B5EF4-FFF2-40B4-BE49-F238E27FC236}">
                <a16:creationId xmlns:a16="http://schemas.microsoft.com/office/drawing/2014/main" id="{DB47756B-D025-42AA-88B5-11EA6883FAA5}"/>
              </a:ext>
            </a:extLst>
          </p:cNvPr>
          <p:cNvSpPr>
            <a:spLocks noGrp="1"/>
          </p:cNvSpPr>
          <p:nvPr>
            <p:ph type="subTitle" idx="1"/>
          </p:nvPr>
        </p:nvSpPr>
        <p:spPr>
          <a:xfrm>
            <a:off x="1350682" y="4870824"/>
            <a:ext cx="10005951" cy="1458258"/>
          </a:xfrm>
        </p:spPr>
        <p:txBody>
          <a:bodyPr anchor="ctr">
            <a:normAutofit/>
          </a:bodyPr>
          <a:lstStyle/>
          <a:p>
            <a:pPr algn="l"/>
            <a:r>
              <a:rPr lang="en-US" dirty="0"/>
              <a:t>Test at your own risk</a:t>
            </a:r>
            <a:endParaRPr lang="en-SG"/>
          </a:p>
        </p:txBody>
      </p:sp>
    </p:spTree>
    <p:extLst>
      <p:ext uri="{BB962C8B-B14F-4D97-AF65-F5344CB8AC3E}">
        <p14:creationId xmlns:p14="http://schemas.microsoft.com/office/powerpoint/2010/main" val="154336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583EE8C-3D29-42AE-89FA-C1EA6A066DA7}"/>
              </a:ext>
            </a:extLst>
          </p:cNvPr>
          <p:cNvPicPr>
            <a:picLocks noChangeAspect="1"/>
          </p:cNvPicPr>
          <p:nvPr/>
        </p:nvPicPr>
        <p:blipFill>
          <a:blip r:embed="rId3"/>
          <a:stretch>
            <a:fillRect/>
          </a:stretch>
        </p:blipFill>
        <p:spPr>
          <a:xfrm>
            <a:off x="457200" y="1314451"/>
            <a:ext cx="11277600" cy="4229098"/>
          </a:xfrm>
          <a:prstGeom prst="rect">
            <a:avLst/>
          </a:prstGeom>
        </p:spPr>
      </p:pic>
    </p:spTree>
    <p:extLst>
      <p:ext uri="{BB962C8B-B14F-4D97-AF65-F5344CB8AC3E}">
        <p14:creationId xmlns:p14="http://schemas.microsoft.com/office/powerpoint/2010/main" val="412998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D80476-7A0A-4199-8D92-2AFC8E8BAAB0}"/>
              </a:ext>
            </a:extLst>
          </p:cNvPr>
          <p:cNvPicPr>
            <a:picLocks noChangeAspect="1"/>
          </p:cNvPicPr>
          <p:nvPr/>
        </p:nvPicPr>
        <p:blipFill>
          <a:blip r:embed="rId3"/>
          <a:stretch>
            <a:fillRect/>
          </a:stretch>
        </p:blipFill>
        <p:spPr>
          <a:xfrm>
            <a:off x="836176" y="457200"/>
            <a:ext cx="10519648" cy="5943600"/>
          </a:xfrm>
          <a:prstGeom prst="rect">
            <a:avLst/>
          </a:prstGeom>
        </p:spPr>
      </p:pic>
    </p:spTree>
    <p:extLst>
      <p:ext uri="{BB962C8B-B14F-4D97-AF65-F5344CB8AC3E}">
        <p14:creationId xmlns:p14="http://schemas.microsoft.com/office/powerpoint/2010/main" val="75418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1085FA1-524B-4677-AB8E-EE3D8BB45C6E}"/>
              </a:ext>
            </a:extLst>
          </p:cNvPr>
          <p:cNvPicPr>
            <a:picLocks noChangeAspect="1"/>
          </p:cNvPicPr>
          <p:nvPr/>
        </p:nvPicPr>
        <p:blipFill>
          <a:blip r:embed="rId3"/>
          <a:stretch>
            <a:fillRect/>
          </a:stretch>
        </p:blipFill>
        <p:spPr>
          <a:xfrm>
            <a:off x="950025" y="457200"/>
            <a:ext cx="10291949" cy="5943600"/>
          </a:xfrm>
          <a:prstGeom prst="rect">
            <a:avLst/>
          </a:prstGeom>
        </p:spPr>
      </p:pic>
    </p:spTree>
    <p:extLst>
      <p:ext uri="{BB962C8B-B14F-4D97-AF65-F5344CB8AC3E}">
        <p14:creationId xmlns:p14="http://schemas.microsoft.com/office/powerpoint/2010/main" val="105786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00D16CA-516D-41E1-8478-74854BB98B1C}"/>
              </a:ext>
            </a:extLst>
          </p:cNvPr>
          <p:cNvPicPr>
            <a:picLocks noChangeAspect="1"/>
          </p:cNvPicPr>
          <p:nvPr/>
        </p:nvPicPr>
        <p:blipFill>
          <a:blip r:embed="rId3"/>
          <a:stretch>
            <a:fillRect/>
          </a:stretch>
        </p:blipFill>
        <p:spPr>
          <a:xfrm>
            <a:off x="1183934" y="457200"/>
            <a:ext cx="9824131" cy="5943600"/>
          </a:xfrm>
          <a:prstGeom prst="rect">
            <a:avLst/>
          </a:prstGeom>
        </p:spPr>
      </p:pic>
    </p:spTree>
    <p:extLst>
      <p:ext uri="{BB962C8B-B14F-4D97-AF65-F5344CB8AC3E}">
        <p14:creationId xmlns:p14="http://schemas.microsoft.com/office/powerpoint/2010/main" val="365600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DF01C8-F7FF-4AF3-85DB-735C6D2FBE46}"/>
              </a:ext>
            </a:extLst>
          </p:cNvPr>
          <p:cNvSpPr>
            <a:spLocks noGrp="1"/>
          </p:cNvSpPr>
          <p:nvPr>
            <p:ph idx="1"/>
          </p:nvPr>
        </p:nvSpPr>
        <p:spPr>
          <a:xfrm>
            <a:off x="1371599" y="2318197"/>
            <a:ext cx="9724031" cy="3683358"/>
          </a:xfrm>
        </p:spPr>
        <p:txBody>
          <a:bodyPr anchor="ctr">
            <a:normAutofit/>
          </a:bodyPr>
          <a:lstStyle/>
          <a:p>
            <a:pPr marL="0" indent="0">
              <a:buNone/>
            </a:pPr>
            <a:r>
              <a:rPr lang="en-US" sz="2000"/>
              <a:t>root@PentestVM:~#az login</a:t>
            </a:r>
            <a:endParaRPr lang="en-SG" sz="2000"/>
          </a:p>
        </p:txBody>
      </p:sp>
    </p:spTree>
    <p:extLst>
      <p:ext uri="{BB962C8B-B14F-4D97-AF65-F5344CB8AC3E}">
        <p14:creationId xmlns:p14="http://schemas.microsoft.com/office/powerpoint/2010/main" val="382823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7B6BE3-F3A7-42B0-B026-F635935E2376}"/>
              </a:ext>
            </a:extLst>
          </p:cNvPr>
          <p:cNvPicPr>
            <a:picLocks noChangeAspect="1"/>
          </p:cNvPicPr>
          <p:nvPr/>
        </p:nvPicPr>
        <p:blipFill>
          <a:blip r:embed="rId3"/>
          <a:stretch>
            <a:fillRect/>
          </a:stretch>
        </p:blipFill>
        <p:spPr>
          <a:xfrm>
            <a:off x="1977775" y="457200"/>
            <a:ext cx="8236449" cy="5943600"/>
          </a:xfrm>
          <a:prstGeom prst="rect">
            <a:avLst/>
          </a:prstGeom>
        </p:spPr>
      </p:pic>
    </p:spTree>
    <p:extLst>
      <p:ext uri="{BB962C8B-B14F-4D97-AF65-F5344CB8AC3E}">
        <p14:creationId xmlns:p14="http://schemas.microsoft.com/office/powerpoint/2010/main" val="144643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00E13957-B1EA-4672-8691-3E02616C69E7}"/>
              </a:ext>
            </a:extLst>
          </p:cNvPr>
          <p:cNvPicPr>
            <a:picLocks noChangeAspect="1"/>
          </p:cNvPicPr>
          <p:nvPr/>
        </p:nvPicPr>
        <p:blipFill>
          <a:blip r:embed="rId3"/>
          <a:stretch>
            <a:fillRect/>
          </a:stretch>
        </p:blipFill>
        <p:spPr>
          <a:xfrm>
            <a:off x="1263578" y="2155965"/>
            <a:ext cx="9664846" cy="2367886"/>
          </a:xfrm>
          <a:prstGeom prst="rect">
            <a:avLst/>
          </a:prstGeom>
        </p:spPr>
      </p:pic>
    </p:spTree>
    <p:extLst>
      <p:ext uri="{BB962C8B-B14F-4D97-AF65-F5344CB8AC3E}">
        <p14:creationId xmlns:p14="http://schemas.microsoft.com/office/powerpoint/2010/main" val="340712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B0EC7FE-4849-47F8-AE64-BF05E289CA74}"/>
              </a:ext>
            </a:extLst>
          </p:cNvPr>
          <p:cNvPicPr>
            <a:picLocks noChangeAspect="1"/>
          </p:cNvPicPr>
          <p:nvPr/>
        </p:nvPicPr>
        <p:blipFill>
          <a:blip r:embed="rId3"/>
          <a:stretch>
            <a:fillRect/>
          </a:stretch>
        </p:blipFill>
        <p:spPr>
          <a:xfrm>
            <a:off x="1850571" y="457200"/>
            <a:ext cx="8490858" cy="5943600"/>
          </a:xfrm>
          <a:prstGeom prst="rect">
            <a:avLst/>
          </a:prstGeom>
        </p:spPr>
      </p:pic>
    </p:spTree>
    <p:extLst>
      <p:ext uri="{BB962C8B-B14F-4D97-AF65-F5344CB8AC3E}">
        <p14:creationId xmlns:p14="http://schemas.microsoft.com/office/powerpoint/2010/main" val="163378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5825907-5B42-4452-93A5-B1C8DFF9086E}"/>
              </a:ext>
            </a:extLst>
          </p:cNvPr>
          <p:cNvPicPr>
            <a:picLocks noChangeAspect="1"/>
          </p:cNvPicPr>
          <p:nvPr/>
        </p:nvPicPr>
        <p:blipFill>
          <a:blip r:embed="rId3"/>
          <a:stretch>
            <a:fillRect/>
          </a:stretch>
        </p:blipFill>
        <p:spPr>
          <a:xfrm>
            <a:off x="1263578" y="2131803"/>
            <a:ext cx="9664846" cy="2416211"/>
          </a:xfrm>
          <a:prstGeom prst="rect">
            <a:avLst/>
          </a:prstGeom>
        </p:spPr>
      </p:pic>
    </p:spTree>
    <p:extLst>
      <p:ext uri="{BB962C8B-B14F-4D97-AF65-F5344CB8AC3E}">
        <p14:creationId xmlns:p14="http://schemas.microsoft.com/office/powerpoint/2010/main" val="95299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9A57131-1747-4F17-8D18-8B6021612C3F}"/>
              </a:ext>
            </a:extLst>
          </p:cNvPr>
          <p:cNvPicPr>
            <a:picLocks noChangeAspect="1"/>
          </p:cNvPicPr>
          <p:nvPr/>
        </p:nvPicPr>
        <p:blipFill>
          <a:blip r:embed="rId3"/>
          <a:stretch>
            <a:fillRect/>
          </a:stretch>
        </p:blipFill>
        <p:spPr>
          <a:xfrm>
            <a:off x="4231195" y="457200"/>
            <a:ext cx="3729609" cy="5943600"/>
          </a:xfrm>
          <a:prstGeom prst="rect">
            <a:avLst/>
          </a:prstGeom>
        </p:spPr>
      </p:pic>
    </p:spTree>
    <p:extLst>
      <p:ext uri="{BB962C8B-B14F-4D97-AF65-F5344CB8AC3E}">
        <p14:creationId xmlns:p14="http://schemas.microsoft.com/office/powerpoint/2010/main" val="402666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83C4BC8-2C99-4DA1-94F2-2A045098A969}"/>
              </a:ext>
            </a:extLst>
          </p:cNvPr>
          <p:cNvPicPr>
            <a:picLocks noChangeAspect="1"/>
          </p:cNvPicPr>
          <p:nvPr/>
        </p:nvPicPr>
        <p:blipFill>
          <a:blip r:embed="rId3"/>
          <a:stretch>
            <a:fillRect/>
          </a:stretch>
        </p:blipFill>
        <p:spPr>
          <a:xfrm>
            <a:off x="515154" y="457200"/>
            <a:ext cx="11161691" cy="5943600"/>
          </a:xfrm>
          <a:prstGeom prst="rect">
            <a:avLst/>
          </a:prstGeom>
        </p:spPr>
      </p:pic>
    </p:spTree>
    <p:extLst>
      <p:ext uri="{BB962C8B-B14F-4D97-AF65-F5344CB8AC3E}">
        <p14:creationId xmlns:p14="http://schemas.microsoft.com/office/powerpoint/2010/main" val="192560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4FDF3-5C83-49A4-9085-A0D8A48E99AF}"/>
              </a:ext>
            </a:extLst>
          </p:cNvPr>
          <p:cNvPicPr>
            <a:picLocks noChangeAspect="1"/>
          </p:cNvPicPr>
          <p:nvPr/>
        </p:nvPicPr>
        <p:blipFill>
          <a:blip r:embed="rId3"/>
          <a:stretch>
            <a:fillRect/>
          </a:stretch>
        </p:blipFill>
        <p:spPr>
          <a:xfrm>
            <a:off x="519672" y="1211355"/>
            <a:ext cx="10836250" cy="1872504"/>
          </a:xfrm>
          <a:prstGeom prst="rect">
            <a:avLst/>
          </a:prstGeom>
        </p:spPr>
      </p:pic>
    </p:spTree>
    <p:extLst>
      <p:ext uri="{BB962C8B-B14F-4D97-AF65-F5344CB8AC3E}">
        <p14:creationId xmlns:p14="http://schemas.microsoft.com/office/powerpoint/2010/main" val="650891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649</Words>
  <Application>Microsoft Office PowerPoint</Application>
  <PresentationFormat>Widescreen</PresentationFormat>
  <Paragraphs>37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Exploiting privileged VM resources using Lava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privileged VM resources using Lava</dc:title>
  <dc:creator>Cheah, Eng Soon (SG/Advisory)</dc:creator>
  <cp:lastModifiedBy>Eng Soon Cheah</cp:lastModifiedBy>
  <cp:revision>14</cp:revision>
  <dcterms:created xsi:type="dcterms:W3CDTF">2021-12-05T02:07:16Z</dcterms:created>
  <dcterms:modified xsi:type="dcterms:W3CDTF">2021-12-05T02:47:55Z</dcterms:modified>
</cp:coreProperties>
</file>