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9" r:id="rId8"/>
    <p:sldId id="270" r:id="rId9"/>
    <p:sldId id="267" r:id="rId10"/>
    <p:sldId id="271" r:id="rId11"/>
    <p:sldId id="259" r:id="rId12"/>
    <p:sldId id="272" r:id="rId13"/>
    <p:sldId id="274" r:id="rId14"/>
    <p:sldId id="27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ur Decisions" id="{E92EE892-1E3A-4087-958E-BAFE4F4721F2}">
          <p14:sldIdLst>
            <p14:sldId id="256"/>
            <p14:sldId id="257"/>
          </p14:sldIdLst>
        </p14:section>
        <p14:section name="People" id="{0B88B68D-F09B-44A0-BCB2-8673DC06FE68}">
          <p14:sldIdLst>
            <p14:sldId id="258"/>
            <p14:sldId id="264"/>
            <p14:sldId id="265"/>
            <p14:sldId id="266"/>
            <p14:sldId id="269"/>
            <p14:sldId id="270"/>
            <p14:sldId id="267"/>
            <p14:sldId id="271"/>
            <p14:sldId id="259"/>
            <p14:sldId id="272"/>
            <p14:sldId id="274"/>
            <p14:sldId id="273"/>
            <p14:sldId id="262"/>
          </p14:sldIdLst>
        </p14:section>
        <p14:section name="Strategy" id="{AE5DA482-4649-494A-9C54-0FFA1A64EAD7}">
          <p14:sldIdLst/>
        </p14:section>
        <p14:section name="Call to Action" id="{F3E70376-2ECD-4FB8-9E48-4117BB3460B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3" autoAdjust="0"/>
    <p:restoredTop sz="91149" autoAdjust="0"/>
  </p:normalViewPr>
  <p:slideViewPr>
    <p:cSldViewPr>
      <p:cViewPr varScale="1">
        <p:scale>
          <a:sx n="85" d="100"/>
          <a:sy n="85" d="100"/>
        </p:scale>
        <p:origin x="-2064" y="-104"/>
      </p:cViewPr>
      <p:guideLst>
        <p:guide orient="horz" pos="2160"/>
        <p:guide orient="horz" pos="192"/>
        <p:guide orient="horz" pos="5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1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1">
        <a:tint val="40000"/>
        <a:alpha val="90000"/>
      </a:schemeClr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E2BDA-57E8-43FF-BFEE-4BAE5A3FB69F}" type="doc">
      <dgm:prSet loTypeId="urn:microsoft.com/office/officeart/2005/8/layout/default#1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F5A5001-0018-4238-B4B1-EE552BFD88D6}">
      <dgm:prSet phldrT="[Text]"/>
      <dgm:spPr/>
      <dgm:t>
        <a:bodyPr/>
        <a:lstStyle/>
        <a:p>
          <a:r>
            <a:rPr lang="en-US" dirty="0" smtClean="0"/>
            <a:t>Francisco Vera</a:t>
          </a:r>
          <a:endParaRPr lang="en-US" dirty="0"/>
        </a:p>
      </dgm:t>
    </dgm:pt>
    <dgm:pt modelId="{30B0BE6D-D4F0-4D9A-A3E5-981C608DC07C}" type="parTrans" cxnId="{5E41D045-F802-420E-A802-20FBCFD1F12C}">
      <dgm:prSet/>
      <dgm:spPr/>
      <dgm:t>
        <a:bodyPr/>
        <a:lstStyle/>
        <a:p>
          <a:endParaRPr lang="en-US"/>
        </a:p>
      </dgm:t>
    </dgm:pt>
    <dgm:pt modelId="{2C94E246-0F7E-4C24-93BB-3562BA7BBA3D}" type="sibTrans" cxnId="{5E41D045-F802-420E-A802-20FBCFD1F12C}">
      <dgm:prSet/>
      <dgm:spPr/>
      <dgm:t>
        <a:bodyPr/>
        <a:lstStyle/>
        <a:p>
          <a:endParaRPr lang="en-US"/>
        </a:p>
      </dgm:t>
    </dgm:pt>
    <dgm:pt modelId="{5AB75BF9-9191-4F40-A3CA-02BCCF5785E1}">
      <dgm:prSet phldrT="[Text]"/>
      <dgm:spPr/>
      <dgm:t>
        <a:bodyPr/>
        <a:lstStyle/>
        <a:p>
          <a:r>
            <a:rPr lang="en-US" dirty="0" smtClean="0"/>
            <a:t>Antonio </a:t>
          </a:r>
          <a:r>
            <a:rPr lang="en-US" dirty="0" err="1" smtClean="0"/>
            <a:t>Moeno</a:t>
          </a:r>
          <a:endParaRPr lang="en-US" dirty="0"/>
        </a:p>
      </dgm:t>
    </dgm:pt>
    <dgm:pt modelId="{4AC016FD-FC39-496D-95A0-77CCB925D91F}" type="parTrans" cxnId="{AEA71FA6-1B09-45C3-BF22-262E8026F6D5}">
      <dgm:prSet/>
      <dgm:spPr/>
      <dgm:t>
        <a:bodyPr/>
        <a:lstStyle/>
        <a:p>
          <a:endParaRPr lang="en-US"/>
        </a:p>
      </dgm:t>
    </dgm:pt>
    <dgm:pt modelId="{E488853C-4326-4570-823B-0FA60CB6012E}" type="sibTrans" cxnId="{AEA71FA6-1B09-45C3-BF22-262E8026F6D5}">
      <dgm:prSet/>
      <dgm:spPr/>
      <dgm:t>
        <a:bodyPr/>
        <a:lstStyle/>
        <a:p>
          <a:endParaRPr lang="en-US"/>
        </a:p>
      </dgm:t>
    </dgm:pt>
    <dgm:pt modelId="{DC08D5BB-DC0C-4498-BAB1-33A1151A5E5C}">
      <dgm:prSet phldrT="[Text]"/>
      <dgm:spPr/>
      <dgm:t>
        <a:bodyPr/>
        <a:lstStyle/>
        <a:p>
          <a:r>
            <a:rPr lang="en-US" dirty="0" smtClean="0"/>
            <a:t>Isaac </a:t>
          </a:r>
          <a:r>
            <a:rPr lang="en-US" dirty="0" err="1" smtClean="0"/>
            <a:t>Aldana</a:t>
          </a:r>
          <a:endParaRPr lang="en-US" dirty="0"/>
        </a:p>
      </dgm:t>
    </dgm:pt>
    <dgm:pt modelId="{1BC702F3-A3A4-4388-95B4-F9A7B5ADF0D1}" type="parTrans" cxnId="{9D767576-06C5-49C5-8F83-9CE4BFA2419C}">
      <dgm:prSet/>
      <dgm:spPr/>
      <dgm:t>
        <a:bodyPr/>
        <a:lstStyle/>
        <a:p>
          <a:endParaRPr lang="en-US"/>
        </a:p>
      </dgm:t>
    </dgm:pt>
    <dgm:pt modelId="{BBE7E1E3-D2ED-4967-9862-4F32A7391B1C}" type="sibTrans" cxnId="{9D767576-06C5-49C5-8F83-9CE4BFA2419C}">
      <dgm:prSet/>
      <dgm:spPr/>
      <dgm:t>
        <a:bodyPr/>
        <a:lstStyle/>
        <a:p>
          <a:endParaRPr lang="en-US"/>
        </a:p>
      </dgm:t>
    </dgm:pt>
    <dgm:pt modelId="{70BF27B8-70F8-4101-8E57-97AFFE55DAFA}">
      <dgm:prSet phldrT="[Text]"/>
      <dgm:spPr/>
      <dgm:t>
        <a:bodyPr/>
        <a:lstStyle/>
        <a:p>
          <a:r>
            <a:rPr lang="en-US" dirty="0" smtClean="0"/>
            <a:t>René Tapia</a:t>
          </a:r>
          <a:endParaRPr lang="en-US" dirty="0"/>
        </a:p>
      </dgm:t>
    </dgm:pt>
    <dgm:pt modelId="{524BC47A-66C3-47D2-8FB4-4B98B41ED622}" type="parTrans" cxnId="{6402FB99-F99C-484E-883D-61F1832D9F67}">
      <dgm:prSet/>
      <dgm:spPr/>
      <dgm:t>
        <a:bodyPr/>
        <a:lstStyle/>
        <a:p>
          <a:endParaRPr lang="en-US"/>
        </a:p>
      </dgm:t>
    </dgm:pt>
    <dgm:pt modelId="{B6AEAFAE-C9B5-4B40-A9A8-2FB1C03FEB31}" type="sibTrans" cxnId="{6402FB99-F99C-484E-883D-61F1832D9F67}">
      <dgm:prSet/>
      <dgm:spPr/>
      <dgm:t>
        <a:bodyPr/>
        <a:lstStyle/>
        <a:p>
          <a:endParaRPr lang="en-US"/>
        </a:p>
      </dgm:t>
    </dgm:pt>
    <dgm:pt modelId="{C1D258D1-F1AB-EB4D-8258-4344E40C4D61}">
      <dgm:prSet phldrT="[Text]"/>
      <dgm:spPr/>
      <dgm:t>
        <a:bodyPr/>
        <a:lstStyle/>
        <a:p>
          <a:r>
            <a:rPr lang="en-US" dirty="0" smtClean="0"/>
            <a:t>Hugo Velasco</a:t>
          </a:r>
          <a:endParaRPr lang="en-US" dirty="0"/>
        </a:p>
      </dgm:t>
    </dgm:pt>
    <dgm:pt modelId="{CF7C02B6-0A3F-4A44-9EF1-21EC9CE92998}" type="parTrans" cxnId="{F0F6F159-0103-B849-AEC3-FC16B8B88940}">
      <dgm:prSet/>
      <dgm:spPr/>
      <dgm:t>
        <a:bodyPr/>
        <a:lstStyle/>
        <a:p>
          <a:endParaRPr lang="en-US"/>
        </a:p>
      </dgm:t>
    </dgm:pt>
    <dgm:pt modelId="{2597498F-259B-5049-AB5B-B49A06E61D40}" type="sibTrans" cxnId="{F0F6F159-0103-B849-AEC3-FC16B8B88940}">
      <dgm:prSet/>
      <dgm:spPr/>
      <dgm:t>
        <a:bodyPr/>
        <a:lstStyle/>
        <a:p>
          <a:endParaRPr lang="en-US"/>
        </a:p>
      </dgm:t>
    </dgm:pt>
    <dgm:pt modelId="{3F8C558A-3025-4E30-993C-E4794EF17626}" type="pres">
      <dgm:prSet presAssocID="{47BE2BDA-57E8-43FF-BFEE-4BAE5A3FB6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BB9E7D-5F04-4384-8B4E-FBBF086A7097}" type="pres">
      <dgm:prSet presAssocID="{CF5A5001-0018-4238-B4B1-EE552BFD88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816A2-8DBA-463D-B586-F93E61C9B289}" type="pres">
      <dgm:prSet presAssocID="{2C94E246-0F7E-4C24-93BB-3562BA7BBA3D}" presName="sibTrans" presStyleCnt="0"/>
      <dgm:spPr/>
    </dgm:pt>
    <dgm:pt modelId="{F8D81F5B-C592-418A-8DDB-866D4815E0C9}" type="pres">
      <dgm:prSet presAssocID="{5AB75BF9-9191-4F40-A3CA-02BCCF5785E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3A7C0-02B2-45A6-9A66-F519C42D77BE}" type="pres">
      <dgm:prSet presAssocID="{E488853C-4326-4570-823B-0FA60CB6012E}" presName="sibTrans" presStyleCnt="0"/>
      <dgm:spPr/>
    </dgm:pt>
    <dgm:pt modelId="{5C386227-B460-4831-AF83-42DC118D19E5}" type="pres">
      <dgm:prSet presAssocID="{DC08D5BB-DC0C-4498-BAB1-33A1151A5E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D2B44-40F6-4861-899A-9A894C348430}" type="pres">
      <dgm:prSet presAssocID="{BBE7E1E3-D2ED-4967-9862-4F32A7391B1C}" presName="sibTrans" presStyleCnt="0"/>
      <dgm:spPr/>
    </dgm:pt>
    <dgm:pt modelId="{EC2F2C16-7D9B-4F1D-9E2D-526221F0154A}" type="pres">
      <dgm:prSet presAssocID="{70BF27B8-70F8-4101-8E57-97AFFE55DA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14963-2084-194E-B2D2-E29C13907213}" type="pres">
      <dgm:prSet presAssocID="{B6AEAFAE-C9B5-4B40-A9A8-2FB1C03FEB31}" presName="sibTrans" presStyleCnt="0"/>
      <dgm:spPr/>
    </dgm:pt>
    <dgm:pt modelId="{536C2521-4F2B-864C-9200-582462B0CA15}" type="pres">
      <dgm:prSet presAssocID="{C1D258D1-F1AB-EB4D-8258-4344E40C4D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67576-06C5-49C5-8F83-9CE4BFA2419C}" srcId="{47BE2BDA-57E8-43FF-BFEE-4BAE5A3FB69F}" destId="{DC08D5BB-DC0C-4498-BAB1-33A1151A5E5C}" srcOrd="2" destOrd="0" parTransId="{1BC702F3-A3A4-4388-95B4-F9A7B5ADF0D1}" sibTransId="{BBE7E1E3-D2ED-4967-9862-4F32A7391B1C}"/>
    <dgm:cxn modelId="{F0F6F159-0103-B849-AEC3-FC16B8B88940}" srcId="{47BE2BDA-57E8-43FF-BFEE-4BAE5A3FB69F}" destId="{C1D258D1-F1AB-EB4D-8258-4344E40C4D61}" srcOrd="4" destOrd="0" parTransId="{CF7C02B6-0A3F-4A44-9EF1-21EC9CE92998}" sibTransId="{2597498F-259B-5049-AB5B-B49A06E61D40}"/>
    <dgm:cxn modelId="{8B74EB63-B89B-8842-B2BA-0661976414DD}" type="presOf" srcId="{C1D258D1-F1AB-EB4D-8258-4344E40C4D61}" destId="{536C2521-4F2B-864C-9200-582462B0CA15}" srcOrd="0" destOrd="0" presId="urn:microsoft.com/office/officeart/2005/8/layout/default#1"/>
    <dgm:cxn modelId="{EC791555-FEFD-4A80-80C4-1239640826B6}" type="presOf" srcId="{70BF27B8-70F8-4101-8E57-97AFFE55DAFA}" destId="{EC2F2C16-7D9B-4F1D-9E2D-526221F0154A}" srcOrd="0" destOrd="0" presId="urn:microsoft.com/office/officeart/2005/8/layout/default#1"/>
    <dgm:cxn modelId="{6402FB99-F99C-484E-883D-61F1832D9F67}" srcId="{47BE2BDA-57E8-43FF-BFEE-4BAE5A3FB69F}" destId="{70BF27B8-70F8-4101-8E57-97AFFE55DAFA}" srcOrd="3" destOrd="0" parTransId="{524BC47A-66C3-47D2-8FB4-4B98B41ED622}" sibTransId="{B6AEAFAE-C9B5-4B40-A9A8-2FB1C03FEB31}"/>
    <dgm:cxn modelId="{5E41D045-F802-420E-A802-20FBCFD1F12C}" srcId="{47BE2BDA-57E8-43FF-BFEE-4BAE5A3FB69F}" destId="{CF5A5001-0018-4238-B4B1-EE552BFD88D6}" srcOrd="0" destOrd="0" parTransId="{30B0BE6D-D4F0-4D9A-A3E5-981C608DC07C}" sibTransId="{2C94E246-0F7E-4C24-93BB-3562BA7BBA3D}"/>
    <dgm:cxn modelId="{AEA71FA6-1B09-45C3-BF22-262E8026F6D5}" srcId="{47BE2BDA-57E8-43FF-BFEE-4BAE5A3FB69F}" destId="{5AB75BF9-9191-4F40-A3CA-02BCCF5785E1}" srcOrd="1" destOrd="0" parTransId="{4AC016FD-FC39-496D-95A0-77CCB925D91F}" sibTransId="{E488853C-4326-4570-823B-0FA60CB6012E}"/>
    <dgm:cxn modelId="{C38A68AC-6F4B-440E-9509-F25E3BFC79E0}" type="presOf" srcId="{DC08D5BB-DC0C-4498-BAB1-33A1151A5E5C}" destId="{5C386227-B460-4831-AF83-42DC118D19E5}" srcOrd="0" destOrd="0" presId="urn:microsoft.com/office/officeart/2005/8/layout/default#1"/>
    <dgm:cxn modelId="{E273863D-CA82-4B60-8D06-1C90E10B946E}" type="presOf" srcId="{47BE2BDA-57E8-43FF-BFEE-4BAE5A3FB69F}" destId="{3F8C558A-3025-4E30-993C-E4794EF17626}" srcOrd="0" destOrd="0" presId="urn:microsoft.com/office/officeart/2005/8/layout/default#1"/>
    <dgm:cxn modelId="{957CC407-61D3-408D-AD1E-C586EB1821C2}" type="presOf" srcId="{CF5A5001-0018-4238-B4B1-EE552BFD88D6}" destId="{ADBB9E7D-5F04-4384-8B4E-FBBF086A7097}" srcOrd="0" destOrd="0" presId="urn:microsoft.com/office/officeart/2005/8/layout/default#1"/>
    <dgm:cxn modelId="{E7600388-7BF8-4FA1-BA43-485B292F89DF}" type="presOf" srcId="{5AB75BF9-9191-4F40-A3CA-02BCCF5785E1}" destId="{F8D81F5B-C592-418A-8DDB-866D4815E0C9}" srcOrd="0" destOrd="0" presId="urn:microsoft.com/office/officeart/2005/8/layout/default#1"/>
    <dgm:cxn modelId="{1B59F6EB-3374-4DED-84FC-26C90E8A4EC2}" type="presParOf" srcId="{3F8C558A-3025-4E30-993C-E4794EF17626}" destId="{ADBB9E7D-5F04-4384-8B4E-FBBF086A7097}" srcOrd="0" destOrd="0" presId="urn:microsoft.com/office/officeart/2005/8/layout/default#1"/>
    <dgm:cxn modelId="{8C33536F-F502-4887-9371-B0002B823EAD}" type="presParOf" srcId="{3F8C558A-3025-4E30-993C-E4794EF17626}" destId="{5D4816A2-8DBA-463D-B586-F93E61C9B289}" srcOrd="1" destOrd="0" presId="urn:microsoft.com/office/officeart/2005/8/layout/default#1"/>
    <dgm:cxn modelId="{90C2B1F7-E0E6-4477-BF29-FB3A0F2CD358}" type="presParOf" srcId="{3F8C558A-3025-4E30-993C-E4794EF17626}" destId="{F8D81F5B-C592-418A-8DDB-866D4815E0C9}" srcOrd="2" destOrd="0" presId="urn:microsoft.com/office/officeart/2005/8/layout/default#1"/>
    <dgm:cxn modelId="{3EF75066-4F88-46BA-B3AD-BA137655CA4B}" type="presParOf" srcId="{3F8C558A-3025-4E30-993C-E4794EF17626}" destId="{BE63A7C0-02B2-45A6-9A66-F519C42D77BE}" srcOrd="3" destOrd="0" presId="urn:microsoft.com/office/officeart/2005/8/layout/default#1"/>
    <dgm:cxn modelId="{3A0E207D-17CE-4E50-B6DD-566E2E3A7DB6}" type="presParOf" srcId="{3F8C558A-3025-4E30-993C-E4794EF17626}" destId="{5C386227-B460-4831-AF83-42DC118D19E5}" srcOrd="4" destOrd="0" presId="urn:microsoft.com/office/officeart/2005/8/layout/default#1"/>
    <dgm:cxn modelId="{D9247B0B-DD64-4D9C-9CF4-093D4A538B08}" type="presParOf" srcId="{3F8C558A-3025-4E30-993C-E4794EF17626}" destId="{CBBD2B44-40F6-4861-899A-9A894C348430}" srcOrd="5" destOrd="0" presId="urn:microsoft.com/office/officeart/2005/8/layout/default#1"/>
    <dgm:cxn modelId="{19FFB2DF-35AC-48F7-AD83-A468A00D45F4}" type="presParOf" srcId="{3F8C558A-3025-4E30-993C-E4794EF17626}" destId="{EC2F2C16-7D9B-4F1D-9E2D-526221F0154A}" srcOrd="6" destOrd="0" presId="urn:microsoft.com/office/officeart/2005/8/layout/default#1"/>
    <dgm:cxn modelId="{40BFCF95-A4E0-1847-8920-BEF38BB8A246}" type="presParOf" srcId="{3F8C558A-3025-4E30-993C-E4794EF17626}" destId="{35D14963-2084-194E-B2D2-E29C13907213}" srcOrd="7" destOrd="0" presId="urn:microsoft.com/office/officeart/2005/8/layout/default#1"/>
    <dgm:cxn modelId="{5E9B96CB-F1B9-0245-BDA6-706BC6C3FE43}" type="presParOf" srcId="{3F8C558A-3025-4E30-993C-E4794EF17626}" destId="{536C2521-4F2B-864C-9200-582462B0CA1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B9E7D-5F04-4384-8B4E-FBBF086A7097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Francisco Vera</a:t>
          </a:r>
          <a:endParaRPr lang="en-US" sz="4100" kern="1200" dirty="0"/>
        </a:p>
      </dsp:txBody>
      <dsp:txXfrm>
        <a:off x="0" y="591343"/>
        <a:ext cx="2571749" cy="1543050"/>
      </dsp:txXfrm>
    </dsp:sp>
    <dsp:sp modelId="{F8D81F5B-C592-418A-8DDB-866D4815E0C9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Antonio </a:t>
          </a:r>
          <a:r>
            <a:rPr lang="en-US" sz="4100" kern="1200" dirty="0" err="1" smtClean="0"/>
            <a:t>Moeno</a:t>
          </a:r>
          <a:endParaRPr lang="en-US" sz="4100" kern="1200" dirty="0"/>
        </a:p>
      </dsp:txBody>
      <dsp:txXfrm>
        <a:off x="2828925" y="591343"/>
        <a:ext cx="2571749" cy="1543050"/>
      </dsp:txXfrm>
    </dsp:sp>
    <dsp:sp modelId="{5C386227-B460-4831-AF83-42DC118D19E5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Isaac </a:t>
          </a:r>
          <a:r>
            <a:rPr lang="en-US" sz="4100" kern="1200" dirty="0" err="1" smtClean="0"/>
            <a:t>Aldana</a:t>
          </a:r>
          <a:endParaRPr lang="en-US" sz="4100" kern="1200" dirty="0"/>
        </a:p>
      </dsp:txBody>
      <dsp:txXfrm>
        <a:off x="5657849" y="591343"/>
        <a:ext cx="2571749" cy="1543050"/>
      </dsp:txXfrm>
    </dsp:sp>
    <dsp:sp modelId="{EC2F2C16-7D9B-4F1D-9E2D-526221F0154A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René Tapia</a:t>
          </a:r>
          <a:endParaRPr lang="en-US" sz="4100" kern="1200" dirty="0"/>
        </a:p>
      </dsp:txBody>
      <dsp:txXfrm>
        <a:off x="1414462" y="2391569"/>
        <a:ext cx="2571749" cy="1543050"/>
      </dsp:txXfrm>
    </dsp:sp>
    <dsp:sp modelId="{536C2521-4F2B-864C-9200-582462B0CA15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Hugo Velasco</a:t>
          </a:r>
          <a:endParaRPr lang="en-US" sz="4100" kern="1200" dirty="0"/>
        </a:p>
      </dsp:txBody>
      <dsp:txXfrm>
        <a:off x="4243387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2021-F9BB-432D-A212-2F02F84028E5}" type="datetimeFigureOut">
              <a:rPr lang="en-US" smtClean="0"/>
              <a:t>21/02/15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A7D1-680C-47DA-98B9-12465CB35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DBE9-A486-449D-BE33-F161E4FBCF0F}" type="datetimeFigureOut">
              <a:rPr lang="en-US" smtClean="0"/>
              <a:pPr/>
              <a:t>21/02/15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BCB27-A446-4242-994B-61F6F8572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defTabSz="914400" rtl="0" eaLnBrk="1" latinLnBrk="0" hangingPunct="1">
      <a:spcBef>
        <a:spcPts val="600"/>
      </a:spcBef>
      <a:buFont typeface="Arial" pitchFamily="34" charset="0"/>
      <a:buChar char="•"/>
      <a:defRPr sz="1200" i="1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1" indent="0">
              <a:buNone/>
            </a:pPr>
            <a:endParaRPr lang="en-US" sz="1200" i="1" kern="1200" baseline="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Image slides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Try to emphasize your concepts with pictures.  And I tend to use real pictures – pictures of the companies and executives that are the subjects of my stories.</a:t>
            </a:r>
            <a:br>
              <a:rPr lang="en-US" sz="120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Or I’ll choose a picture that elicits an emotional response to a key point I’m making.  It’s important to touch a listener’s heart and head. 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Note the left bar color aligns with the section color – visual clue that I’m still in Section 1.</a:t>
            </a: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To set a picture as a slide background, as on this slide, hold down CONTROL, click the slide and then click Format Background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>
                <a:ea typeface="ＭＳ Ｐゴシック" pitchFamily="26" charset="-128"/>
                <a:cs typeface="ＭＳ Ｐゴシック" pitchFamily="26" charset="-128"/>
              </a:rPr>
              <a:t>Key Points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For certain key points, I’ll simply place a few words on a slide without any other visuals,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especially when I can’t find an appropriate picture and I want the words to linger in the minds of my audience.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Again, I’ll always tell a story that brings the key point alive for the audience while I keep the words on the screen, effectively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burning“ an image in their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7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“Tell them what you’re going to tell them” </a:t>
            </a: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Once I paint them a picture of the success they’ll achieve, using the opening story and slide, I next outline no more than 3 to 5 key </a:t>
            </a:r>
            <a:r>
              <a:rPr lang="en-US" sz="1200" b="0" i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“</a:t>
            </a:r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how </a:t>
            </a:r>
            <a:r>
              <a:rPr lang="en-US" sz="1200" b="0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to’s</a:t>
            </a:r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for achieving this success, color-coded to each upcoming section of the presentation.  </a:t>
            </a: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For growing companies I have them focus on four key decisions they must get right: People, Strategy, Execution, and Cash.</a:t>
            </a:r>
            <a:b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These four words are placed one per color-coded box.  And I’ll share a growth company example for each key point.</a:t>
            </a:r>
            <a:r>
              <a:rPr lang="en-US" b="0" noProof="0" dirty="0" smtClean="0"/>
              <a:t> </a:t>
            </a:r>
            <a:endParaRPr lang="en-US" b="0" noProof="0" dirty="0" smtClean="0">
              <a:ea typeface="ＭＳ Ｐゴシック" pitchFamily="26" charset="-128"/>
              <a:cs typeface="ＭＳ Ｐゴシック" pitchFamily="2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Going into detail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Each key point is anchored with a question. I find posing a question to the audience relative to each key point engages them to proactively think and apply the ideas to their own situation vs. just listen to what I have to say.  </a:t>
            </a:r>
          </a:p>
          <a:p>
            <a:r>
              <a:rPr lang="en-US" sz="1200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b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Slide Notes: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Place the title of the first key point where it says “People” and also in the box in the upper right.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This may seem redundant, but the repetition is important.  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The “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” in the upper right hand box is for a one or two word anchor to the first key point.</a:t>
            </a:r>
            <a:b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</a:b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In my case, the </a:t>
            </a:r>
            <a:r>
              <a:rPr lang="en-US" sz="1200" i="1" kern="1200" noProof="0" dirty="0" err="1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subline</a:t>
            </a:r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 for “People” is “Happiness” – it’s the people you surround yourself with in business who impact your happiness.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1200" i="1" kern="1200" noProof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I’ll then carry the “box” in the upper right hand corner, color-coded to that section, to additional content slides in that section.</a:t>
            </a:r>
            <a:endParaRPr lang="en-US" sz="12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BCB27-A446-4242-994B-61F6F8572B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 anchor="b" anchorCtr="0">
            <a:normAutofit/>
          </a:bodyPr>
          <a:lstStyle>
            <a:lvl1pPr algn="ctr">
              <a:defRPr sz="7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0275"/>
            <a:ext cx="7772400" cy="12665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9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17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2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2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88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21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6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8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wo-Level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42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4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8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wo-Level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077200" cy="2057400"/>
          </a:xfrm>
        </p:spPr>
        <p:txBody>
          <a:bodyPr anchor="b" anchorCtr="0">
            <a:noAutofit/>
          </a:bodyPr>
          <a:lstStyle>
            <a:lvl1pPr algn="l">
              <a:defRPr sz="66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15001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6053328" y="-155448"/>
            <a:ext cx="2505456" cy="158191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53138" y="304800"/>
            <a:ext cx="2505075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53138" y="838200"/>
            <a:ext cx="2505075" cy="533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(Subtext)</a:t>
            </a:r>
            <a:endParaRPr lang="en-US" dirty="0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8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ith Tag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33613"/>
            <a:ext cx="8077200" cy="2057400"/>
          </a:xfrm>
        </p:spPr>
        <p:txBody>
          <a:bodyPr anchor="b" anchorCtr="0">
            <a:noAutofit/>
          </a:bodyPr>
          <a:lstStyle>
            <a:lvl1pPr algn="ctr">
              <a:defRPr sz="5400" b="1" cap="none" baseline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291013"/>
            <a:ext cx="8077200" cy="150018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="1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3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,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 anchor="b" anchorCtr="0"/>
          <a:lstStyle>
            <a:lvl1pPr algn="l">
              <a:defRPr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600200"/>
            <a:ext cx="8229600" cy="4525963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Click icon to add media file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 rot="10800000">
            <a:off x="6858000" y="-155448"/>
            <a:ext cx="1655064" cy="1078992"/>
          </a:xfrm>
          <a:prstGeom prst="round2SameRect">
            <a:avLst>
              <a:gd name="adj1" fmla="val 4210"/>
              <a:gd name="adj2" fmla="val 0"/>
            </a:avLst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304800"/>
            <a:ext cx="1655064" cy="533400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3200" b="1"/>
            </a:lvl1pPr>
            <a:lvl2pPr marL="457200" indent="0">
              <a:buNone/>
              <a:defRPr sz="3200" b="1"/>
            </a:lvl2pPr>
            <a:lvl3pPr marL="914400" indent="0">
              <a:buNone/>
              <a:defRPr sz="3200" b="1"/>
            </a:lvl3pPr>
            <a:lvl4pPr marL="1371600" indent="0">
              <a:buNone/>
              <a:defRPr sz="3200" b="1"/>
            </a:lvl4pPr>
            <a:lvl5pPr marL="1828800" indent="0">
              <a:buNone/>
              <a:defRPr sz="3200" b="1"/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9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2344967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6000" cap="none" baseline="0" dirty="0"/>
            </a:lvl1pPr>
          </a:lstStyle>
          <a:p>
            <a:pPr lvl="0"/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50061"/>
            <a:ext cx="8229600" cy="98693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>
              <a:buNone/>
              <a:defRPr lang="en-US" b="1" smtClean="0"/>
            </a:lvl1pPr>
          </a:lstStyle>
          <a:p>
            <a:pPr marL="0" lvl="0" indent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9F50-7AD4-464D-9032-CC0646FB2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09600"/>
            <a:ext cx="3994087" cy="579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rmAutofit/>
          </a:bodyPr>
          <a:lstStyle>
            <a:lvl1pPr algn="l">
              <a:defRPr sz="6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25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463" y="0"/>
            <a:ext cx="430682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4343400" cy="3886200"/>
          </a:xfrm>
        </p:spPr>
        <p:txBody>
          <a:bodyPr anchor="b">
            <a:noAutofit/>
          </a:bodyPr>
          <a:lstStyle>
            <a:lvl1pPr algn="l">
              <a:defRPr sz="6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4495800"/>
            <a:ext cx="4343400" cy="10668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427B-4F08-4D50-853B-896B91565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hteck 5"/>
          <p:cNvSpPr/>
          <p:nvPr/>
        </p:nvSpPr>
        <p:spPr>
          <a:xfrm flipH="1">
            <a:off x="0" y="0"/>
            <a:ext cx="144463" cy="6858000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430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3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46430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smtClean="0">
                <a:solidFill>
                  <a:srgbClr val="898989"/>
                </a:solidFill>
              </a:defRPr>
            </a:lvl1pPr>
          </a:lstStyle>
          <a:p>
            <a:pPr defTabSz="457200"/>
            <a:fld id="{D3549F50-7AD4-464D-9032-CC0646FB2084}" type="slidenum">
              <a:rPr lang="en-US" smtClean="0"/>
              <a:pPr defTabSz="457200"/>
              <a:t>‹#›</a:t>
            </a:fld>
            <a:endParaRPr lang="en-US"/>
          </a:p>
        </p:txBody>
      </p:sp>
      <p:pic>
        <p:nvPicPr>
          <p:cNvPr id="8" name="Bild 15" descr="GazelleLogo_new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 bwMode="auto">
          <a:xfrm>
            <a:off x="8104024" y="6112932"/>
            <a:ext cx="857577" cy="63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5400" dir="2700000" algn="tl" rotWithShape="0">
              <a:schemeClr val="bg1">
                <a:alpha val="90000"/>
              </a:scheme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668" r:id="rId2"/>
    <p:sldLayoutId id="2147483764" r:id="rId3"/>
    <p:sldLayoutId id="2147483670" r:id="rId4"/>
    <p:sldLayoutId id="2147483671" r:id="rId5"/>
    <p:sldLayoutId id="2147483672" r:id="rId6"/>
    <p:sldLayoutId id="2147483673" r:id="rId7"/>
    <p:sldLayoutId id="2147483765" r:id="rId8"/>
    <p:sldLayoutId id="2147483766" r:id="rId9"/>
    <p:sldLayoutId id="2147483780" r:id="rId10"/>
    <p:sldLayoutId id="2147483781" r:id="rId11"/>
    <p:sldLayoutId id="2147483783" r:id="rId12"/>
    <p:sldLayoutId id="2147483796" r:id="rId13"/>
    <p:sldLayoutId id="2147483797" r:id="rId14"/>
    <p:sldLayoutId id="2147483799" r:id="rId15"/>
    <p:sldLayoutId id="2147483812" r:id="rId16"/>
    <p:sldLayoutId id="2147483813" r:id="rId17"/>
    <p:sldLayoutId id="2147483815" r:id="rId18"/>
    <p:sldLayoutId id="2147483767" r:id="rId19"/>
    <p:sldLayoutId id="2147483768" r:id="rId20"/>
    <p:sldLayoutId id="2147483678" r:id="rId21"/>
    <p:sldLayoutId id="2147483676" r:id="rId22"/>
    <p:sldLayoutId id="2147483677" r:id="rId2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9494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41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988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84832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304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779776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27248" indent="-347472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Toca</a:t>
            </a:r>
            <a:r>
              <a:rPr lang="en-US" dirty="0" smtClean="0"/>
              <a:t>, </a:t>
            </a:r>
            <a:r>
              <a:rPr lang="en-US" dirty="0" err="1" smtClean="0"/>
              <a:t>escucha</a:t>
            </a:r>
            <a:r>
              <a:rPr lang="en-US" dirty="0" smtClean="0"/>
              <a:t>  los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7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Tecnol</a:t>
            </a:r>
            <a:r>
              <a:rPr lang="en-US" dirty="0" err="1" smtClean="0"/>
              <a:t>ógico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err="1" smtClean="0"/>
              <a:t>Accesar</a:t>
            </a:r>
            <a:r>
              <a:rPr lang="en-US" b="0" dirty="0" smtClean="0"/>
              <a:t> al dataset de </a:t>
            </a:r>
            <a:r>
              <a:rPr lang="en-US" b="0" dirty="0" err="1" smtClean="0"/>
              <a:t>datosmx.io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JSON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ingesta</a:t>
            </a:r>
            <a:r>
              <a:rPr lang="en-US" b="0" dirty="0" smtClean="0"/>
              <a:t> en Processing.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vez</a:t>
            </a:r>
            <a:r>
              <a:rPr lang="en-US" b="0" dirty="0" smtClean="0"/>
              <a:t> </a:t>
            </a:r>
            <a:r>
              <a:rPr lang="en-US" b="0" dirty="0" err="1" smtClean="0"/>
              <a:t>obtenido</a:t>
            </a:r>
            <a:r>
              <a:rPr lang="en-US" b="0" dirty="0" smtClean="0"/>
              <a:t> el </a:t>
            </a:r>
            <a:r>
              <a:rPr lang="en-US" b="0" dirty="0" err="1" smtClean="0"/>
              <a:t>DataSet</a:t>
            </a:r>
            <a:r>
              <a:rPr lang="en-US" b="0" dirty="0" smtClean="0"/>
              <a:t> se introduce a un </a:t>
            </a:r>
            <a:r>
              <a:rPr lang="en-US" b="0" dirty="0" err="1" smtClean="0"/>
              <a:t>algoritmo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visualizar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</a:t>
            </a:r>
            <a:r>
              <a:rPr lang="en-US" b="0" dirty="0" err="1" smtClean="0"/>
              <a:t>vectores</a:t>
            </a:r>
            <a:r>
              <a:rPr lang="en-US" b="0" dirty="0" smtClean="0"/>
              <a:t> </a:t>
            </a:r>
            <a:r>
              <a:rPr lang="en-US" b="0" dirty="0" err="1" smtClean="0"/>
              <a:t>lineales</a:t>
            </a:r>
            <a:r>
              <a:rPr lang="en-US" b="0" dirty="0" smtClean="0"/>
              <a:t> la </a:t>
            </a:r>
            <a:r>
              <a:rPr lang="en-US" b="0" dirty="0" err="1" smtClean="0"/>
              <a:t>variaci</a:t>
            </a:r>
            <a:r>
              <a:rPr lang="en-US" b="0" dirty="0" err="1" smtClean="0"/>
              <a:t>ón</a:t>
            </a:r>
            <a:r>
              <a:rPr lang="en-US" b="0" dirty="0" smtClean="0"/>
              <a:t> del </a:t>
            </a:r>
            <a:r>
              <a:rPr lang="en-US" b="0" dirty="0" err="1" smtClean="0"/>
              <a:t>índice</a:t>
            </a:r>
            <a:r>
              <a:rPr lang="en-US" b="0" dirty="0" smtClean="0"/>
              <a:t> GINI en OpenG</a:t>
            </a:r>
            <a:r>
              <a:rPr lang="en-US" b="0" dirty="0"/>
              <a:t>L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People</a:t>
            </a:r>
            <a:endParaRPr lang="en-US" dirty="0"/>
          </a:p>
        </p:txBody>
      </p:sp>
      <p:pic>
        <p:nvPicPr>
          <p:cNvPr id="3" name="Picture 2" descr="Captura de pantalla 2015-02-21 a la(s) 14.30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2057400"/>
          </a:xfrm>
        </p:spPr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err="1" smtClean="0"/>
              <a:t>ágen</a:t>
            </a:r>
            <a:r>
              <a:rPr lang="en-US" dirty="0" smtClean="0"/>
              <a:t> dice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mil </a:t>
            </a:r>
            <a:r>
              <a:rPr lang="en-US" dirty="0" err="1" smtClean="0"/>
              <a:t>palabras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Tecnol</a:t>
            </a:r>
            <a:r>
              <a:rPr lang="en-US" dirty="0" err="1" smtClean="0"/>
              <a:t>ógico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err="1" smtClean="0"/>
              <a:t>Accesar</a:t>
            </a:r>
            <a:r>
              <a:rPr lang="en-US" b="0" dirty="0" smtClean="0"/>
              <a:t> al dataset de </a:t>
            </a:r>
            <a:r>
              <a:rPr lang="en-US" b="0" dirty="0" err="1" smtClean="0"/>
              <a:t>datosmx.io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JSON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ingesta</a:t>
            </a:r>
            <a:r>
              <a:rPr lang="en-US" b="0" dirty="0" smtClean="0"/>
              <a:t> en Processing.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vez</a:t>
            </a:r>
            <a:r>
              <a:rPr lang="en-US" b="0" dirty="0" smtClean="0"/>
              <a:t> </a:t>
            </a:r>
            <a:r>
              <a:rPr lang="en-US" b="0" dirty="0" err="1" smtClean="0"/>
              <a:t>obtenido</a:t>
            </a:r>
            <a:r>
              <a:rPr lang="en-US" b="0" dirty="0" smtClean="0"/>
              <a:t> el </a:t>
            </a:r>
            <a:r>
              <a:rPr lang="en-US" b="0" dirty="0" err="1" smtClean="0"/>
              <a:t>DataSet</a:t>
            </a:r>
            <a:r>
              <a:rPr lang="en-US" b="0" dirty="0" smtClean="0"/>
              <a:t> se introduce a un </a:t>
            </a:r>
            <a:r>
              <a:rPr lang="en-US" b="0" dirty="0" err="1" smtClean="0"/>
              <a:t>algoritmo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visualizar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</a:t>
            </a:r>
            <a:r>
              <a:rPr lang="en-US" b="0" dirty="0" err="1" smtClean="0"/>
              <a:t>vectores</a:t>
            </a:r>
            <a:r>
              <a:rPr lang="en-US" b="0" dirty="0" smtClean="0"/>
              <a:t> </a:t>
            </a:r>
            <a:r>
              <a:rPr lang="en-US" b="0" dirty="0" err="1" smtClean="0"/>
              <a:t>lineales</a:t>
            </a:r>
            <a:r>
              <a:rPr lang="en-US" b="0" dirty="0" smtClean="0"/>
              <a:t> la </a:t>
            </a:r>
            <a:r>
              <a:rPr lang="en-US" b="0" dirty="0" err="1" smtClean="0"/>
              <a:t>variaci</a:t>
            </a:r>
            <a:r>
              <a:rPr lang="en-US" b="0" dirty="0" err="1" smtClean="0"/>
              <a:t>ón</a:t>
            </a:r>
            <a:r>
              <a:rPr lang="en-US" b="0" dirty="0" smtClean="0"/>
              <a:t> del </a:t>
            </a:r>
            <a:r>
              <a:rPr lang="en-US" b="0" dirty="0" err="1" smtClean="0"/>
              <a:t>índice</a:t>
            </a:r>
            <a:r>
              <a:rPr lang="en-US" b="0" dirty="0" smtClean="0"/>
              <a:t> GINI en OpenG</a:t>
            </a:r>
            <a:r>
              <a:rPr lang="en-US" b="0" dirty="0"/>
              <a:t>L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Siguentes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err="1" smtClean="0"/>
              <a:t>Desarrollo</a:t>
            </a:r>
            <a:r>
              <a:rPr lang="en-US" b="0" dirty="0" smtClean="0"/>
              <a:t> de </a:t>
            </a:r>
            <a:r>
              <a:rPr lang="en-US" b="0" dirty="0" err="1" smtClean="0"/>
              <a:t>modelo</a:t>
            </a:r>
            <a:r>
              <a:rPr lang="en-US" b="0" dirty="0" smtClean="0"/>
              <a:t> </a:t>
            </a:r>
            <a:r>
              <a:rPr lang="en-US" b="0" dirty="0" err="1" smtClean="0"/>
              <a:t>m</a:t>
            </a:r>
            <a:r>
              <a:rPr lang="en-US" b="0" dirty="0" err="1" smtClean="0"/>
              <a:t>atemático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uso</a:t>
            </a:r>
            <a:r>
              <a:rPr lang="en-US" b="0" dirty="0" smtClean="0"/>
              <a:t> de </a:t>
            </a:r>
            <a:r>
              <a:rPr lang="en-US" b="0" dirty="0" err="1" smtClean="0"/>
              <a:t>preguntas</a:t>
            </a:r>
            <a:r>
              <a:rPr lang="en-US" b="0" dirty="0" smtClean="0"/>
              <a:t> </a:t>
            </a:r>
            <a:r>
              <a:rPr lang="en-US" b="0" dirty="0" err="1" smtClean="0"/>
              <a:t>específicas</a:t>
            </a:r>
            <a:r>
              <a:rPr lang="en-US" b="0" dirty="0" smtClean="0"/>
              <a:t> (</a:t>
            </a:r>
            <a:r>
              <a:rPr lang="en-US" b="0" dirty="0" err="1" smtClean="0"/>
              <a:t>objetivas</a:t>
            </a:r>
            <a:r>
              <a:rPr lang="en-US" b="0" dirty="0" smtClean="0"/>
              <a:t>)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puedan</a:t>
            </a:r>
            <a:r>
              <a:rPr lang="en-US" b="0" dirty="0" smtClean="0"/>
              <a:t> responder con la </a:t>
            </a:r>
            <a:r>
              <a:rPr lang="en-US" b="0" dirty="0" err="1" smtClean="0"/>
              <a:t>interpretaciòn</a:t>
            </a:r>
            <a:r>
              <a:rPr lang="en-US" b="0" dirty="0" smtClean="0"/>
              <a:t> de los </a:t>
            </a:r>
            <a:r>
              <a:rPr lang="en-US" b="0" dirty="0" err="1" smtClean="0"/>
              <a:t>datos</a:t>
            </a:r>
            <a:r>
              <a:rPr lang="en-US" b="0" dirty="0" smtClean="0"/>
              <a:t> en </a:t>
            </a:r>
            <a:r>
              <a:rPr lang="en-US" b="0" dirty="0" err="1" smtClean="0"/>
              <a:t>tiempo</a:t>
            </a:r>
            <a:r>
              <a:rPr lang="en-US" b="0" dirty="0" smtClean="0"/>
              <a:t> real,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cuantos</a:t>
            </a:r>
            <a:r>
              <a:rPr lang="en-US" b="0" dirty="0" smtClean="0"/>
              <a:t> </a:t>
            </a:r>
            <a:r>
              <a:rPr lang="en-US" b="0" dirty="0" err="1" smtClean="0"/>
              <a:t>niños</a:t>
            </a:r>
            <a:r>
              <a:rPr lang="en-US" b="0" dirty="0" smtClean="0"/>
              <a:t> </a:t>
            </a:r>
            <a:r>
              <a:rPr lang="en-US" b="0" dirty="0" err="1" smtClean="0"/>
              <a:t>mueren</a:t>
            </a:r>
            <a:r>
              <a:rPr lang="en-US" b="0" dirty="0" smtClean="0"/>
              <a:t> en México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segundo</a:t>
            </a:r>
            <a:r>
              <a:rPr lang="en-US" b="0" dirty="0" smtClean="0"/>
              <a:t>, y </a:t>
            </a:r>
            <a:r>
              <a:rPr lang="en-US" b="0" dirty="0" err="1" smtClean="0"/>
              <a:t>así</a:t>
            </a:r>
            <a:r>
              <a:rPr lang="en-US" b="0" dirty="0" smtClean="0"/>
              <a:t> </a:t>
            </a:r>
            <a:r>
              <a:rPr lang="en-US" b="0" dirty="0" err="1" smtClean="0"/>
              <a:t>representarlo</a:t>
            </a:r>
            <a:r>
              <a:rPr lang="en-US" b="0" dirty="0" smtClean="0"/>
              <a:t> de forma visual y </a:t>
            </a:r>
            <a:r>
              <a:rPr lang="en-US" b="0" dirty="0" err="1" smtClean="0"/>
              <a:t>dinamica</a:t>
            </a:r>
            <a:r>
              <a:rPr lang="en-US" b="0" dirty="0" smtClean="0"/>
              <a:t>, con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posiblidad</a:t>
            </a:r>
            <a:r>
              <a:rPr lang="en-US" b="0" dirty="0" smtClean="0"/>
              <a:t> a </a:t>
            </a:r>
            <a:r>
              <a:rPr lang="en-US" b="0" dirty="0" err="1" smtClean="0"/>
              <a:t>evolucionar</a:t>
            </a:r>
            <a:r>
              <a:rPr lang="en-US" b="0" dirty="0" smtClean="0"/>
              <a:t> a </a:t>
            </a:r>
            <a:r>
              <a:rPr lang="en-US" b="0" dirty="0" err="1" smtClean="0"/>
              <a:t>formas</a:t>
            </a:r>
            <a:r>
              <a:rPr lang="en-US" b="0" dirty="0" smtClean="0"/>
              <a:t> tangibles.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SentirDATA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53138" y="304800"/>
            <a:ext cx="2505075" cy="533400"/>
          </a:xfrm>
        </p:spPr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53138" y="838200"/>
            <a:ext cx="2505075" cy="533400"/>
          </a:xfrm>
        </p:spPr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0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éxico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4360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Porqué</a:t>
            </a:r>
            <a:r>
              <a:rPr lang="en-US" dirty="0" smtClean="0"/>
              <a:t> </a:t>
            </a:r>
            <a:r>
              <a:rPr lang="en-US" dirty="0" err="1" smtClean="0"/>
              <a:t>Sentir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err="1" smtClean="0"/>
              <a:t>Quién</a:t>
            </a:r>
            <a:r>
              <a:rPr lang="en-US" b="0" dirty="0" smtClean="0"/>
              <a:t> de </a:t>
            </a:r>
            <a:r>
              <a:rPr lang="en-US" b="0" dirty="0" err="1" smtClean="0"/>
              <a:t>nosotros</a:t>
            </a:r>
            <a:r>
              <a:rPr lang="en-US" b="0" dirty="0" smtClean="0"/>
              <a:t> no </a:t>
            </a:r>
            <a:r>
              <a:rPr lang="en-US" b="0" dirty="0" err="1" smtClean="0"/>
              <a:t>siente</a:t>
            </a:r>
            <a:r>
              <a:rPr lang="en-US" b="0" dirty="0" smtClean="0"/>
              <a:t>?</a:t>
            </a:r>
          </a:p>
          <a:p>
            <a:r>
              <a:rPr lang="en-US" b="0" dirty="0" smtClean="0"/>
              <a:t>La tecnolog</a:t>
            </a:r>
            <a:r>
              <a:rPr lang="en-US" b="0" dirty="0" smtClean="0"/>
              <a:t>ía no </a:t>
            </a:r>
            <a:r>
              <a:rPr lang="en-US" b="0" dirty="0" err="1" smtClean="0"/>
              <a:t>llega</a:t>
            </a:r>
            <a:r>
              <a:rPr lang="en-US" b="0" dirty="0" smtClean="0"/>
              <a:t> a </a:t>
            </a:r>
            <a:r>
              <a:rPr lang="en-US" b="0" dirty="0" err="1" smtClean="0"/>
              <a:t>todos</a:t>
            </a:r>
            <a:endParaRPr lang="en-US" b="0" dirty="0" smtClean="0"/>
          </a:p>
          <a:p>
            <a:r>
              <a:rPr lang="en-US" b="0" dirty="0" err="1" smtClean="0"/>
              <a:t>Mensajes</a:t>
            </a:r>
            <a:r>
              <a:rPr lang="en-US" b="0" dirty="0" smtClean="0"/>
              <a:t> </a:t>
            </a:r>
            <a:r>
              <a:rPr lang="en-US" b="0" dirty="0" err="1" smtClean="0"/>
              <a:t>disruptivos</a:t>
            </a:r>
            <a:endParaRPr lang="en-US" b="0" dirty="0" smtClean="0"/>
          </a:p>
          <a:p>
            <a:r>
              <a:rPr lang="en-US" b="0" dirty="0" err="1" smtClean="0"/>
              <a:t>Cazar</a:t>
            </a:r>
            <a:r>
              <a:rPr lang="en-US" b="0" dirty="0" smtClean="0"/>
              <a:t> al </a:t>
            </a:r>
            <a:r>
              <a:rPr lang="en-US" b="0" dirty="0" err="1" smtClean="0"/>
              <a:t>usuario</a:t>
            </a:r>
            <a:r>
              <a:rPr lang="en-US" b="0" dirty="0" smtClean="0"/>
              <a:t> </a:t>
            </a:r>
            <a:r>
              <a:rPr lang="en-US" b="0" dirty="0" err="1" smtClean="0"/>
              <a:t>desprevenido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3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</a:t>
            </a:r>
            <a:r>
              <a:rPr lang="en-US" dirty="0" err="1" smtClean="0"/>
              <a:t>lograrlo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 smtClean="0"/>
              <a:t>Materializar</a:t>
            </a:r>
            <a:r>
              <a:rPr lang="en-US" b="0" dirty="0" smtClean="0"/>
              <a:t> la </a:t>
            </a:r>
            <a:r>
              <a:rPr lang="en-US" b="0" dirty="0" err="1" smtClean="0"/>
              <a:t>realidad</a:t>
            </a:r>
            <a:r>
              <a:rPr lang="en-US" b="0" dirty="0" smtClean="0"/>
              <a:t> virtual </a:t>
            </a:r>
            <a:r>
              <a:rPr lang="en-US" b="0" dirty="0" err="1" smtClean="0"/>
              <a:t>convirti</a:t>
            </a:r>
            <a:r>
              <a:rPr lang="en-US" b="0" dirty="0" err="1" smtClean="0"/>
              <a:t>éndola</a:t>
            </a:r>
            <a:r>
              <a:rPr lang="en-US" b="0" dirty="0" smtClean="0"/>
              <a:t> en </a:t>
            </a:r>
            <a:r>
              <a:rPr lang="en-US" b="0" dirty="0" err="1" smtClean="0"/>
              <a:t>objetos</a:t>
            </a:r>
            <a:r>
              <a:rPr lang="en-US" b="0" dirty="0" smtClean="0"/>
              <a:t>, </a:t>
            </a:r>
            <a:r>
              <a:rPr lang="en-US" b="0" dirty="0" err="1" smtClean="0"/>
              <a:t>sonidos</a:t>
            </a:r>
            <a:r>
              <a:rPr lang="en-US" b="0" dirty="0" smtClean="0"/>
              <a:t> e </a:t>
            </a:r>
            <a:r>
              <a:rPr lang="en-US" b="0" dirty="0" err="1" smtClean="0"/>
              <a:t>imágenes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0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 smtClean="0"/>
              <a:t>Representaciones</a:t>
            </a:r>
            <a:r>
              <a:rPr lang="en-US" b="0" dirty="0" smtClean="0"/>
              <a:t> </a:t>
            </a:r>
            <a:r>
              <a:rPr lang="en-US" b="0" dirty="0" err="1" smtClean="0"/>
              <a:t>virtuales</a:t>
            </a:r>
            <a:r>
              <a:rPr lang="en-US" b="0" dirty="0" smtClean="0"/>
              <a:t> de </a:t>
            </a:r>
            <a:r>
              <a:rPr lang="en-US" b="0" dirty="0" err="1" smtClean="0"/>
              <a:t>secuencias</a:t>
            </a:r>
            <a:r>
              <a:rPr lang="en-US" b="0" dirty="0" smtClean="0"/>
              <a:t> de </a:t>
            </a:r>
            <a:r>
              <a:rPr lang="en-US" b="0" dirty="0" err="1" smtClean="0"/>
              <a:t>datos</a:t>
            </a:r>
            <a:r>
              <a:rPr lang="en-US" b="0" dirty="0" smtClean="0"/>
              <a:t> </a:t>
            </a:r>
            <a:r>
              <a:rPr lang="en-US" b="0" dirty="0" err="1" smtClean="0"/>
              <a:t>abiertos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puedan</a:t>
            </a:r>
            <a:r>
              <a:rPr lang="en-US" b="0" dirty="0" smtClean="0"/>
              <a:t> </a:t>
            </a:r>
            <a:r>
              <a:rPr lang="en-US" b="0" dirty="0" err="1" smtClean="0"/>
              <a:t>transformarse</a:t>
            </a:r>
            <a:r>
              <a:rPr lang="en-US" b="0" dirty="0" smtClean="0"/>
              <a:t> en </a:t>
            </a:r>
            <a:r>
              <a:rPr lang="en-US" b="0" dirty="0" err="1" smtClean="0"/>
              <a:t>objetos</a:t>
            </a:r>
            <a:r>
              <a:rPr lang="en-US" b="0" dirty="0" smtClean="0"/>
              <a:t> tangibles y </a:t>
            </a:r>
            <a:r>
              <a:rPr lang="en-US" b="0" dirty="0" err="1" smtClean="0"/>
              <a:t>manipulables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3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Pilotos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 err="1" smtClean="0"/>
              <a:t>Representaci</a:t>
            </a:r>
            <a:r>
              <a:rPr lang="en-US" sz="2400" b="0" dirty="0" err="1" smtClean="0"/>
              <a:t>ón</a:t>
            </a:r>
            <a:r>
              <a:rPr lang="en-US" sz="2400" b="0" dirty="0" smtClean="0"/>
              <a:t> de </a:t>
            </a:r>
            <a:r>
              <a:rPr lang="en-US" sz="2400" b="0" dirty="0" err="1" smtClean="0"/>
              <a:t>decesos</a:t>
            </a:r>
            <a:r>
              <a:rPr lang="en-US" sz="2400" b="0" dirty="0" smtClean="0"/>
              <a:t> en </a:t>
            </a:r>
            <a:r>
              <a:rPr lang="en-US" sz="2400" b="0" dirty="0" err="1" smtClean="0"/>
              <a:t>tiempo</a:t>
            </a:r>
            <a:r>
              <a:rPr lang="en-US" sz="2400" b="0" dirty="0" smtClean="0"/>
              <a:t> real (H/M)</a:t>
            </a:r>
            <a:endParaRPr lang="en-US" sz="2400" b="0" dirty="0" smtClean="0"/>
          </a:p>
          <a:p>
            <a:pPr marL="342900" indent="-342900">
              <a:buFont typeface="Arial"/>
              <a:buChar char="•"/>
            </a:pPr>
            <a:r>
              <a:rPr lang="en-US" sz="2400" b="0" dirty="0" smtClean="0"/>
              <a:t>Transformar la </a:t>
            </a:r>
            <a:r>
              <a:rPr lang="en-US" sz="2400" b="0" dirty="0" err="1" smtClean="0"/>
              <a:t>desigualdad</a:t>
            </a:r>
            <a:r>
              <a:rPr lang="en-US" sz="2400" b="0" dirty="0" smtClean="0"/>
              <a:t> de </a:t>
            </a:r>
            <a:r>
              <a:rPr lang="en-US" sz="2400" b="0" dirty="0" err="1" smtClean="0"/>
              <a:t>renta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por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municipio</a:t>
            </a:r>
            <a:r>
              <a:rPr lang="en-US" sz="2400" b="0" dirty="0" smtClean="0"/>
              <a:t> en M</a:t>
            </a:r>
            <a:r>
              <a:rPr lang="en-US" sz="2400" b="0" dirty="0" smtClean="0"/>
              <a:t>éxico DF en un </a:t>
            </a:r>
            <a:r>
              <a:rPr lang="en-US" sz="2400" b="0" dirty="0" err="1" smtClean="0"/>
              <a:t>objeto</a:t>
            </a:r>
            <a:r>
              <a:rPr lang="en-US" sz="2400" b="0" dirty="0" smtClean="0"/>
              <a:t> sensorial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Piloto</a:t>
            </a:r>
            <a:r>
              <a:rPr lang="en-US" dirty="0" smtClean="0"/>
              <a:t> 1:An</a:t>
            </a:r>
            <a:r>
              <a:rPr lang="en-US" dirty="0" smtClean="0"/>
              <a:t>álisis de OD </a:t>
            </a:r>
            <a:r>
              <a:rPr lang="en-US" dirty="0" err="1" smtClean="0"/>
              <a:t>Dinámico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 smtClean="0"/>
              <a:t>Descarga</a:t>
            </a:r>
            <a:r>
              <a:rPr lang="en-US" b="0" dirty="0" smtClean="0"/>
              <a:t> de Base de </a:t>
            </a:r>
            <a:r>
              <a:rPr lang="en-US" b="0" dirty="0" err="1" smtClean="0"/>
              <a:t>datos</a:t>
            </a:r>
            <a:r>
              <a:rPr lang="en-US" b="0" dirty="0" smtClean="0"/>
              <a:t> (</a:t>
            </a:r>
            <a:r>
              <a:rPr lang="en-US" b="0" dirty="0" err="1" smtClean="0"/>
              <a:t>datamx.io</a:t>
            </a:r>
            <a:r>
              <a:rPr lang="en-US" b="0" dirty="0" smtClean="0"/>
              <a:t>) de forma </a:t>
            </a:r>
            <a:r>
              <a:rPr lang="en-US" b="0" dirty="0" err="1" smtClean="0"/>
              <a:t>aut</a:t>
            </a:r>
            <a:r>
              <a:rPr lang="en-US" b="0" dirty="0" err="1" smtClean="0"/>
              <a:t>omática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el API </a:t>
            </a:r>
            <a:r>
              <a:rPr lang="en-US" b="0" dirty="0" err="1" smtClean="0"/>
              <a:t>usando</a:t>
            </a:r>
            <a:r>
              <a:rPr lang="en-US" b="0" dirty="0" smtClean="0"/>
              <a:t> JSON</a:t>
            </a:r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0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Tecnol</a:t>
            </a:r>
            <a:r>
              <a:rPr lang="en-US" dirty="0" err="1" smtClean="0"/>
              <a:t>ógico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733800"/>
            <a:ext cx="8077200" cy="2514600"/>
          </a:xfrm>
        </p:spPr>
        <p:txBody>
          <a:bodyPr>
            <a:normAutofit lnSpcReduction="10000"/>
          </a:bodyPr>
          <a:lstStyle/>
          <a:p>
            <a:r>
              <a:rPr lang="en-US" b="0" dirty="0" err="1" smtClean="0"/>
              <a:t>Accesar</a:t>
            </a:r>
            <a:r>
              <a:rPr lang="en-US" b="0" dirty="0" smtClean="0"/>
              <a:t> al dataset de </a:t>
            </a:r>
            <a:r>
              <a:rPr lang="en-US" b="0" dirty="0" err="1" smtClean="0"/>
              <a:t>datosmx.io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JSON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ingesta</a:t>
            </a:r>
            <a:r>
              <a:rPr lang="en-US" b="0" dirty="0" smtClean="0"/>
              <a:t> en Processing.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vez</a:t>
            </a:r>
            <a:r>
              <a:rPr lang="en-US" b="0" dirty="0" smtClean="0"/>
              <a:t> </a:t>
            </a:r>
            <a:r>
              <a:rPr lang="en-US" b="0" dirty="0" err="1" smtClean="0"/>
              <a:t>obtenido</a:t>
            </a:r>
            <a:r>
              <a:rPr lang="en-US" b="0" dirty="0" smtClean="0"/>
              <a:t> el </a:t>
            </a:r>
            <a:r>
              <a:rPr lang="en-US" b="0" dirty="0" err="1" smtClean="0"/>
              <a:t>DataSet</a:t>
            </a:r>
            <a:r>
              <a:rPr lang="en-US" b="0" dirty="0" smtClean="0"/>
              <a:t> se introduce a un </a:t>
            </a:r>
            <a:r>
              <a:rPr lang="en-US" b="0" dirty="0" err="1" smtClean="0"/>
              <a:t>algoritmo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visualizar</a:t>
            </a:r>
            <a:r>
              <a:rPr lang="en-US" b="0" dirty="0" smtClean="0"/>
              <a:t> </a:t>
            </a:r>
            <a:r>
              <a:rPr lang="en-US" b="0" dirty="0" err="1" smtClean="0"/>
              <a:t>mediante</a:t>
            </a:r>
            <a:r>
              <a:rPr lang="en-US" b="0" dirty="0" smtClean="0"/>
              <a:t> </a:t>
            </a:r>
            <a:r>
              <a:rPr lang="en-US" b="0" dirty="0" err="1" smtClean="0"/>
              <a:t>vectores</a:t>
            </a:r>
            <a:r>
              <a:rPr lang="en-US" b="0" dirty="0" smtClean="0"/>
              <a:t> </a:t>
            </a:r>
            <a:r>
              <a:rPr lang="en-US" b="0" dirty="0" err="1" smtClean="0"/>
              <a:t>lineales</a:t>
            </a:r>
            <a:r>
              <a:rPr lang="en-US" b="0" dirty="0" smtClean="0"/>
              <a:t> la </a:t>
            </a:r>
            <a:r>
              <a:rPr lang="en-US" b="0" dirty="0" err="1" smtClean="0"/>
              <a:t>variaci</a:t>
            </a:r>
            <a:r>
              <a:rPr lang="en-US" b="0" dirty="0" err="1" smtClean="0"/>
              <a:t>ón</a:t>
            </a:r>
            <a:r>
              <a:rPr lang="en-US" b="0" dirty="0" smtClean="0"/>
              <a:t> de </a:t>
            </a:r>
            <a:r>
              <a:rPr lang="en-US" b="0" dirty="0" err="1" smtClean="0"/>
              <a:t>decesos</a:t>
            </a:r>
            <a:r>
              <a:rPr lang="en-US" b="0" dirty="0"/>
              <a:t>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Piloto</a:t>
            </a:r>
            <a:r>
              <a:rPr lang="en-US" dirty="0" smtClean="0"/>
              <a:t> 2:An</a:t>
            </a:r>
            <a:r>
              <a:rPr lang="en-US" dirty="0" smtClean="0"/>
              <a:t>álisis de OD </a:t>
            </a:r>
            <a:r>
              <a:rPr lang="en-US" dirty="0" err="1" smtClean="0"/>
              <a:t>Estático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err="1" smtClean="0"/>
              <a:t>Descarga</a:t>
            </a:r>
            <a:r>
              <a:rPr lang="en-US" b="0" dirty="0" smtClean="0"/>
              <a:t> de Base de </a:t>
            </a:r>
            <a:r>
              <a:rPr lang="en-US" b="0" dirty="0" err="1" smtClean="0"/>
              <a:t>datos</a:t>
            </a:r>
            <a:r>
              <a:rPr lang="en-US" b="0" dirty="0" smtClean="0"/>
              <a:t> (</a:t>
            </a:r>
            <a:r>
              <a:rPr lang="en-US" b="0" dirty="0" err="1" smtClean="0"/>
              <a:t>datamx.io</a:t>
            </a:r>
            <a:r>
              <a:rPr lang="en-US" b="0" dirty="0" smtClean="0"/>
              <a:t>) de forma manual</a:t>
            </a:r>
          </a:p>
          <a:p>
            <a:r>
              <a:rPr lang="en-US" b="0" dirty="0" err="1" smtClean="0"/>
              <a:t>Filtro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Entidad</a:t>
            </a:r>
            <a:r>
              <a:rPr lang="en-US" b="0" dirty="0" smtClean="0"/>
              <a:t>: Distrito Federal</a:t>
            </a:r>
          </a:p>
          <a:p>
            <a:r>
              <a:rPr lang="en-US" b="0" dirty="0" err="1" smtClean="0"/>
              <a:t>Selecci</a:t>
            </a:r>
            <a:r>
              <a:rPr lang="en-US" b="0" dirty="0" err="1" smtClean="0"/>
              <a:t>ón</a:t>
            </a:r>
            <a:r>
              <a:rPr lang="en-US" b="0" dirty="0" smtClean="0"/>
              <a:t> de </a:t>
            </a:r>
            <a:r>
              <a:rPr lang="en-US" b="0" dirty="0" err="1" smtClean="0"/>
              <a:t>indicadores</a:t>
            </a:r>
            <a:r>
              <a:rPr lang="en-US" b="0" dirty="0" smtClean="0"/>
              <a:t>: </a:t>
            </a:r>
            <a:r>
              <a:rPr lang="en-US" b="0" dirty="0" err="1" smtClean="0"/>
              <a:t>Índice</a:t>
            </a:r>
            <a:r>
              <a:rPr lang="en-US" b="0" dirty="0" smtClean="0"/>
              <a:t> GINI 90,2000 y 2010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your company name. All rights reserved.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Title of your presentation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sientes</a:t>
            </a:r>
            <a:r>
              <a:rPr lang="en-US" sz="2000" dirty="0" smtClean="0"/>
              <a:t> al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estad</a:t>
            </a:r>
            <a:r>
              <a:rPr lang="en-US" sz="2000" dirty="0" err="1" smtClean="0"/>
              <a:t>ísticas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Sentir</a:t>
            </a:r>
            <a:r>
              <a:rPr lang="en-US" dirty="0" err="1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9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r Decisions by Verne Harnish">
  <a:themeElements>
    <a:clrScheme name="Four Decisions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Four Decisions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r Decision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w_VerneHarnish">
      <a:dk1>
        <a:sysClr val="windowText" lastClr="000000"/>
      </a:dk1>
      <a:lt1>
        <a:sysClr val="window" lastClr="FFFFFF"/>
      </a:lt1>
      <a:dk2>
        <a:srgbClr val="0C0D0D"/>
      </a:dk2>
      <a:lt2>
        <a:srgbClr val="EAEAEA"/>
      </a:lt2>
      <a:accent1>
        <a:srgbClr val="DA8C2B"/>
      </a:accent1>
      <a:accent2>
        <a:srgbClr val="5A8A98"/>
      </a:accent2>
      <a:accent3>
        <a:srgbClr val="6D4D26"/>
      </a:accent3>
      <a:accent4>
        <a:srgbClr val="99CC00"/>
      </a:accent4>
      <a:accent5>
        <a:srgbClr val="800080"/>
      </a:accent5>
      <a:accent6>
        <a:srgbClr val="F4DA12"/>
      </a:accent6>
      <a:hlink>
        <a:srgbClr val="F4DA12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_VerneHarnis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Four Decisions by Verne Harnish.potx</Template>
  <TotalTime>431</TotalTime>
  <Words>1237</Words>
  <Application>Microsoft Macintosh PowerPoint</Application>
  <PresentationFormat>On-screen Show (4:3)</PresentationFormat>
  <Paragraphs>188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Four Decisions by Verne Harnish</vt:lpstr>
      <vt:lpstr>Sentir DATA</vt:lpstr>
      <vt:lpstr>Team</vt:lpstr>
      <vt:lpstr>Porqué Sentir?</vt:lpstr>
      <vt:lpstr>Cómo lograrlo?</vt:lpstr>
      <vt:lpstr>Qué vamos hacer?</vt:lpstr>
      <vt:lpstr>2 Pilotos</vt:lpstr>
      <vt:lpstr>Piloto 1:Análisis de OD Dinámico</vt:lpstr>
      <vt:lpstr>Desarrollo Tecnológico</vt:lpstr>
      <vt:lpstr>Piloto 2:Análisis de OD Estático</vt:lpstr>
      <vt:lpstr>Desarrollo Tecnológico</vt:lpstr>
      <vt:lpstr>Una imágen dice más que mil palabras</vt:lpstr>
      <vt:lpstr>Desarrollo Tecnológico</vt:lpstr>
      <vt:lpstr>Siguentes Pasos:</vt:lpstr>
      <vt:lpstr>Github</vt:lpstr>
      <vt:lpstr>Gracias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Decisions Driving Growth</dc:title>
  <dc:subject/>
  <dc:creator/>
  <cp:keywords/>
  <dc:description/>
  <cp:lastModifiedBy>CFE</cp:lastModifiedBy>
  <cp:revision>73</cp:revision>
  <dcterms:created xsi:type="dcterms:W3CDTF">2010-05-17T01:03:36Z</dcterms:created>
  <dcterms:modified xsi:type="dcterms:W3CDTF">2015-02-21T21:16:14Z</dcterms:modified>
  <cp:category/>
</cp:coreProperties>
</file>