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8" r:id="rId2"/>
    <p:sldId id="260" r:id="rId3"/>
    <p:sldId id="261" r:id="rId4"/>
    <p:sldId id="267" r:id="rId5"/>
    <p:sldId id="272" r:id="rId6"/>
    <p:sldId id="270" r:id="rId7"/>
    <p:sldId id="263" r:id="rId8"/>
    <p:sldId id="265" r:id="rId9"/>
  </p:sldIdLst>
  <p:sldSz cx="12192000" cy="6858000"/>
  <p:notesSz cx="6858000" cy="9144000"/>
  <p:custDataLst>
    <p:tags r:id="rId11"/>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2726A38-B1BA-4861-8A3F-3101B3C90F3C}" v="4" dt="2021-10-17T18:31:39.62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66" autoAdjust="0"/>
    <p:restoredTop sz="65796" autoAdjust="0"/>
  </p:normalViewPr>
  <p:slideViewPr>
    <p:cSldViewPr snapToGrid="0">
      <p:cViewPr varScale="1">
        <p:scale>
          <a:sx n="56" d="100"/>
          <a:sy n="56" d="100"/>
        </p:scale>
        <p:origin x="1622"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ilherme Pereira" userId="3db9d43af91120ae" providerId="LiveId" clId="{72726A38-B1BA-4861-8A3F-3101B3C90F3C}"/>
    <pc:docChg chg="undo redo custSel addSld delSld modSld sldOrd">
      <pc:chgData name="Guilherme Pereira" userId="3db9d43af91120ae" providerId="LiveId" clId="{72726A38-B1BA-4861-8A3F-3101B3C90F3C}" dt="2021-10-18T03:07:43.217" v="6380" actId="20577"/>
      <pc:docMkLst>
        <pc:docMk/>
      </pc:docMkLst>
      <pc:sldChg chg="modNotesTx">
        <pc:chgData name="Guilherme Pereira" userId="3db9d43af91120ae" providerId="LiveId" clId="{72726A38-B1BA-4861-8A3F-3101B3C90F3C}" dt="2021-10-17T18:20:15.668" v="575" actId="20577"/>
        <pc:sldMkLst>
          <pc:docMk/>
          <pc:sldMk cId="409182036" sldId="258"/>
        </pc:sldMkLst>
      </pc:sldChg>
      <pc:sldChg chg="modNotesTx">
        <pc:chgData name="Guilherme Pereira" userId="3db9d43af91120ae" providerId="LiveId" clId="{72726A38-B1BA-4861-8A3F-3101B3C90F3C}" dt="2021-10-17T18:26:03.352" v="2257" actId="20577"/>
        <pc:sldMkLst>
          <pc:docMk/>
          <pc:sldMk cId="1865885945" sldId="260"/>
        </pc:sldMkLst>
      </pc:sldChg>
      <pc:sldChg chg="modNotesTx">
        <pc:chgData name="Guilherme Pereira" userId="3db9d43af91120ae" providerId="LiveId" clId="{72726A38-B1BA-4861-8A3F-3101B3C90F3C}" dt="2021-10-18T03:01:42.821" v="4629" actId="20577"/>
        <pc:sldMkLst>
          <pc:docMk/>
          <pc:sldMk cId="2776425341" sldId="261"/>
        </pc:sldMkLst>
      </pc:sldChg>
      <pc:sldChg chg="modNotesTx">
        <pc:chgData name="Guilherme Pereira" userId="3db9d43af91120ae" providerId="LiveId" clId="{72726A38-B1BA-4861-8A3F-3101B3C90F3C}" dt="2021-10-18T03:04:43.829" v="5501" actId="20577"/>
        <pc:sldMkLst>
          <pc:docMk/>
          <pc:sldMk cId="376843144" sldId="263"/>
        </pc:sldMkLst>
      </pc:sldChg>
      <pc:sldChg chg="modNotesTx">
        <pc:chgData name="Guilherme Pereira" userId="3db9d43af91120ae" providerId="LiveId" clId="{72726A38-B1BA-4861-8A3F-3101B3C90F3C}" dt="2021-10-18T03:07:43.217" v="6380" actId="20577"/>
        <pc:sldMkLst>
          <pc:docMk/>
          <pc:sldMk cId="3225141645" sldId="265"/>
        </pc:sldMkLst>
      </pc:sldChg>
      <pc:sldChg chg="modNotesTx">
        <pc:chgData name="Guilherme Pereira" userId="3db9d43af91120ae" providerId="LiveId" clId="{72726A38-B1BA-4861-8A3F-3101B3C90F3C}" dt="2021-10-17T18:31:24.874" v="3064" actId="20577"/>
        <pc:sldMkLst>
          <pc:docMk/>
          <pc:sldMk cId="3564055637" sldId="267"/>
        </pc:sldMkLst>
      </pc:sldChg>
      <pc:sldChg chg="del">
        <pc:chgData name="Guilherme Pereira" userId="3db9d43af91120ae" providerId="LiveId" clId="{72726A38-B1BA-4861-8A3F-3101B3C90F3C}" dt="2021-10-17T18:27:52.200" v="2532" actId="2696"/>
        <pc:sldMkLst>
          <pc:docMk/>
          <pc:sldMk cId="1668468100" sldId="268"/>
        </pc:sldMkLst>
      </pc:sldChg>
      <pc:sldChg chg="del modNotesTx">
        <pc:chgData name="Guilherme Pereira" userId="3db9d43af91120ae" providerId="LiveId" clId="{72726A38-B1BA-4861-8A3F-3101B3C90F3C}" dt="2021-10-17T18:31:31.733" v="3065" actId="2696"/>
        <pc:sldMkLst>
          <pc:docMk/>
          <pc:sldMk cId="1396809832" sldId="269"/>
        </pc:sldMkLst>
      </pc:sldChg>
      <pc:sldChg chg="modNotesTx">
        <pc:chgData name="Guilherme Pereira" userId="3db9d43af91120ae" providerId="LiveId" clId="{72726A38-B1BA-4861-8A3F-3101B3C90F3C}" dt="2021-10-17T18:35:23.983" v="4059" actId="20577"/>
        <pc:sldMkLst>
          <pc:docMk/>
          <pc:sldMk cId="2707248590" sldId="270"/>
        </pc:sldMkLst>
      </pc:sldChg>
      <pc:sldChg chg="del">
        <pc:chgData name="Guilherme Pereira" userId="3db9d43af91120ae" providerId="LiveId" clId="{72726A38-B1BA-4861-8A3F-3101B3C90F3C}" dt="2021-10-17T18:35:28.982" v="4060" actId="2696"/>
        <pc:sldMkLst>
          <pc:docMk/>
          <pc:sldMk cId="361811113" sldId="271"/>
        </pc:sldMkLst>
      </pc:sldChg>
      <pc:sldChg chg="addSp delSp modSp add mod ord modNotesTx">
        <pc:chgData name="Guilherme Pereira" userId="3db9d43af91120ae" providerId="LiveId" clId="{72726A38-B1BA-4861-8A3F-3101B3C90F3C}" dt="2021-10-17T18:33:11.682" v="3510" actId="20577"/>
        <pc:sldMkLst>
          <pc:docMk/>
          <pc:sldMk cId="955531097" sldId="272"/>
        </pc:sldMkLst>
        <pc:spChg chg="mod">
          <ac:chgData name="Guilherme Pereira" userId="3db9d43af91120ae" providerId="LiveId" clId="{72726A38-B1BA-4861-8A3F-3101B3C90F3C}" dt="2021-10-17T18:15:50.455" v="33" actId="14100"/>
          <ac:spMkLst>
            <pc:docMk/>
            <pc:sldMk cId="955531097" sldId="272"/>
            <ac:spMk id="2" creationId="{00000000-0000-0000-0000-000000000000}"/>
          </ac:spMkLst>
        </pc:spChg>
        <pc:picChg chg="add mod">
          <ac:chgData name="Guilherme Pereira" userId="3db9d43af91120ae" providerId="LiveId" clId="{72726A38-B1BA-4861-8A3F-3101B3C90F3C}" dt="2021-10-17T18:16:09.847" v="39" actId="1076"/>
          <ac:picMkLst>
            <pc:docMk/>
            <pc:sldMk cId="955531097" sldId="272"/>
            <ac:picMk id="4" creationId="{555EC56C-B196-4A5C-91E4-E45AEF096F7D}"/>
          </ac:picMkLst>
        </pc:picChg>
        <pc:picChg chg="del">
          <ac:chgData name="Guilherme Pereira" userId="3db9d43af91120ae" providerId="LiveId" clId="{72726A38-B1BA-4861-8A3F-3101B3C90F3C}" dt="2021-10-17T18:15:35.838" v="1" actId="21"/>
          <ac:picMkLst>
            <pc:docMk/>
            <pc:sldMk cId="955531097" sldId="272"/>
            <ac:picMk id="19" creationId="{96BCE060-F66D-42D3-BAE0-C24D23FFCCC6}"/>
          </ac:picMkLst>
        </pc:picChg>
        <pc:picChg chg="del">
          <ac:chgData name="Guilherme Pereira" userId="3db9d43af91120ae" providerId="LiveId" clId="{72726A38-B1BA-4861-8A3F-3101B3C90F3C}" dt="2021-10-17T18:15:36.204" v="2" actId="21"/>
          <ac:picMkLst>
            <pc:docMk/>
            <pc:sldMk cId="955531097" sldId="272"/>
            <ac:picMk id="21" creationId="{B6477C0E-47ED-4BAB-B519-B38D2402DEE6}"/>
          </ac:picMkLst>
        </pc:picChg>
      </pc:sldChg>
      <pc:sldChg chg="addSp delSp modSp add del mod">
        <pc:chgData name="Guilherme Pereira" userId="3db9d43af91120ae" providerId="LiveId" clId="{72726A38-B1BA-4861-8A3F-3101B3C90F3C}" dt="2021-10-17T18:33:16.289" v="3511" actId="2696"/>
        <pc:sldMkLst>
          <pc:docMk/>
          <pc:sldMk cId="3565212846" sldId="273"/>
        </pc:sldMkLst>
        <pc:spChg chg="mod">
          <ac:chgData name="Guilherme Pereira" userId="3db9d43af91120ae" providerId="LiveId" clId="{72726A38-B1BA-4861-8A3F-3101B3C90F3C}" dt="2021-10-17T18:16:44.703" v="53" actId="14100"/>
          <ac:spMkLst>
            <pc:docMk/>
            <pc:sldMk cId="3565212846" sldId="273"/>
            <ac:spMk id="2" creationId="{00000000-0000-0000-0000-000000000000}"/>
          </ac:spMkLst>
        </pc:spChg>
        <pc:spChg chg="add mod">
          <ac:chgData name="Guilherme Pereira" userId="3db9d43af91120ae" providerId="LiveId" clId="{72726A38-B1BA-4861-8A3F-3101B3C90F3C}" dt="2021-10-17T18:31:38.832" v="3066" actId="20578"/>
          <ac:spMkLst>
            <pc:docMk/>
            <pc:sldMk cId="3565212846" sldId="273"/>
            <ac:spMk id="7" creationId="{9642B6B8-C133-42CA-94AA-CDB7889EB34B}"/>
          </ac:spMkLst>
        </pc:spChg>
        <pc:picChg chg="del">
          <ac:chgData name="Guilherme Pereira" userId="3db9d43af91120ae" providerId="LiveId" clId="{72726A38-B1BA-4861-8A3F-3101B3C90F3C}" dt="2021-10-17T18:16:31.706" v="44" actId="21"/>
          <ac:picMkLst>
            <pc:docMk/>
            <pc:sldMk cId="3565212846" sldId="273"/>
            <ac:picMk id="4" creationId="{555EC56C-B196-4A5C-91E4-E45AEF096F7D}"/>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20BB3-3CCB-4FE5-991B-82F6BCB48AF3}" type="datetimeFigureOut">
              <a:rPr lang="en-US" smtClean="0"/>
              <a:t>10/17/2021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46DE6-3336-457D-A091-FA20AC1C536E}" type="slidenum">
              <a:rPr lang="en-US" smtClean="0"/>
              <a:t>‹#›</a:t>
            </a:fld>
            <a:endParaRPr lang="en-US"/>
          </a:p>
        </p:txBody>
      </p:sp>
    </p:spTree>
    <p:extLst>
      <p:ext uri="{BB962C8B-B14F-4D97-AF65-F5344CB8AC3E}">
        <p14:creationId xmlns:p14="http://schemas.microsoft.com/office/powerpoint/2010/main" val="8562944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DriverPass</a:t>
            </a:r>
            <a:r>
              <a:rPr lang="en-US" dirty="0"/>
              <a:t> Final Project Presentation</a:t>
            </a:r>
          </a:p>
          <a:p>
            <a:r>
              <a:rPr lang="en-US" dirty="0"/>
              <a:t>Author: Guilherme Pereira</a:t>
            </a:r>
          </a:p>
          <a:p>
            <a:r>
              <a:rPr lang="en-US" dirty="0"/>
              <a:t>Date: October 17</a:t>
            </a:r>
            <a:r>
              <a:rPr lang="en-US" baseline="30000" dirty="0"/>
              <a:t>th</a:t>
            </a:r>
            <a:r>
              <a:rPr lang="en-US" dirty="0"/>
              <a:t>, 2021</a:t>
            </a:r>
          </a:p>
        </p:txBody>
      </p:sp>
      <p:sp>
        <p:nvSpPr>
          <p:cNvPr id="4" name="Slide Number Placeholder 3"/>
          <p:cNvSpPr>
            <a:spLocks noGrp="1"/>
          </p:cNvSpPr>
          <p:nvPr>
            <p:ph type="sldNum" sz="quarter" idx="10"/>
          </p:nvPr>
        </p:nvSpPr>
        <p:spPr/>
        <p:txBody>
          <a:bodyPr/>
          <a:lstStyle/>
          <a:p>
            <a:fld id="{E0746DE6-3336-457D-A091-FA20AC1C536E}" type="slidenum">
              <a:rPr lang="en-US" smtClean="0"/>
              <a:t>1</a:t>
            </a:fld>
            <a:endParaRPr lang="en-US"/>
          </a:p>
        </p:txBody>
      </p:sp>
    </p:spTree>
    <p:extLst>
      <p:ext uri="{BB962C8B-B14F-4D97-AF65-F5344CB8AC3E}">
        <p14:creationId xmlns:p14="http://schemas.microsoft.com/office/powerpoint/2010/main" val="42162425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multiple functional requirements for this system that are required to make it work. These include operations the system will perform, such as allowing students to create and login to their accounts, modify accounts from within or outside (such as an IT officer), and allow students to take online courses. Additionally, there are other functional requirements that covered different roles such as the administrator in allowing them to print a user’s activity report and allowing the secretary to approve a student’s reservation. Functional requirements express more of the user needs.</a:t>
            </a:r>
          </a:p>
          <a:p>
            <a:endParaRPr lang="en-US" dirty="0"/>
          </a:p>
          <a:p>
            <a:r>
              <a:rPr lang="en-US" dirty="0"/>
              <a:t>The nonfunctional requirements selected are things that do not need to be part of the system, but can be measured in terms of strength, speed, quality, and quantity. For instance, a system’s password security needs to be up to standard by including more than 8 characters, having at least 1 letter and 1 special character. However, despite it being a strong standard, it does not guarantee this will work for every case (some people may have a weaker password despite the standard). A system’s platform should be able to run a web-browser, but if any modifications were made to that OS that are not within the capabilities of the browser, then it is not guaranteed that the system will perform as needed. Nonfunctional requirements express more of the quality of the user experience, but not their needs.</a:t>
            </a:r>
          </a:p>
        </p:txBody>
      </p:sp>
      <p:sp>
        <p:nvSpPr>
          <p:cNvPr id="4" name="Slide Number Placeholder 3"/>
          <p:cNvSpPr>
            <a:spLocks noGrp="1"/>
          </p:cNvSpPr>
          <p:nvPr>
            <p:ph type="sldNum" sz="quarter" idx="10"/>
          </p:nvPr>
        </p:nvSpPr>
        <p:spPr/>
        <p:txBody>
          <a:bodyPr/>
          <a:lstStyle/>
          <a:p>
            <a:fld id="{E0746DE6-3336-457D-A091-FA20AC1C536E}" type="slidenum">
              <a:rPr lang="en-US" smtClean="0"/>
              <a:t>2</a:t>
            </a:fld>
            <a:endParaRPr lang="en-US"/>
          </a:p>
        </p:txBody>
      </p:sp>
    </p:spTree>
    <p:extLst>
      <p:ext uri="{BB962C8B-B14F-4D97-AF65-F5344CB8AC3E}">
        <p14:creationId xmlns:p14="http://schemas.microsoft.com/office/powerpoint/2010/main" val="33992645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diagram fulfills the needs of </a:t>
            </a:r>
            <a:r>
              <a:rPr lang="en-US" dirty="0" err="1"/>
              <a:t>DriverPass</a:t>
            </a:r>
            <a:r>
              <a:rPr lang="en-US" dirty="0"/>
              <a:t> by taking every person who will be interacting with this system. It also describes the different actions each person can do with the system. The diagram shows the different people and roles they can fulfill by using </a:t>
            </a:r>
            <a:r>
              <a:rPr lang="en-US" dirty="0" err="1"/>
              <a:t>DrivePass</a:t>
            </a:r>
            <a:r>
              <a:rPr lang="en-US" dirty="0"/>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r>
              <a:rPr lang="en-US" dirty="0"/>
              <a:t>Students can:</a:t>
            </a:r>
          </a:p>
          <a:p>
            <a:r>
              <a:rPr lang="en-US" dirty="0"/>
              <a:t>	Make reservations and cancel them if approved</a:t>
            </a:r>
          </a:p>
          <a:p>
            <a:r>
              <a:rPr lang="en-US" dirty="0"/>
              <a:t>	Login and create an account as well as modify it to an extent</a:t>
            </a:r>
          </a:p>
          <a:p>
            <a:r>
              <a:rPr lang="en-US" dirty="0"/>
              <a:t>	Take online classes and courses</a:t>
            </a:r>
          </a:p>
          <a:p>
            <a:endParaRPr lang="en-US" dirty="0"/>
          </a:p>
          <a:p>
            <a:r>
              <a:rPr lang="en-US" dirty="0"/>
              <a:t>Secretary can:</a:t>
            </a:r>
          </a:p>
          <a:p>
            <a:r>
              <a:rPr lang="en-US" dirty="0"/>
              <a:t>	Cancel reservations or confirm them for users</a:t>
            </a:r>
          </a:p>
          <a:p>
            <a:r>
              <a:rPr lang="en-US" dirty="0"/>
              <a:t>	Modify an account</a:t>
            </a:r>
          </a:p>
          <a:p>
            <a:endParaRPr lang="en-US" dirty="0"/>
          </a:p>
          <a:p>
            <a:r>
              <a:rPr lang="en-US" dirty="0"/>
              <a:t>IT Officer can:</a:t>
            </a:r>
          </a:p>
          <a:p>
            <a:r>
              <a:rPr lang="en-US" dirty="0"/>
              <a:t>	Modify an account further by removing them from the system</a:t>
            </a:r>
          </a:p>
          <a:p>
            <a:r>
              <a:rPr lang="en-US" dirty="0"/>
              <a:t>	Retrieve account information if needed</a:t>
            </a:r>
          </a:p>
          <a:p>
            <a:r>
              <a:rPr lang="en-US" dirty="0"/>
              <a:t>The Admin can:</a:t>
            </a:r>
          </a:p>
          <a:p>
            <a:r>
              <a:rPr lang="en-US" dirty="0"/>
              <a:t>	Retrieve the account information</a:t>
            </a:r>
          </a:p>
          <a:p>
            <a:r>
              <a:rPr lang="en-US" dirty="0"/>
              <a:t>	Print the activity report that comes from the account</a:t>
            </a:r>
          </a:p>
          <a:p>
            <a:r>
              <a:rPr lang="en-US" dirty="0"/>
              <a:t>	Print the updated driving policy sent by the DMV</a:t>
            </a:r>
          </a:p>
          <a:p>
            <a:r>
              <a:rPr lang="en-US" dirty="0"/>
              <a:t>The DMV can:</a:t>
            </a:r>
          </a:p>
          <a:p>
            <a:r>
              <a:rPr lang="en-US" dirty="0"/>
              <a:t>	Update their driving policy</a:t>
            </a:r>
          </a:p>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3</a:t>
            </a:fld>
            <a:endParaRPr lang="en-US"/>
          </a:p>
        </p:txBody>
      </p:sp>
    </p:spTree>
    <p:extLst>
      <p:ext uri="{BB962C8B-B14F-4D97-AF65-F5344CB8AC3E}">
        <p14:creationId xmlns:p14="http://schemas.microsoft.com/office/powerpoint/2010/main" val="22628351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There are two different use cases being broken down in this diagram: The activity report and make reservation use cases. Each activity diagram shows the different steps that can be taken and what those choices result in. While not detailed, each diagram explains how a use case should run under normal circumstances.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r>
              <a:rPr lang="en-US" dirty="0"/>
              <a:t>Print Report:</a:t>
            </a:r>
          </a:p>
          <a:p>
            <a:pPr lvl="1"/>
            <a:r>
              <a:rPr lang="en-US" dirty="0"/>
              <a:t>Administrators can print the report of a student.</a:t>
            </a:r>
          </a:p>
          <a:p>
            <a:pPr lvl="1"/>
            <a:r>
              <a:rPr lang="en-US" dirty="0"/>
              <a:t>If the student’s account exists, print a report on their account</a:t>
            </a:r>
          </a:p>
          <a:p>
            <a:pPr lvl="1"/>
            <a:r>
              <a:rPr lang="en-US" dirty="0"/>
              <a:t>If the student’s account does not exist, do not print report.</a:t>
            </a:r>
          </a:p>
          <a:p>
            <a:r>
              <a:rPr lang="en-US" dirty="0"/>
              <a:t>Make Reservation:</a:t>
            </a:r>
          </a:p>
          <a:p>
            <a:pPr lvl="1"/>
            <a:r>
              <a:rPr lang="en-US" dirty="0"/>
              <a:t>Student must login first</a:t>
            </a:r>
          </a:p>
          <a:p>
            <a:pPr lvl="1"/>
            <a:r>
              <a:rPr lang="en-US" dirty="0"/>
              <a:t>Student can make a reservation by contacting the secretary or setting up online.</a:t>
            </a:r>
          </a:p>
          <a:p>
            <a:pPr lvl="1"/>
            <a:r>
              <a:rPr lang="en-US" dirty="0"/>
              <a:t>If accepted, reservation will be set.</a:t>
            </a:r>
          </a:p>
          <a:p>
            <a:pPr lvl="1"/>
            <a:r>
              <a:rPr lang="en-US" dirty="0"/>
              <a:t>If declined, reservation will be cancelled.</a:t>
            </a:r>
          </a:p>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4</a:t>
            </a:fld>
            <a:endParaRPr lang="en-US"/>
          </a:p>
        </p:txBody>
      </p:sp>
    </p:spTree>
    <p:extLst>
      <p:ext uri="{BB962C8B-B14F-4D97-AF65-F5344CB8AC3E}">
        <p14:creationId xmlns:p14="http://schemas.microsoft.com/office/powerpoint/2010/main" val="8961842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sequence diagram shows how a use case is performed over time. Starting from the top left, we have the admin who wants to first search a student in the system. If the student does exist, the database, or data storage, will retrieve information regarding that student and send it back to the admin. If the student does not exist, a prompt will be given to the admin.</a:t>
            </a:r>
          </a:p>
          <a:p>
            <a:endParaRPr lang="en-US" dirty="0"/>
          </a:p>
          <a:p>
            <a:r>
              <a:rPr lang="en-US" dirty="0"/>
              <a:t>The sequence diagram is as follows:</a:t>
            </a:r>
          </a:p>
          <a:p>
            <a:pPr lvl="1"/>
            <a:r>
              <a:rPr lang="en-US" dirty="0"/>
              <a:t>The admin requests to search a specific student</a:t>
            </a:r>
          </a:p>
          <a:p>
            <a:pPr lvl="1"/>
            <a:r>
              <a:rPr lang="en-US" dirty="0"/>
              <a:t>If the student is found, the information is then retrieved from the database and returned to the admin</a:t>
            </a:r>
          </a:p>
          <a:p>
            <a:pPr lvl="1"/>
            <a:r>
              <a:rPr lang="en-US" dirty="0"/>
              <a:t>If the student is not found, a message stating that the student is not in the system will be delivered back to the admin.</a:t>
            </a:r>
          </a:p>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5</a:t>
            </a:fld>
            <a:endParaRPr lang="en-US"/>
          </a:p>
        </p:txBody>
      </p:sp>
    </p:spTree>
    <p:extLst>
      <p:ext uri="{BB962C8B-B14F-4D97-AF65-F5344CB8AC3E}">
        <p14:creationId xmlns:p14="http://schemas.microsoft.com/office/powerpoint/2010/main" val="6747724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class diagram shows what attributes and values each part of the system has. While these attributes do not have any specific interactions with one another, it shows the different relationships they may have as well as the different values and operations they can do. Additionally, some associations such as that of the secretary and student show that there can be multiple students to 1 secretary, but there is only 1 secretary per student.</a:t>
            </a:r>
          </a:p>
          <a:p>
            <a:endParaRPr lang="en-US" dirty="0"/>
          </a:p>
          <a:p>
            <a:r>
              <a:rPr lang="en-US" dirty="0"/>
              <a:t>Each box represents an object that has different attributes.</a:t>
            </a:r>
          </a:p>
          <a:p>
            <a:pPr lvl="1"/>
            <a:r>
              <a:rPr lang="en-US" dirty="0"/>
              <a:t>Name</a:t>
            </a:r>
          </a:p>
          <a:p>
            <a:pPr lvl="1"/>
            <a:r>
              <a:rPr lang="en-US" dirty="0"/>
              <a:t>Password</a:t>
            </a:r>
          </a:p>
          <a:p>
            <a:pPr lvl="1"/>
            <a:r>
              <a:rPr lang="en-US" dirty="0"/>
              <a:t>Address</a:t>
            </a:r>
          </a:p>
          <a:p>
            <a:r>
              <a:rPr lang="en-US" dirty="0"/>
              <a:t>Each box also has different actions they can perform.</a:t>
            </a:r>
          </a:p>
          <a:p>
            <a:pPr lvl="1"/>
            <a:r>
              <a:rPr lang="en-US" dirty="0"/>
              <a:t>Register for a course</a:t>
            </a:r>
          </a:p>
          <a:p>
            <a:pPr lvl="1"/>
            <a:r>
              <a:rPr lang="en-US" dirty="0"/>
              <a:t>Modify an account</a:t>
            </a:r>
          </a:p>
          <a:p>
            <a:pPr lvl="1"/>
            <a:r>
              <a:rPr lang="en-US" dirty="0"/>
              <a:t>Print an activity report</a:t>
            </a:r>
          </a:p>
        </p:txBody>
      </p:sp>
      <p:sp>
        <p:nvSpPr>
          <p:cNvPr id="4" name="Slide Number Placeholder 3"/>
          <p:cNvSpPr>
            <a:spLocks noGrp="1"/>
          </p:cNvSpPr>
          <p:nvPr>
            <p:ph type="sldNum" sz="quarter" idx="10"/>
          </p:nvPr>
        </p:nvSpPr>
        <p:spPr/>
        <p:txBody>
          <a:bodyPr/>
          <a:lstStyle/>
          <a:p>
            <a:fld id="{E0746DE6-3336-457D-A091-FA20AC1C536E}" type="slidenum">
              <a:rPr lang="en-US" smtClean="0"/>
              <a:t>6</a:t>
            </a:fld>
            <a:endParaRPr lang="en-US"/>
          </a:p>
        </p:txBody>
      </p:sp>
    </p:spTree>
    <p:extLst>
      <p:ext uri="{BB962C8B-B14F-4D97-AF65-F5344CB8AC3E}">
        <p14:creationId xmlns:p14="http://schemas.microsoft.com/office/powerpoint/2010/main" val="6097157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Security is important in keeping the users and those who handle information safe. For this system, we use an E-mail and password login to help users have a secure way of entering and using this system. Additionally, assigned drivers may only review information of the students they were assigned and not anyone else, as this may infringe of the privacy of others. Finally, the administrator may print an activity report of the user to show their progress or handle any payment issues a user may encounter when using the system. The activity report is also an additional layer of security as it helps to protect the student from fraudulent information; in the case that they lose their account, the activity report can verify the integrity of the original user and restore the rights to them.</a:t>
            </a:r>
          </a:p>
        </p:txBody>
      </p:sp>
      <p:sp>
        <p:nvSpPr>
          <p:cNvPr id="4" name="Slide Number Placeholder 3"/>
          <p:cNvSpPr>
            <a:spLocks noGrp="1"/>
          </p:cNvSpPr>
          <p:nvPr>
            <p:ph type="sldNum" sz="quarter" idx="10"/>
          </p:nvPr>
        </p:nvSpPr>
        <p:spPr/>
        <p:txBody>
          <a:bodyPr/>
          <a:lstStyle/>
          <a:p>
            <a:fld id="{E0746DE6-3336-457D-A091-FA20AC1C536E}" type="slidenum">
              <a:rPr lang="en-US" smtClean="0"/>
              <a:t>7</a:t>
            </a:fld>
            <a:endParaRPr lang="en-US"/>
          </a:p>
        </p:txBody>
      </p:sp>
    </p:spTree>
    <p:extLst>
      <p:ext uri="{BB962C8B-B14F-4D97-AF65-F5344CB8AC3E}">
        <p14:creationId xmlns:p14="http://schemas.microsoft.com/office/powerpoint/2010/main" val="34916115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While not explained much by the representatives of </a:t>
            </a:r>
            <a:r>
              <a:rPr lang="en-US" dirty="0" err="1"/>
              <a:t>DriverPass</a:t>
            </a:r>
            <a:r>
              <a:rPr lang="en-US" dirty="0"/>
              <a:t>, there does seem to be a finite number of driving instructors. There are 10 cars available to be used as well, so if the programs were to become popular and attract many customers, those finite resources would limit how the system operates. Additionally, the owner of </a:t>
            </a:r>
            <a:r>
              <a:rPr lang="en-US" dirty="0" err="1"/>
              <a:t>DriverPass</a:t>
            </a:r>
            <a:r>
              <a:rPr lang="en-US" dirty="0"/>
              <a:t> expressed that they want to use a cloud-based operating system but made no mention of which service to use. There exist several services with varying price ranges and performance. Finally, no budget has been placed in creating this system or the people who are to handle them. We have the users, secretary, IT officer, and admin as well as the DMV, but there is no mention as to how the instructors are to use this system or what the quality of the </a:t>
            </a:r>
            <a:r>
              <a:rPr lang="en-US"/>
              <a:t>system should be.</a:t>
            </a: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8</a:t>
            </a:fld>
            <a:endParaRPr lang="en-US"/>
          </a:p>
        </p:txBody>
      </p:sp>
    </p:spTree>
    <p:extLst>
      <p:ext uri="{BB962C8B-B14F-4D97-AF65-F5344CB8AC3E}">
        <p14:creationId xmlns:p14="http://schemas.microsoft.com/office/powerpoint/2010/main" val="9706606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391AB-F383-4237-A071-AD1C6E9246D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F6636DA-4FDE-4B32-8CCE-37EFA3E757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0F87932-8FF0-4DF1-A776-9A3CE37618A7}"/>
              </a:ext>
            </a:extLst>
          </p:cNvPr>
          <p:cNvSpPr>
            <a:spLocks noGrp="1"/>
          </p:cNvSpPr>
          <p:nvPr>
            <p:ph type="dt" sz="half" idx="10"/>
          </p:nvPr>
        </p:nvSpPr>
        <p:spPr/>
        <p:txBody>
          <a:bodyPr/>
          <a:lstStyle/>
          <a:p>
            <a:fld id="{5D6495F3-B757-4FAF-98AA-EDA7D1485485}" type="datetimeFigureOut">
              <a:rPr lang="en-US" smtClean="0"/>
              <a:t>10/17/2021</a:t>
            </a:fld>
            <a:endParaRPr lang="en-US"/>
          </a:p>
        </p:txBody>
      </p:sp>
      <p:sp>
        <p:nvSpPr>
          <p:cNvPr id="5" name="Footer Placeholder 4">
            <a:extLst>
              <a:ext uri="{FF2B5EF4-FFF2-40B4-BE49-F238E27FC236}">
                <a16:creationId xmlns:a16="http://schemas.microsoft.com/office/drawing/2014/main" id="{5F38FAB8-C9F1-4DBB-B355-D8DEE37065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4490E3-D8E8-4766-9104-14009BF5636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4569019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B8678-553E-4A5B-8CFE-5DB358BDF35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43AF303-1F73-4575-83E6-561589F1632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36EC56-7DCF-400D-A871-C26291EB10AD}"/>
              </a:ext>
            </a:extLst>
          </p:cNvPr>
          <p:cNvSpPr>
            <a:spLocks noGrp="1"/>
          </p:cNvSpPr>
          <p:nvPr>
            <p:ph type="dt" sz="half" idx="10"/>
          </p:nvPr>
        </p:nvSpPr>
        <p:spPr/>
        <p:txBody>
          <a:bodyPr/>
          <a:lstStyle/>
          <a:p>
            <a:fld id="{5D6495F3-B757-4FAF-98AA-EDA7D1485485}" type="datetimeFigureOut">
              <a:rPr lang="en-US" smtClean="0"/>
              <a:t>10/17/2021</a:t>
            </a:fld>
            <a:endParaRPr lang="en-US"/>
          </a:p>
        </p:txBody>
      </p:sp>
      <p:sp>
        <p:nvSpPr>
          <p:cNvPr id="5" name="Footer Placeholder 4">
            <a:extLst>
              <a:ext uri="{FF2B5EF4-FFF2-40B4-BE49-F238E27FC236}">
                <a16:creationId xmlns:a16="http://schemas.microsoft.com/office/drawing/2014/main" id="{17FFAC5B-7C77-4F8C-ADB0-8D208A2EB3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2F48AF-AB8F-4DD2-BC77-7E2F42AD3B87}"/>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1873178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20ED820-BFE6-41B5-8064-984037A999A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CA27FEA-5359-474A-B4F8-FF510DD7489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4DD33D-563C-4B8C-B8C1-625FF5C5B85D}"/>
              </a:ext>
            </a:extLst>
          </p:cNvPr>
          <p:cNvSpPr>
            <a:spLocks noGrp="1"/>
          </p:cNvSpPr>
          <p:nvPr>
            <p:ph type="dt" sz="half" idx="10"/>
          </p:nvPr>
        </p:nvSpPr>
        <p:spPr/>
        <p:txBody>
          <a:bodyPr/>
          <a:lstStyle/>
          <a:p>
            <a:fld id="{5D6495F3-B757-4FAF-98AA-EDA7D1485485}" type="datetimeFigureOut">
              <a:rPr lang="en-US" smtClean="0"/>
              <a:t>10/17/2021</a:t>
            </a:fld>
            <a:endParaRPr lang="en-US"/>
          </a:p>
        </p:txBody>
      </p:sp>
      <p:sp>
        <p:nvSpPr>
          <p:cNvPr id="5" name="Footer Placeholder 4">
            <a:extLst>
              <a:ext uri="{FF2B5EF4-FFF2-40B4-BE49-F238E27FC236}">
                <a16:creationId xmlns:a16="http://schemas.microsoft.com/office/drawing/2014/main" id="{40471877-89FD-46BE-832F-C5660A5567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6E675F-CC4D-48CF-90C8-53829EE08B8C}"/>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4546216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BC967-18DB-4664-9B4D-06177FB946B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ADF7174-64B4-4D8F-BF44-3DD1F66CAD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CD83D3-86C4-482F-A2DC-B4C55DBF3F7A}"/>
              </a:ext>
            </a:extLst>
          </p:cNvPr>
          <p:cNvSpPr>
            <a:spLocks noGrp="1"/>
          </p:cNvSpPr>
          <p:nvPr>
            <p:ph type="dt" sz="half" idx="10"/>
          </p:nvPr>
        </p:nvSpPr>
        <p:spPr/>
        <p:txBody>
          <a:bodyPr/>
          <a:lstStyle/>
          <a:p>
            <a:fld id="{5D6495F3-B757-4FAF-98AA-EDA7D1485485}" type="datetimeFigureOut">
              <a:rPr lang="en-US" smtClean="0"/>
              <a:t>10/17/2021</a:t>
            </a:fld>
            <a:endParaRPr lang="en-US"/>
          </a:p>
        </p:txBody>
      </p:sp>
      <p:sp>
        <p:nvSpPr>
          <p:cNvPr id="5" name="Footer Placeholder 4">
            <a:extLst>
              <a:ext uri="{FF2B5EF4-FFF2-40B4-BE49-F238E27FC236}">
                <a16:creationId xmlns:a16="http://schemas.microsoft.com/office/drawing/2014/main" id="{DCF05BE2-6C23-4CB4-A63E-457E635BF2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097965-24FE-4C07-BE16-69AE439950E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275768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3394D-04EF-440C-B08B-114464B315C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BEBE3F6-F021-4D6B-8B0D-EF74D7461F9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196233C-6806-4593-91C0-CF4ECD84A601}"/>
              </a:ext>
            </a:extLst>
          </p:cNvPr>
          <p:cNvSpPr>
            <a:spLocks noGrp="1"/>
          </p:cNvSpPr>
          <p:nvPr>
            <p:ph type="dt" sz="half" idx="10"/>
          </p:nvPr>
        </p:nvSpPr>
        <p:spPr/>
        <p:txBody>
          <a:bodyPr/>
          <a:lstStyle/>
          <a:p>
            <a:fld id="{5D6495F3-B757-4FAF-98AA-EDA7D1485485}" type="datetimeFigureOut">
              <a:rPr lang="en-US" smtClean="0"/>
              <a:t>10/17/2021</a:t>
            </a:fld>
            <a:endParaRPr lang="en-US"/>
          </a:p>
        </p:txBody>
      </p:sp>
      <p:sp>
        <p:nvSpPr>
          <p:cNvPr id="5" name="Footer Placeholder 4">
            <a:extLst>
              <a:ext uri="{FF2B5EF4-FFF2-40B4-BE49-F238E27FC236}">
                <a16:creationId xmlns:a16="http://schemas.microsoft.com/office/drawing/2014/main" id="{963A761E-2D3A-4397-A82C-2F3B981DE0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297E71-B59F-4260-B01B-2B7CEB0896B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639326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4DFCB-DD40-4637-9CAB-2BAF24231C7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94065F-4B44-4622-98EE-166F936489F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7AF1249-B890-4466-9E24-84A24907008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0FA9B4-D282-452F-B78A-FF5873ACF45A}"/>
              </a:ext>
            </a:extLst>
          </p:cNvPr>
          <p:cNvSpPr>
            <a:spLocks noGrp="1"/>
          </p:cNvSpPr>
          <p:nvPr>
            <p:ph type="dt" sz="half" idx="10"/>
          </p:nvPr>
        </p:nvSpPr>
        <p:spPr/>
        <p:txBody>
          <a:bodyPr/>
          <a:lstStyle/>
          <a:p>
            <a:fld id="{5D6495F3-B757-4FAF-98AA-EDA7D1485485}" type="datetimeFigureOut">
              <a:rPr lang="en-US" smtClean="0"/>
              <a:t>10/17/2021</a:t>
            </a:fld>
            <a:endParaRPr lang="en-US"/>
          </a:p>
        </p:txBody>
      </p:sp>
      <p:sp>
        <p:nvSpPr>
          <p:cNvPr id="6" name="Footer Placeholder 5">
            <a:extLst>
              <a:ext uri="{FF2B5EF4-FFF2-40B4-BE49-F238E27FC236}">
                <a16:creationId xmlns:a16="http://schemas.microsoft.com/office/drawing/2014/main" id="{6E9B0F13-A139-4B66-9544-16480800F6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8791D0-EC30-4D8C-8764-475D8DB34F1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081502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3AA7D-15D2-4D5F-B1C4-501073416DE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5E80A0E-25B9-4E8E-8B0D-201E1C5640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189B111-0CA0-47CD-9F0B-DBCBA3AE3C2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EF0E02D-3176-4B85-ACB6-721F2682742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7D9317-BBE1-4F36-82FE-E348F6F18A9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837DDCB-69F8-49FA-A111-C8AB271389E7}"/>
              </a:ext>
            </a:extLst>
          </p:cNvPr>
          <p:cNvSpPr>
            <a:spLocks noGrp="1"/>
          </p:cNvSpPr>
          <p:nvPr>
            <p:ph type="dt" sz="half" idx="10"/>
          </p:nvPr>
        </p:nvSpPr>
        <p:spPr/>
        <p:txBody>
          <a:bodyPr/>
          <a:lstStyle/>
          <a:p>
            <a:fld id="{5D6495F3-B757-4FAF-98AA-EDA7D1485485}" type="datetimeFigureOut">
              <a:rPr lang="en-US" smtClean="0"/>
              <a:t>10/17/2021</a:t>
            </a:fld>
            <a:endParaRPr lang="en-US"/>
          </a:p>
        </p:txBody>
      </p:sp>
      <p:sp>
        <p:nvSpPr>
          <p:cNvPr id="8" name="Footer Placeholder 7">
            <a:extLst>
              <a:ext uri="{FF2B5EF4-FFF2-40B4-BE49-F238E27FC236}">
                <a16:creationId xmlns:a16="http://schemas.microsoft.com/office/drawing/2014/main" id="{4A18B0CD-1F68-412E-9232-F267114CA75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9B21FC-12CC-472D-BC38-EF413158CC5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894143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F51AB-8384-4E67-914C-B39484AD233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0909660-3861-4545-BF68-9ED039B5D0F0}"/>
              </a:ext>
            </a:extLst>
          </p:cNvPr>
          <p:cNvSpPr>
            <a:spLocks noGrp="1"/>
          </p:cNvSpPr>
          <p:nvPr>
            <p:ph type="dt" sz="half" idx="10"/>
          </p:nvPr>
        </p:nvSpPr>
        <p:spPr/>
        <p:txBody>
          <a:bodyPr/>
          <a:lstStyle/>
          <a:p>
            <a:fld id="{5D6495F3-B757-4FAF-98AA-EDA7D1485485}" type="datetimeFigureOut">
              <a:rPr lang="en-US" smtClean="0"/>
              <a:t>10/17/2021</a:t>
            </a:fld>
            <a:endParaRPr lang="en-US"/>
          </a:p>
        </p:txBody>
      </p:sp>
      <p:sp>
        <p:nvSpPr>
          <p:cNvPr id="4" name="Footer Placeholder 3">
            <a:extLst>
              <a:ext uri="{FF2B5EF4-FFF2-40B4-BE49-F238E27FC236}">
                <a16:creationId xmlns:a16="http://schemas.microsoft.com/office/drawing/2014/main" id="{FDDD5392-AC3A-4EAF-ADE6-B6CF4B50ACA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5679880-BF48-4F4D-B8B3-4E99FC415FF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351489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7F98E25-CF37-4F73-9E22-210238167867}"/>
              </a:ext>
            </a:extLst>
          </p:cNvPr>
          <p:cNvSpPr>
            <a:spLocks noGrp="1"/>
          </p:cNvSpPr>
          <p:nvPr>
            <p:ph type="dt" sz="half" idx="10"/>
          </p:nvPr>
        </p:nvSpPr>
        <p:spPr/>
        <p:txBody>
          <a:bodyPr/>
          <a:lstStyle/>
          <a:p>
            <a:fld id="{5D6495F3-B757-4FAF-98AA-EDA7D1485485}" type="datetimeFigureOut">
              <a:rPr lang="en-US" smtClean="0"/>
              <a:t>10/17/2021</a:t>
            </a:fld>
            <a:endParaRPr lang="en-US"/>
          </a:p>
        </p:txBody>
      </p:sp>
      <p:sp>
        <p:nvSpPr>
          <p:cNvPr id="3" name="Footer Placeholder 2">
            <a:extLst>
              <a:ext uri="{FF2B5EF4-FFF2-40B4-BE49-F238E27FC236}">
                <a16:creationId xmlns:a16="http://schemas.microsoft.com/office/drawing/2014/main" id="{89D7A0E1-38AB-4FDA-8EC1-2D7617909C1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8A8E424-5A91-4557-9ADF-4A9422A0690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497802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BB935-0427-44CC-A384-333EAD8317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CB9DCF6-55CF-43EE-B135-BFC4B4D403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337538E-A112-4E8F-A445-1A06B0C353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30D413-9505-4ED8-BFF1-5141BE9EE3C4}"/>
              </a:ext>
            </a:extLst>
          </p:cNvPr>
          <p:cNvSpPr>
            <a:spLocks noGrp="1"/>
          </p:cNvSpPr>
          <p:nvPr>
            <p:ph type="dt" sz="half" idx="10"/>
          </p:nvPr>
        </p:nvSpPr>
        <p:spPr/>
        <p:txBody>
          <a:bodyPr/>
          <a:lstStyle/>
          <a:p>
            <a:fld id="{5D6495F3-B757-4FAF-98AA-EDA7D1485485}" type="datetimeFigureOut">
              <a:rPr lang="en-US" smtClean="0"/>
              <a:t>10/17/2021</a:t>
            </a:fld>
            <a:endParaRPr lang="en-US"/>
          </a:p>
        </p:txBody>
      </p:sp>
      <p:sp>
        <p:nvSpPr>
          <p:cNvPr id="6" name="Footer Placeholder 5">
            <a:extLst>
              <a:ext uri="{FF2B5EF4-FFF2-40B4-BE49-F238E27FC236}">
                <a16:creationId xmlns:a16="http://schemas.microsoft.com/office/drawing/2014/main" id="{F60815B0-4528-4FA2-8472-8F19C0F165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C9FCEF-4406-4552-BFE4-6DA3761357F2}"/>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754063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CE22C-69D4-49EC-8858-787B3C67B0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46A4341-3C0B-4025-AE17-8F0F8FABF5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EF5FF01-E0B6-419C-ABCC-70844E4EAC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501218-FFD7-4F25-B220-F5DE5F70693C}"/>
              </a:ext>
            </a:extLst>
          </p:cNvPr>
          <p:cNvSpPr>
            <a:spLocks noGrp="1"/>
          </p:cNvSpPr>
          <p:nvPr>
            <p:ph type="dt" sz="half" idx="10"/>
          </p:nvPr>
        </p:nvSpPr>
        <p:spPr/>
        <p:txBody>
          <a:bodyPr/>
          <a:lstStyle/>
          <a:p>
            <a:fld id="{5D6495F3-B757-4FAF-98AA-EDA7D1485485}" type="datetimeFigureOut">
              <a:rPr lang="en-US" smtClean="0"/>
              <a:t>10/17/2021</a:t>
            </a:fld>
            <a:endParaRPr lang="en-US"/>
          </a:p>
        </p:txBody>
      </p:sp>
      <p:sp>
        <p:nvSpPr>
          <p:cNvPr id="6" name="Footer Placeholder 5">
            <a:extLst>
              <a:ext uri="{FF2B5EF4-FFF2-40B4-BE49-F238E27FC236}">
                <a16:creationId xmlns:a16="http://schemas.microsoft.com/office/drawing/2014/main" id="{9687CBFB-34A6-49D8-A1D2-45DF38876E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2726A4-D33A-486A-B120-648AF3D8BA76}"/>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6447433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C07C8C3-4165-4353-ABF2-492454AF91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89AA46A-3C66-4E4A-9907-225E50ABB7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7F8214-A11A-4309-9D51-44F35987D1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6495F3-B757-4FAF-98AA-EDA7D1485485}" type="datetimeFigureOut">
              <a:rPr lang="en-US" smtClean="0"/>
              <a:t>10/17/2021</a:t>
            </a:fld>
            <a:endParaRPr lang="en-US"/>
          </a:p>
        </p:txBody>
      </p:sp>
      <p:sp>
        <p:nvSpPr>
          <p:cNvPr id="5" name="Footer Placeholder 4">
            <a:extLst>
              <a:ext uri="{FF2B5EF4-FFF2-40B4-BE49-F238E27FC236}">
                <a16:creationId xmlns:a16="http://schemas.microsoft.com/office/drawing/2014/main" id="{D6A334EB-8260-4F13-9553-5A8593D9DC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0C1EF96-E028-4E68-864E-9B77CF9F25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1939C1-24D7-49E9-A58A-7960365209F5}" type="slidenum">
              <a:rPr lang="en-US" smtClean="0"/>
              <a:t>‹#›</a:t>
            </a:fld>
            <a:endParaRPr lang="en-US"/>
          </a:p>
        </p:txBody>
      </p:sp>
    </p:spTree>
    <p:extLst>
      <p:ext uri="{BB962C8B-B14F-4D97-AF65-F5344CB8AC3E}">
        <p14:creationId xmlns:p14="http://schemas.microsoft.com/office/powerpoint/2010/main" val="18259450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5" Type="http://schemas.openxmlformats.org/officeDocument/2006/relationships/image" Target="../media/image6.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 Id="rId5" Type="http://schemas.openxmlformats.org/officeDocument/2006/relationships/image" Target="../media/image7.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8.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9.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3045368" y="2043663"/>
            <a:ext cx="6105194" cy="2031055"/>
          </a:xfrm>
        </p:spPr>
        <p:txBody>
          <a:bodyPr>
            <a:normAutofit/>
          </a:bodyPr>
          <a:lstStyle/>
          <a:p>
            <a:r>
              <a:rPr lang="en-US" dirty="0" err="1">
                <a:solidFill>
                  <a:srgbClr val="FFFFFF"/>
                </a:solidFill>
              </a:rPr>
              <a:t>DriverPass</a:t>
            </a:r>
            <a:br>
              <a:rPr lang="en-US" dirty="0">
                <a:solidFill>
                  <a:srgbClr val="FFFFFF"/>
                </a:solidFill>
              </a:rPr>
            </a:br>
            <a:r>
              <a:rPr lang="en-US" dirty="0">
                <a:solidFill>
                  <a:srgbClr val="FFFFFF"/>
                </a:solidFill>
              </a:rPr>
              <a:t>System Analysis</a:t>
            </a:r>
          </a:p>
        </p:txBody>
      </p:sp>
      <p:sp>
        <p:nvSpPr>
          <p:cNvPr id="3" name="Content Placeholder 2"/>
          <p:cNvSpPr>
            <a:spLocks noGrp="1"/>
          </p:cNvSpPr>
          <p:nvPr>
            <p:ph type="subTitle" idx="1"/>
          </p:nvPr>
        </p:nvSpPr>
        <p:spPr>
          <a:xfrm>
            <a:off x="3045368" y="4074718"/>
            <a:ext cx="6105194" cy="682079"/>
          </a:xfrm>
        </p:spPr>
        <p:txBody>
          <a:bodyPr>
            <a:normAutofit/>
          </a:bodyPr>
          <a:lstStyle/>
          <a:p>
            <a:r>
              <a:rPr lang="en-US" dirty="0">
                <a:solidFill>
                  <a:srgbClr val="FFFFFF"/>
                </a:solidFill>
              </a:rPr>
              <a:t>Guilherme Pereira</a:t>
            </a:r>
            <a:endParaRPr dirty="0">
              <a:solidFill>
                <a:srgbClr val="FFFFFF"/>
              </a:solidFill>
            </a:endParaRPr>
          </a:p>
        </p:txBody>
      </p:sp>
    </p:spTree>
    <p:custDataLst>
      <p:tags r:id="rId1"/>
    </p:custDataLst>
    <p:extLst>
      <p:ext uri="{BB962C8B-B14F-4D97-AF65-F5344CB8AC3E}">
        <p14:creationId xmlns:p14="http://schemas.microsoft.com/office/powerpoint/2010/main" val="4091820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System Requirements</a:t>
            </a:r>
          </a:p>
        </p:txBody>
      </p:sp>
      <p:sp>
        <p:nvSpPr>
          <p:cNvPr id="3" name="Content Placeholder 2"/>
          <p:cNvSpPr>
            <a:spLocks noGrp="1"/>
          </p:cNvSpPr>
          <p:nvPr>
            <p:ph idx="1"/>
          </p:nvPr>
        </p:nvSpPr>
        <p:spPr>
          <a:xfrm>
            <a:off x="6090574" y="801866"/>
            <a:ext cx="5306084" cy="5230634"/>
          </a:xfrm>
        </p:spPr>
        <p:txBody>
          <a:bodyPr anchor="ctr">
            <a:normAutofit/>
          </a:bodyPr>
          <a:lstStyle/>
          <a:p>
            <a:r>
              <a:rPr lang="en-US" sz="2400" dirty="0">
                <a:solidFill>
                  <a:srgbClr val="000000"/>
                </a:solidFill>
              </a:rPr>
              <a:t>Nonfunctional Requirements:</a:t>
            </a:r>
          </a:p>
          <a:p>
            <a:pPr lvl="1"/>
            <a:r>
              <a:rPr lang="en-US" sz="2000" dirty="0">
                <a:solidFill>
                  <a:srgbClr val="000000"/>
                </a:solidFill>
              </a:rPr>
              <a:t>The system’s security requires a verified email and password.</a:t>
            </a:r>
          </a:p>
          <a:p>
            <a:pPr lvl="1"/>
            <a:r>
              <a:rPr lang="en-US" sz="2000" dirty="0">
                <a:solidFill>
                  <a:srgbClr val="000000"/>
                </a:solidFill>
              </a:rPr>
              <a:t>The system’s platform is any operating system that can support a web-browser.</a:t>
            </a:r>
          </a:p>
          <a:p>
            <a:r>
              <a:rPr lang="en-US" sz="2400" dirty="0">
                <a:solidFill>
                  <a:srgbClr val="000000"/>
                </a:solidFill>
              </a:rPr>
              <a:t>Functional Requirements:</a:t>
            </a:r>
          </a:p>
          <a:p>
            <a:pPr lvl="1"/>
            <a:r>
              <a:rPr lang="en-US" sz="2000" dirty="0">
                <a:solidFill>
                  <a:srgbClr val="000000"/>
                </a:solidFill>
              </a:rPr>
              <a:t>The system shall allow students to create accounts to take online courses.</a:t>
            </a:r>
          </a:p>
          <a:p>
            <a:pPr lvl="1"/>
            <a:r>
              <a:rPr lang="en-US" sz="2000" dirty="0">
                <a:solidFill>
                  <a:srgbClr val="000000"/>
                </a:solidFill>
              </a:rPr>
              <a:t>The system shall allow administrators to modify accounts.</a:t>
            </a:r>
          </a:p>
        </p:txBody>
      </p:sp>
    </p:spTree>
    <p:custDataLst>
      <p:tags r:id="rId1"/>
    </p:custDataLst>
    <p:extLst>
      <p:ext uri="{BB962C8B-B14F-4D97-AF65-F5344CB8AC3E}">
        <p14:creationId xmlns:p14="http://schemas.microsoft.com/office/powerpoint/2010/main" val="18658859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Use Case Diagram</a:t>
            </a:r>
          </a:p>
        </p:txBody>
      </p:sp>
      <p:pic>
        <p:nvPicPr>
          <p:cNvPr id="5" name="Content Placeholder 4" descr="Diagram&#10;&#10;Description automatically generated">
            <a:extLst>
              <a:ext uri="{FF2B5EF4-FFF2-40B4-BE49-F238E27FC236}">
                <a16:creationId xmlns:a16="http://schemas.microsoft.com/office/drawing/2014/main" id="{96AA1A21-C681-473A-BF9C-71FDF89A02A6}"/>
              </a:ext>
            </a:extLst>
          </p:cNvPr>
          <p:cNvPicPr>
            <a:picLocks noGrp="1" noChangeAspect="1"/>
          </p:cNvPicPr>
          <p:nvPr>
            <p:ph idx="1"/>
          </p:nvPr>
        </p:nvPicPr>
        <p:blipFill>
          <a:blip r:embed="rId5">
            <a:extLst>
              <a:ext uri="{28A0092B-C50C-407E-A947-70E740481C1C}">
                <a14:useLocalDpi xmlns:a14="http://schemas.microsoft.com/office/drawing/2010/main" val="0"/>
              </a:ext>
            </a:extLst>
          </a:blip>
          <a:stretch>
            <a:fillRect/>
          </a:stretch>
        </p:blipFill>
        <p:spPr>
          <a:xfrm>
            <a:off x="5962855" y="1061841"/>
            <a:ext cx="5589066" cy="473431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ustDataLst>
      <p:tags r:id="rId1"/>
    </p:custDataLst>
    <p:extLst>
      <p:ext uri="{BB962C8B-B14F-4D97-AF65-F5344CB8AC3E}">
        <p14:creationId xmlns:p14="http://schemas.microsoft.com/office/powerpoint/2010/main" val="27764253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Activity</a:t>
            </a:r>
            <a:br>
              <a:rPr lang="en-US" dirty="0">
                <a:solidFill>
                  <a:schemeClr val="bg1"/>
                </a:solidFill>
              </a:rPr>
            </a:br>
            <a:r>
              <a:rPr lang="en-US" dirty="0">
                <a:solidFill>
                  <a:schemeClr val="bg1"/>
                </a:solidFill>
              </a:rPr>
              <a:t>Diagram</a:t>
            </a:r>
          </a:p>
        </p:txBody>
      </p:sp>
      <p:pic>
        <p:nvPicPr>
          <p:cNvPr id="19" name="Picture 18" descr="Diagram&#10;&#10;Description automatically generated">
            <a:extLst>
              <a:ext uri="{FF2B5EF4-FFF2-40B4-BE49-F238E27FC236}">
                <a16:creationId xmlns:a16="http://schemas.microsoft.com/office/drawing/2014/main" id="{96BCE060-F66D-42D3-BAE0-C24D23FFCCC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34784" y="571404"/>
            <a:ext cx="3817790" cy="571519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21" name="Picture 20" descr="Diagram&#10;&#10;Description automatically generated">
            <a:extLst>
              <a:ext uri="{FF2B5EF4-FFF2-40B4-BE49-F238E27FC236}">
                <a16:creationId xmlns:a16="http://schemas.microsoft.com/office/drawing/2014/main" id="{B6477C0E-47ED-4BAB-B519-B38D2402DEE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729849" y="571404"/>
            <a:ext cx="3164922" cy="571519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ustDataLst>
      <p:tags r:id="rId1"/>
    </p:custDataLst>
    <p:extLst>
      <p:ext uri="{BB962C8B-B14F-4D97-AF65-F5344CB8AC3E}">
        <p14:creationId xmlns:p14="http://schemas.microsoft.com/office/powerpoint/2010/main" val="35640556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931921" cy="2760098"/>
          </a:xfrm>
        </p:spPr>
        <p:txBody>
          <a:bodyPr>
            <a:normAutofit/>
          </a:bodyPr>
          <a:lstStyle/>
          <a:p>
            <a:r>
              <a:rPr lang="en-US" dirty="0">
                <a:solidFill>
                  <a:schemeClr val="bg1"/>
                </a:solidFill>
              </a:rPr>
              <a:t>Sequence</a:t>
            </a:r>
            <a:br>
              <a:rPr lang="en-US" dirty="0">
                <a:solidFill>
                  <a:schemeClr val="bg1"/>
                </a:solidFill>
              </a:rPr>
            </a:br>
            <a:r>
              <a:rPr lang="en-US" dirty="0">
                <a:solidFill>
                  <a:schemeClr val="bg1"/>
                </a:solidFill>
              </a:rPr>
              <a:t>Diagram (Activity Report)</a:t>
            </a:r>
          </a:p>
        </p:txBody>
      </p:sp>
      <p:pic>
        <p:nvPicPr>
          <p:cNvPr id="4" name="Picture 3" descr="Diagram&#10;&#10;Description automatically generated">
            <a:extLst>
              <a:ext uri="{FF2B5EF4-FFF2-40B4-BE49-F238E27FC236}">
                <a16:creationId xmlns:a16="http://schemas.microsoft.com/office/drawing/2014/main" id="{555EC56C-B196-4A5C-91E4-E45AEF096F7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77543" y="2053641"/>
            <a:ext cx="5486585" cy="274329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ustDataLst>
      <p:tags r:id="rId1"/>
    </p:custDataLst>
    <p:extLst>
      <p:ext uri="{BB962C8B-B14F-4D97-AF65-F5344CB8AC3E}">
        <p14:creationId xmlns:p14="http://schemas.microsoft.com/office/powerpoint/2010/main" val="9555310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UML – Class Diagram</a:t>
            </a:r>
          </a:p>
        </p:txBody>
      </p:sp>
      <p:pic>
        <p:nvPicPr>
          <p:cNvPr id="10" name="Content Placeholder 6" descr="Diagram&#10;&#10;Description automatically generated">
            <a:extLst>
              <a:ext uri="{FF2B5EF4-FFF2-40B4-BE49-F238E27FC236}">
                <a16:creationId xmlns:a16="http://schemas.microsoft.com/office/drawing/2014/main" id="{788EB90C-F532-4285-B1DD-16250B6FC15B}"/>
              </a:ext>
            </a:extLst>
          </p:cNvPr>
          <p:cNvPicPr>
            <a:picLocks noGrp="1" noChangeAspect="1"/>
          </p:cNvPicPr>
          <p:nvPr>
            <p:ph idx="1"/>
          </p:nvPr>
        </p:nvPicPr>
        <p:blipFill>
          <a:blip r:embed="rId5">
            <a:extLst>
              <a:ext uri="{28A0092B-C50C-407E-A947-70E740481C1C}">
                <a14:useLocalDpi xmlns:a14="http://schemas.microsoft.com/office/drawing/2010/main" val="0"/>
              </a:ext>
            </a:extLst>
          </a:blip>
          <a:stretch>
            <a:fillRect/>
          </a:stretch>
        </p:blipFill>
        <p:spPr>
          <a:xfrm>
            <a:off x="5738258" y="1180888"/>
            <a:ext cx="5993879" cy="425092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ustDataLst>
      <p:tags r:id="rId1"/>
    </p:custDataLst>
    <p:extLst>
      <p:ext uri="{BB962C8B-B14F-4D97-AF65-F5344CB8AC3E}">
        <p14:creationId xmlns:p14="http://schemas.microsoft.com/office/powerpoint/2010/main" val="27072485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Security</a:t>
            </a:r>
          </a:p>
        </p:txBody>
      </p:sp>
      <p:sp>
        <p:nvSpPr>
          <p:cNvPr id="3" name="Content Placeholder 2"/>
          <p:cNvSpPr>
            <a:spLocks noGrp="1"/>
          </p:cNvSpPr>
          <p:nvPr>
            <p:ph idx="1"/>
          </p:nvPr>
        </p:nvSpPr>
        <p:spPr>
          <a:xfrm>
            <a:off x="6090574" y="801866"/>
            <a:ext cx="5306084" cy="5230634"/>
          </a:xfrm>
        </p:spPr>
        <p:txBody>
          <a:bodyPr anchor="ctr">
            <a:normAutofit/>
          </a:bodyPr>
          <a:lstStyle/>
          <a:p>
            <a:r>
              <a:rPr lang="en-US" sz="2400" dirty="0">
                <a:solidFill>
                  <a:srgbClr val="000000"/>
                </a:solidFill>
              </a:rPr>
              <a:t>E-mail and password login</a:t>
            </a:r>
          </a:p>
          <a:p>
            <a:r>
              <a:rPr lang="en-US" sz="2400" dirty="0">
                <a:solidFill>
                  <a:srgbClr val="000000"/>
                </a:solidFill>
              </a:rPr>
              <a:t>Driving instructors review only selected student information</a:t>
            </a:r>
          </a:p>
          <a:p>
            <a:r>
              <a:rPr lang="en-US" sz="2400" dirty="0">
                <a:solidFill>
                  <a:srgbClr val="000000"/>
                </a:solidFill>
              </a:rPr>
              <a:t>Administrators print activity report of users.</a:t>
            </a:r>
            <a:endParaRPr sz="2400" dirty="0">
              <a:solidFill>
                <a:srgbClr val="000000"/>
              </a:solidFill>
            </a:endParaRPr>
          </a:p>
        </p:txBody>
      </p:sp>
    </p:spTree>
    <p:custDataLst>
      <p:tags r:id="rId1"/>
    </p:custDataLst>
    <p:extLst>
      <p:ext uri="{BB962C8B-B14F-4D97-AF65-F5344CB8AC3E}">
        <p14:creationId xmlns:p14="http://schemas.microsoft.com/office/powerpoint/2010/main" val="3768431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System Limitations</a:t>
            </a:r>
          </a:p>
        </p:txBody>
      </p:sp>
      <p:sp>
        <p:nvSpPr>
          <p:cNvPr id="3" name="Content Placeholder 2"/>
          <p:cNvSpPr>
            <a:spLocks noGrp="1"/>
          </p:cNvSpPr>
          <p:nvPr>
            <p:ph type="body" idx="1"/>
          </p:nvPr>
        </p:nvSpPr>
        <p:spPr>
          <a:xfrm>
            <a:off x="6090574" y="801866"/>
            <a:ext cx="5306084" cy="5230634"/>
          </a:xfrm>
        </p:spPr>
        <p:txBody>
          <a:bodyPr anchor="ctr">
            <a:normAutofit/>
          </a:bodyPr>
          <a:lstStyle/>
          <a:p>
            <a:r>
              <a:rPr lang="en-US" sz="2400" dirty="0">
                <a:solidFill>
                  <a:srgbClr val="000000"/>
                </a:solidFill>
              </a:rPr>
              <a:t>Finite number of driving instructors</a:t>
            </a:r>
          </a:p>
          <a:p>
            <a:r>
              <a:rPr lang="en-US" sz="2400" dirty="0">
                <a:solidFill>
                  <a:srgbClr val="000000"/>
                </a:solidFill>
              </a:rPr>
              <a:t>Unknown cloud service subscription.</a:t>
            </a:r>
          </a:p>
          <a:p>
            <a:pPr lvl="1"/>
            <a:r>
              <a:rPr lang="en-US" sz="2000" dirty="0">
                <a:solidFill>
                  <a:srgbClr val="000000"/>
                </a:solidFill>
              </a:rPr>
              <a:t>Microsoft Azure</a:t>
            </a:r>
          </a:p>
          <a:p>
            <a:pPr lvl="1"/>
            <a:r>
              <a:rPr lang="en-US" sz="2000" dirty="0">
                <a:solidFill>
                  <a:srgbClr val="000000"/>
                </a:solidFill>
              </a:rPr>
              <a:t>Amazon Web Service</a:t>
            </a:r>
          </a:p>
          <a:p>
            <a:r>
              <a:rPr lang="en-US" sz="2400" dirty="0">
                <a:solidFill>
                  <a:srgbClr val="000000"/>
                </a:solidFill>
              </a:rPr>
              <a:t>No budget</a:t>
            </a:r>
          </a:p>
        </p:txBody>
      </p:sp>
    </p:spTree>
    <p:custDataLst>
      <p:tags r:id="rId1"/>
    </p:custDataLst>
    <p:extLst>
      <p:ext uri="{BB962C8B-B14F-4D97-AF65-F5344CB8AC3E}">
        <p14:creationId xmlns:p14="http://schemas.microsoft.com/office/powerpoint/2010/main" val="322514164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
  <p:tag name="ARTICULATE_PROJECT_OPEN" val="0"/>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WebD281</Template>
  <TotalTime>1450</TotalTime>
  <Words>1227</Words>
  <Application>Microsoft Office PowerPoint</Application>
  <PresentationFormat>Widescreen</PresentationFormat>
  <Paragraphs>86</Paragraphs>
  <Slides>8</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DriverPass System Analysis</vt:lpstr>
      <vt:lpstr>System Requirements</vt:lpstr>
      <vt:lpstr>Use Case Diagram</vt:lpstr>
      <vt:lpstr>Activity Diagram</vt:lpstr>
      <vt:lpstr>Sequence Diagram (Activity Report)</vt:lpstr>
      <vt:lpstr>UML – Class Diagram</vt:lpstr>
      <vt:lpstr>Security</vt:lpstr>
      <vt:lpstr>System Limitations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Systems Analysis</dc:title>
  <dc:creator>Loay Alnaji</dc:creator>
  <cp:lastModifiedBy>Guilherme Pereira</cp:lastModifiedBy>
  <cp:revision>21</cp:revision>
  <dcterms:created xsi:type="dcterms:W3CDTF">2019-10-14T02:36:52Z</dcterms:created>
  <dcterms:modified xsi:type="dcterms:W3CDTF">2021-10-18T03:07:49Z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17B2C008-CF5F-4D7E-BF2C-A283A0269B28</vt:lpwstr>
  </property>
  <property fmtid="{D5CDD505-2E9C-101B-9397-08002B2CF9AE}" pid="3" name="ArticulatePath">
    <vt:lpwstr>CS 255 Client Presentation Template</vt:lpwstr>
  </property>
</Properties>
</file>