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ACA7-7B57-4860-B765-7E58C399D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1A998-DDD3-4F94-BE2D-E15F6DF8D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8339-6DF8-4305-B2B9-535C04BD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08CA-3DB8-4577-8C7E-4C34E906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56D2-C71D-4A21-B194-B4F07972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331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68E7-2BF6-4386-BD06-39E976B4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6BCCD-A5C4-4E63-BC0B-5670AB749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C1FB-033E-4C87-BF8C-6A2AD61C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7E4F-56F5-4C20-A097-8388ED4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CE1A8-1BCA-485C-A3B0-2624CDF9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07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5472A-3665-473F-A357-480D9DD97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81DA4-9F50-4492-BA8A-BAB01386A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277-EC14-4E85-B6EC-9733B218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7D40-FD7F-4B77-9A60-CBFE8184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0D36-0B86-4F82-ADF3-C8865212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941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793B-FA10-4754-BDC7-2CD862D6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CEDC-0ECA-4C6F-B908-876D596B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FA9D-A443-4915-9437-C720F300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C9D5-F240-4347-8DA7-C9FABA3E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2194-5032-4B8D-B5AE-7AF8EEFD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139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3C1-A794-4055-8059-D77D9A38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92F65-BA1F-494E-B4A2-7431C66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0414-6265-4E27-9630-6AC41C8D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774B-8B6B-4E6F-BCA6-E8D8EBC8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DFB1-BBB5-4221-9D06-EF4AC9DC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47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7E29-5A36-4BEE-89AF-2B6CB6D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0D9C-9B24-4423-AFB6-5CCDB65D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B1390-1A26-4AA0-8B0E-86356969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B4BB-B4D8-4B9A-887E-B0680628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26BD-4566-4F78-B5B9-A7D1A396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D8BC0-731B-451B-B888-92F82685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34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74E6-89F7-4911-AB4B-438CA3C6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F06B-B436-4D0B-8C39-C66ADF11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872EF-5058-46A2-97E8-29EBCE899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67A42-B78B-43E9-BC93-2B11C4898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333D1-BD5E-4794-98DB-E3DE6E59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A9900-2A35-4B7D-8BCD-09447342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2DA93-AED6-47E5-8FB4-8ECED007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C45CA-2CC9-4215-B23B-C83BB8A0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168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0866-5D91-44C1-961F-B065DBCF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B2D3F-B8B1-454E-B701-BD1CD07A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507DA-1401-433D-8084-76144026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87B9A-FE8B-4FEB-8567-01A2CE06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036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4E9F6-0216-469E-824E-F0C277E2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7495A-5559-4B69-B30B-44604BE8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C0D6F-F9A2-4A7D-AD14-90C1201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2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7903-B009-4C5E-B280-FE807634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7858-CBBA-41C0-B2BB-FBFDE174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A0683-4BFF-4332-91B7-78D4A833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0FFBA-7D94-4350-893A-AA0CF652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74D1A-6A98-48DB-BBD8-66135C82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12809-A6EC-4221-93F8-08643C43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05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5A99-233F-409B-A039-F48B85BE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DB9F1-D663-469B-83BD-B49CE3116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294A7-A7EC-47AC-BB21-5E418DB5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45EAB-695F-49C3-8CEB-21FF2212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41FE-A843-4676-9B1A-E1885C73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C6C2-D239-4A93-A380-50D47E92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37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2CA59-6123-4A4D-9154-82969BF2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5DE31-E4B0-42DD-AFAE-D3DDF805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3537-A587-47F0-9902-2B77F06CE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257D-1C61-4884-9111-24F28F2C8181}" type="datetimeFigureOut">
              <a:rPr lang="en-ZA" smtClean="0"/>
              <a:t>2024/11/08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5E02-2D6C-428C-819C-53C9D5413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2CF1-3864-4BA8-99BA-859FD6048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B162-B571-46B9-9B9E-D2EA5C890C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075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F74-142B-4A3D-BE86-2BAA47FF2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EmpowerSA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0401F-DEFB-4109-8F76-F04EE6420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Empowering Youth for a Brighter Future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64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BE18-8610-4DF2-BFC7-9A7583B4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Youth Unemployment Crisis in South Africa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C532-3B30-4C4C-92F6-314D2DA8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80" y="2508189"/>
            <a:ext cx="10597320" cy="3668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South Africa, like many countries globally, grapples with the challenge of youth unemployment. This is supported by statistics indicating a 45,5% unemployment rate among young individuals (aged 15-34 years), in contrast to the national average of 32,9% in the first quarter of 2024.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ZA" sz="1400" dirty="0"/>
          </a:p>
        </p:txBody>
      </p:sp>
      <p:pic>
        <p:nvPicPr>
          <p:cNvPr id="1026" name="Picture 2" descr="https://www.statssa.gov.za/wp-content/uploads/2024/05/TransitionRateFinal.jpg">
            <a:extLst>
              <a:ext uri="{FF2B5EF4-FFF2-40B4-BE49-F238E27FC236}">
                <a16:creationId xmlns:a16="http://schemas.microsoft.com/office/drawing/2014/main" id="{263A4AE0-BA80-44D7-A9B6-22E747A8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00" y="3167839"/>
            <a:ext cx="4824000" cy="30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8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F6E2-E7C8-4719-B9DA-B428BE4E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Introducing </a:t>
            </a:r>
            <a:r>
              <a:rPr lang="en-ZA" dirty="0" err="1"/>
              <a:t>EmpowerSA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C92-9DAB-4C69-B4D7-DC7AF8F8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EmpowerSA’s</a:t>
            </a:r>
            <a:r>
              <a:rPr lang="en-GB" sz="2000" dirty="0"/>
              <a:t> mission is to empower youth by providing access to job opportunities, career resources, and skills development programs.</a:t>
            </a:r>
          </a:p>
          <a:p>
            <a:r>
              <a:rPr lang="en-GB" sz="2000" dirty="0"/>
              <a:t>Highlight key features:</a:t>
            </a:r>
          </a:p>
          <a:p>
            <a:endParaRPr lang="en-GB" sz="2000" dirty="0"/>
          </a:p>
          <a:p>
            <a:pPr lvl="1"/>
            <a:r>
              <a:rPr lang="en-GB" sz="2000" dirty="0"/>
              <a:t>Job Listings Aggregation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Resources for Career Development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Skills-Building Resources </a:t>
            </a:r>
          </a:p>
          <a:p>
            <a:pPr marL="0" indent="0">
              <a:buNone/>
            </a:pPr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729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6CFB-1C62-4C6E-AD05-231DFD43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 Features of </a:t>
            </a:r>
            <a:r>
              <a:rPr lang="en-ZA" dirty="0" err="1"/>
              <a:t>EmpowerSA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C803-9FB7-458E-A8BB-B1B47BDA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GB" sz="2000" b="1" dirty="0"/>
              <a:t>Job Listings</a:t>
            </a:r>
            <a:r>
              <a:rPr lang="en-GB" sz="2000" dirty="0"/>
              <a:t>: Aggregates relevant, updated job postings tailored to youth in South Africa.</a:t>
            </a:r>
          </a:p>
          <a:p>
            <a:endParaRPr lang="en-GB" sz="2000" dirty="0"/>
          </a:p>
          <a:p>
            <a:r>
              <a:rPr lang="en-GB" sz="2000" b="1" dirty="0"/>
              <a:t>Skill Development Resources</a:t>
            </a:r>
            <a:r>
              <a:rPr lang="en-GB" sz="2000" dirty="0"/>
              <a:t>: Access to courses and certifications.</a:t>
            </a:r>
          </a:p>
          <a:p>
            <a:endParaRPr lang="en-GB" sz="2000" dirty="0"/>
          </a:p>
          <a:p>
            <a:r>
              <a:rPr lang="en-GB" sz="2000" b="1" dirty="0"/>
              <a:t>Career Guidance</a:t>
            </a:r>
            <a:r>
              <a:rPr lang="en-GB" sz="2000" dirty="0"/>
              <a:t>: Resume and interview preparation tips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11029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821B-080B-4C69-8F8D-C455AB96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8F0D-23C3-452C-9F9B-65F9EE0E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/>
              <a:t>Focus youth aged 18-34 in South Africa </a:t>
            </a:r>
          </a:p>
          <a:p>
            <a:endParaRPr lang="en-ZA" sz="2000" dirty="0"/>
          </a:p>
          <a:p>
            <a:r>
              <a:rPr lang="en-GB" sz="2000" dirty="0"/>
              <a:t>According to the mid-year estimates of 2019, the youth (aged 18–34) constitute almost a third of the population (17,84 million) in South Africa, with 9,04 million males and 8,80 million females.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76888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C213-B7CC-4925-ACA2-3EFA37BF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E768-EB93-4A70-B763-48F6EC19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GB" dirty="0"/>
              <a:t>Users visit </a:t>
            </a:r>
            <a:r>
              <a:rPr lang="en-GB" dirty="0" err="1"/>
              <a:t>EmpowerSA</a:t>
            </a:r>
            <a:r>
              <a:rPr lang="en-GB" dirty="0"/>
              <a:t> to browse and apply for job listings.</a:t>
            </a:r>
          </a:p>
          <a:p>
            <a:endParaRPr lang="en-GB" dirty="0"/>
          </a:p>
          <a:p>
            <a:r>
              <a:rPr lang="en-GB" dirty="0"/>
              <a:t>integrated job APIs (e.g., </a:t>
            </a:r>
            <a:r>
              <a:rPr lang="en-GB" dirty="0" err="1"/>
              <a:t>Adzuna</a:t>
            </a:r>
            <a:r>
              <a:rPr lang="en-GB" dirty="0"/>
              <a:t>) bring relevant opportunities.</a:t>
            </a:r>
          </a:p>
          <a:p>
            <a:endParaRPr lang="en-GB" dirty="0"/>
          </a:p>
          <a:p>
            <a:r>
              <a:rPr lang="en-GB" dirty="0"/>
              <a:t>Resources and skills training are easily accessible from the platform.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383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AC78-132E-45CF-A957-99FC5041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0A77-EB02-4B04-8DCE-FD3A724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sz="2600" dirty="0"/>
          </a:p>
          <a:p>
            <a:r>
              <a:rPr lang="en-GB" b="1" dirty="0"/>
              <a:t> Digital Skills Training</a:t>
            </a:r>
            <a:r>
              <a:rPr lang="en-GB" dirty="0"/>
              <a:t>: Provide training and resources for in-demand digital skills like coding, data analysis, and digital marketing.</a:t>
            </a:r>
            <a:br>
              <a:rPr lang="en-GB" sz="2400" dirty="0"/>
            </a:br>
            <a:endParaRPr lang="en-GB" sz="2400" dirty="0"/>
          </a:p>
          <a:p>
            <a:r>
              <a:rPr lang="en-GB" b="1" dirty="0"/>
              <a:t> Mentorship and Guidance</a:t>
            </a:r>
            <a:r>
              <a:rPr lang="en-GB" dirty="0"/>
              <a:t>: Connect young people with experienced professionals for mentorship and guidance to help them achieve their career goals.</a:t>
            </a:r>
            <a:br>
              <a:rPr lang="en-GB" sz="2400" dirty="0"/>
            </a:br>
            <a:endParaRPr lang="en-GB" sz="2400" dirty="0"/>
          </a:p>
          <a:p>
            <a:r>
              <a:rPr lang="en-GB" b="1" dirty="0"/>
              <a:t> Job Listings and Internships</a:t>
            </a:r>
            <a:r>
              <a:rPr lang="en-GB" dirty="0"/>
              <a:t>: Offer a platform for job listings, internships, and apprenticeships, and partner with companies to offer exclusive opportunities.</a:t>
            </a:r>
            <a:br>
              <a:rPr lang="en-GB" sz="2400" dirty="0"/>
            </a:br>
            <a:endParaRPr lang="en-GB" sz="2400" dirty="0"/>
          </a:p>
          <a:p>
            <a:r>
              <a:rPr lang="en-GB" b="1" dirty="0"/>
              <a:t> Interview Preparation</a:t>
            </a:r>
            <a:r>
              <a:rPr lang="en-GB" dirty="0"/>
              <a:t>: Provide resources, including video tutorials, mock interviews, and resume-building tools, to help users prepare for interviews and increase their confidence.</a:t>
            </a:r>
            <a:br>
              <a:rPr lang="en-GB" sz="2400" dirty="0"/>
            </a:br>
            <a:endParaRPr lang="en-GB" sz="2400" dirty="0"/>
          </a:p>
          <a:p>
            <a:r>
              <a:rPr lang="en-GB" b="1" dirty="0"/>
              <a:t>Soft Skills Development</a:t>
            </a:r>
            <a:r>
              <a:rPr lang="en-GB" dirty="0"/>
              <a:t>: Offer courses, webinars, or workshops to help users develop essential soft skills like communication, teamwork, and time management.</a:t>
            </a:r>
            <a:br>
              <a:rPr lang="en-GB" sz="2400" dirty="0"/>
            </a:br>
            <a:br>
              <a:rPr lang="en-GB" sz="2400" dirty="0"/>
            </a:br>
            <a:r>
              <a:rPr lang="en-GB" dirty="0"/>
              <a:t>These opportunities can help address the youth unemployment crisis in South Africa and provide a valuable resource for young people looking to develop their skills and find job opportunities.</a:t>
            </a:r>
            <a:endParaRPr lang="en-GB" sz="2600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371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B5B3-F3BE-455B-A316-CA1BBE3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Revenue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2B5F-B48D-4204-A538-F9A3444E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b="1" dirty="0"/>
          </a:p>
          <a:p>
            <a:r>
              <a:rPr lang="en-GB" b="1" dirty="0"/>
              <a:t> Job Listing Fees</a:t>
            </a:r>
            <a:r>
              <a:rPr lang="en-GB" dirty="0"/>
              <a:t>: Charge companies a fee to list their job openings on the platform, with options for featured listings or sponsored content.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b="1" dirty="0"/>
              <a:t>Affiliate Marketing</a:t>
            </a:r>
            <a:r>
              <a:rPr lang="en-GB" dirty="0"/>
              <a:t>: Partner with online course providers or education institutions to offer relevant courses to users, earning a commission for each course sale made through the platform.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b="1" dirty="0"/>
              <a:t>Sponsored Content</a:t>
            </a:r>
            <a:r>
              <a:rPr lang="en-GB" dirty="0"/>
              <a:t>: Partner with brands to create sponsored content, such as webinars, videos, or blog posts, that align with the platform's goals and values.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Data Analytics</a:t>
            </a:r>
            <a:r>
              <a:rPr lang="en-GB" dirty="0"/>
              <a:t>: Sell anonymized data and insights on youth employment trends and skills development to companies, educational institutions, or government agencies.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These revenue models focus on generating revenue from job listings, course sales, and sponsored content, while ensuring that the platform remains free for users to access and upskill.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254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9477-20E2-4924-AB35-9A7B15C1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Join us on our Journey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7C19-4B80-4860-BA5C-6A23A7C290F5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endParaRPr lang="en-ZA" dirty="0"/>
          </a:p>
          <a:p>
            <a:r>
              <a:rPr lang="en-GB" dirty="0"/>
              <a:t>Join us in empowering South Africa’s youth. Together, we can bridge the gap to employment.”</a:t>
            </a:r>
          </a:p>
          <a:p>
            <a:endParaRPr lang="en-GB" dirty="0"/>
          </a:p>
          <a:p>
            <a:endParaRPr lang="en-GB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21B38-1DDB-4EB9-AD0D-8CB2CA7F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324225"/>
            <a:ext cx="7286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2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EmpowerSA</vt:lpstr>
      <vt:lpstr>Youth Unemployment Crisis in South Africa</vt:lpstr>
      <vt:lpstr>Introducing EmpowerSA</vt:lpstr>
      <vt:lpstr>Key Features of EmpowerSA</vt:lpstr>
      <vt:lpstr>Target Market</vt:lpstr>
      <vt:lpstr>How It Works</vt:lpstr>
      <vt:lpstr>Market Opportunity</vt:lpstr>
      <vt:lpstr>Revenue Streams</vt:lpstr>
      <vt:lpstr>Join us on our Journey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EmpowerSA</dc:title>
  <dc:creator>Senyamo Phillemon Molefe</dc:creator>
  <cp:lastModifiedBy>Senyamo Phillemon Molefe</cp:lastModifiedBy>
  <cp:revision>6</cp:revision>
  <dcterms:created xsi:type="dcterms:W3CDTF">2024-11-08T15:31:10Z</dcterms:created>
  <dcterms:modified xsi:type="dcterms:W3CDTF">2024-11-08T16:16:36Z</dcterms:modified>
</cp:coreProperties>
</file>