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9"/>
  </p:notesMasterIdLst>
  <p:sldIdLst>
    <p:sldId id="503" r:id="rId2"/>
    <p:sldId id="472" r:id="rId3"/>
    <p:sldId id="525" r:id="rId4"/>
    <p:sldId id="532" r:id="rId5"/>
    <p:sldId id="518" r:id="rId6"/>
    <p:sldId id="507" r:id="rId7"/>
    <p:sldId id="505" r:id="rId8"/>
    <p:sldId id="530" r:id="rId9"/>
    <p:sldId id="517" r:id="rId10"/>
    <p:sldId id="526" r:id="rId11"/>
    <p:sldId id="527" r:id="rId12"/>
    <p:sldId id="546" r:id="rId13"/>
    <p:sldId id="533" r:id="rId14"/>
    <p:sldId id="534" r:id="rId15"/>
    <p:sldId id="535" r:id="rId16"/>
    <p:sldId id="509" r:id="rId17"/>
    <p:sldId id="521" r:id="rId18"/>
    <p:sldId id="528" r:id="rId19"/>
    <p:sldId id="549" r:id="rId20"/>
    <p:sldId id="538" r:id="rId21"/>
    <p:sldId id="541" r:id="rId22"/>
    <p:sldId id="539" r:id="rId23"/>
    <p:sldId id="540" r:id="rId24"/>
    <p:sldId id="544" r:id="rId25"/>
    <p:sldId id="552" r:id="rId26"/>
    <p:sldId id="553" r:id="rId27"/>
    <p:sldId id="554" r:id="rId28"/>
    <p:sldId id="551" r:id="rId29"/>
    <p:sldId id="542" r:id="rId30"/>
    <p:sldId id="543" r:id="rId31"/>
    <p:sldId id="545" r:id="rId32"/>
    <p:sldId id="547" r:id="rId33"/>
    <p:sldId id="548" r:id="rId34"/>
    <p:sldId id="550" r:id="rId35"/>
    <p:sldId id="510" r:id="rId36"/>
    <p:sldId id="537" r:id="rId37"/>
    <p:sldId id="51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8DF"/>
    <a:srgbClr val="F6C702"/>
    <a:srgbClr val="008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102" autoAdjust="0"/>
    <p:restoredTop sz="96405"/>
  </p:normalViewPr>
  <p:slideViewPr>
    <p:cSldViewPr snapToGrid="0" snapToObjects="1">
      <p:cViewPr varScale="1">
        <p:scale>
          <a:sx n="74" d="100"/>
          <a:sy n="74" d="100"/>
        </p:scale>
        <p:origin x="72" y="2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60F612-CD4B-E341-B979-0A6A6D06AFD8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3BB88DF-DB8D-3646-BE7D-59F18DD17DAD}">
      <dgm:prSet phldrT="[Text]"/>
      <dgm:spPr/>
      <dgm:t>
        <a:bodyPr/>
        <a:lstStyle/>
        <a:p>
          <a:r>
            <a:rPr lang="en-GB" dirty="0"/>
            <a:t>Measurement and cutting of Aluminium sheet</a:t>
          </a:r>
        </a:p>
      </dgm:t>
    </dgm:pt>
    <dgm:pt modelId="{DA686893-1221-504E-93E4-EA3AC3503037}" type="parTrans" cxnId="{DDFCCBFB-589F-794C-AA49-3902A8853D6D}">
      <dgm:prSet/>
      <dgm:spPr/>
      <dgm:t>
        <a:bodyPr/>
        <a:lstStyle/>
        <a:p>
          <a:endParaRPr lang="en-GB"/>
        </a:p>
      </dgm:t>
    </dgm:pt>
    <dgm:pt modelId="{AF9DFF41-D912-4C4F-88B9-182AC7DCD9F1}" type="sibTrans" cxnId="{DDFCCBFB-589F-794C-AA49-3902A8853D6D}">
      <dgm:prSet/>
      <dgm:spPr/>
      <dgm:t>
        <a:bodyPr/>
        <a:lstStyle/>
        <a:p>
          <a:endParaRPr lang="en-GB"/>
        </a:p>
      </dgm:t>
    </dgm:pt>
    <dgm:pt modelId="{368696E2-4D2B-A34C-AEBD-59EF1C049C98}">
      <dgm:prSet phldrT="[Text]"/>
      <dgm:spPr/>
      <dgm:t>
        <a:bodyPr/>
        <a:lstStyle/>
        <a:p>
          <a:r>
            <a:rPr lang="en-GB" dirty="0"/>
            <a:t>Measurement and cutting of insulation material</a:t>
          </a:r>
        </a:p>
      </dgm:t>
    </dgm:pt>
    <dgm:pt modelId="{80E5F046-7637-894E-8584-7178AFF4E9DE}" type="parTrans" cxnId="{97490BF3-0EFD-0B4F-8190-6662C8C47AE4}">
      <dgm:prSet/>
      <dgm:spPr/>
      <dgm:t>
        <a:bodyPr/>
        <a:lstStyle/>
        <a:p>
          <a:endParaRPr lang="en-GB"/>
        </a:p>
      </dgm:t>
    </dgm:pt>
    <dgm:pt modelId="{75152D0D-0512-494F-81A7-B45C3AC03CC5}" type="sibTrans" cxnId="{97490BF3-0EFD-0B4F-8190-6662C8C47AE4}">
      <dgm:prSet/>
      <dgm:spPr/>
      <dgm:t>
        <a:bodyPr/>
        <a:lstStyle/>
        <a:p>
          <a:endParaRPr lang="en-GB"/>
        </a:p>
      </dgm:t>
    </dgm:pt>
    <dgm:pt modelId="{ED27F279-7785-6440-8DC6-2090A65F20E8}">
      <dgm:prSet phldrT="[Text]"/>
      <dgm:spPr/>
      <dgm:t>
        <a:bodyPr/>
        <a:lstStyle/>
        <a:p>
          <a:r>
            <a:rPr lang="en-GB" dirty="0"/>
            <a:t> Measurement and cutting of plywood</a:t>
          </a:r>
        </a:p>
      </dgm:t>
    </dgm:pt>
    <dgm:pt modelId="{94D3AC36-7200-5B42-B2A3-85B6761F70F7}" type="parTrans" cxnId="{42287764-7E9F-164C-9F9D-99B2A8F6C819}">
      <dgm:prSet/>
      <dgm:spPr/>
      <dgm:t>
        <a:bodyPr/>
        <a:lstStyle/>
        <a:p>
          <a:endParaRPr lang="en-GB"/>
        </a:p>
      </dgm:t>
    </dgm:pt>
    <dgm:pt modelId="{81F971FE-85C9-C34D-ADA4-237F385A8164}" type="sibTrans" cxnId="{42287764-7E9F-164C-9F9D-99B2A8F6C819}">
      <dgm:prSet/>
      <dgm:spPr/>
      <dgm:t>
        <a:bodyPr/>
        <a:lstStyle/>
        <a:p>
          <a:endParaRPr lang="en-GB"/>
        </a:p>
      </dgm:t>
    </dgm:pt>
    <dgm:pt modelId="{8C84B836-37B8-7944-A790-791D116FE2E0}">
      <dgm:prSet/>
      <dgm:spPr/>
      <dgm:t>
        <a:bodyPr/>
        <a:lstStyle/>
        <a:p>
          <a:r>
            <a:rPr lang="en-GB" dirty="0"/>
            <a:t>Drilling, fitting and riveting</a:t>
          </a:r>
        </a:p>
      </dgm:t>
    </dgm:pt>
    <dgm:pt modelId="{8898B65C-DA45-4744-A6BF-0358BA44A78D}" type="parTrans" cxnId="{A74A68D4-5B87-AA42-8CE2-0D519880DAC2}">
      <dgm:prSet/>
      <dgm:spPr/>
      <dgm:t>
        <a:bodyPr/>
        <a:lstStyle/>
        <a:p>
          <a:endParaRPr lang="en-GB"/>
        </a:p>
      </dgm:t>
    </dgm:pt>
    <dgm:pt modelId="{E6B1BE78-5AA9-CA4D-BD29-E25702767CE5}" type="sibTrans" cxnId="{A74A68D4-5B87-AA42-8CE2-0D519880DAC2}">
      <dgm:prSet/>
      <dgm:spPr/>
      <dgm:t>
        <a:bodyPr/>
        <a:lstStyle/>
        <a:p>
          <a:endParaRPr lang="en-GB"/>
        </a:p>
      </dgm:t>
    </dgm:pt>
    <dgm:pt modelId="{67AFA471-C05E-C146-8D36-2BE62CCDD15E}" type="pres">
      <dgm:prSet presAssocID="{1E60F612-CD4B-E341-B979-0A6A6D06AFD8}" presName="linear" presStyleCnt="0">
        <dgm:presLayoutVars>
          <dgm:dir/>
          <dgm:animLvl val="lvl"/>
          <dgm:resizeHandles val="exact"/>
        </dgm:presLayoutVars>
      </dgm:prSet>
      <dgm:spPr/>
    </dgm:pt>
    <dgm:pt modelId="{964FA118-F796-AD4A-9801-9929CC7F9869}" type="pres">
      <dgm:prSet presAssocID="{13BB88DF-DB8D-3646-BE7D-59F18DD17DAD}" presName="parentLin" presStyleCnt="0"/>
      <dgm:spPr/>
    </dgm:pt>
    <dgm:pt modelId="{B1030064-791A-5748-99BF-F2C1BF6EB01E}" type="pres">
      <dgm:prSet presAssocID="{13BB88DF-DB8D-3646-BE7D-59F18DD17DAD}" presName="parentLeftMargin" presStyleLbl="node1" presStyleIdx="0" presStyleCnt="4"/>
      <dgm:spPr/>
    </dgm:pt>
    <dgm:pt modelId="{8648EF46-0564-3D4F-83A5-BD8D27936C53}" type="pres">
      <dgm:prSet presAssocID="{13BB88DF-DB8D-3646-BE7D-59F18DD17DAD}" presName="parentText" presStyleLbl="node1" presStyleIdx="0" presStyleCnt="4" custLinFactNeighborY="4475">
        <dgm:presLayoutVars>
          <dgm:chMax val="0"/>
          <dgm:bulletEnabled val="1"/>
        </dgm:presLayoutVars>
      </dgm:prSet>
      <dgm:spPr/>
    </dgm:pt>
    <dgm:pt modelId="{D07E5FA5-2214-C247-A152-CCB4872C3BEB}" type="pres">
      <dgm:prSet presAssocID="{13BB88DF-DB8D-3646-BE7D-59F18DD17DAD}" presName="negativeSpace" presStyleCnt="0"/>
      <dgm:spPr/>
    </dgm:pt>
    <dgm:pt modelId="{2F4F3868-DB1A-2E40-B5F0-3B2B488D0807}" type="pres">
      <dgm:prSet presAssocID="{13BB88DF-DB8D-3646-BE7D-59F18DD17DAD}" presName="childText" presStyleLbl="conFgAcc1" presStyleIdx="0" presStyleCnt="4">
        <dgm:presLayoutVars>
          <dgm:bulletEnabled val="1"/>
        </dgm:presLayoutVars>
      </dgm:prSet>
      <dgm:spPr/>
    </dgm:pt>
    <dgm:pt modelId="{8068B9A0-8109-D24B-A656-E087654261EB}" type="pres">
      <dgm:prSet presAssocID="{AF9DFF41-D912-4C4F-88B9-182AC7DCD9F1}" presName="spaceBetweenRectangles" presStyleCnt="0"/>
      <dgm:spPr/>
    </dgm:pt>
    <dgm:pt modelId="{39BA1392-67D0-1E40-94AE-F396DBEB6906}" type="pres">
      <dgm:prSet presAssocID="{368696E2-4D2B-A34C-AEBD-59EF1C049C98}" presName="parentLin" presStyleCnt="0"/>
      <dgm:spPr/>
    </dgm:pt>
    <dgm:pt modelId="{9229ACA4-033A-8348-9C03-D1634ADDB3AF}" type="pres">
      <dgm:prSet presAssocID="{368696E2-4D2B-A34C-AEBD-59EF1C049C98}" presName="parentLeftMargin" presStyleLbl="node1" presStyleIdx="0" presStyleCnt="4"/>
      <dgm:spPr/>
    </dgm:pt>
    <dgm:pt modelId="{6AF04E97-DDF5-544C-951D-17B558802E39}" type="pres">
      <dgm:prSet presAssocID="{368696E2-4D2B-A34C-AEBD-59EF1C049C9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3FB8154-4CD7-BF43-A852-74A8EAF28F9F}" type="pres">
      <dgm:prSet presAssocID="{368696E2-4D2B-A34C-AEBD-59EF1C049C98}" presName="negativeSpace" presStyleCnt="0"/>
      <dgm:spPr/>
    </dgm:pt>
    <dgm:pt modelId="{BCB05F74-3C9A-154E-A285-EEFA41758C87}" type="pres">
      <dgm:prSet presAssocID="{368696E2-4D2B-A34C-AEBD-59EF1C049C98}" presName="childText" presStyleLbl="conFgAcc1" presStyleIdx="1" presStyleCnt="4">
        <dgm:presLayoutVars>
          <dgm:bulletEnabled val="1"/>
        </dgm:presLayoutVars>
      </dgm:prSet>
      <dgm:spPr/>
    </dgm:pt>
    <dgm:pt modelId="{8E88CF2F-41F4-AE4A-985C-5FAF911BEC64}" type="pres">
      <dgm:prSet presAssocID="{75152D0D-0512-494F-81A7-B45C3AC03CC5}" presName="spaceBetweenRectangles" presStyleCnt="0"/>
      <dgm:spPr/>
    </dgm:pt>
    <dgm:pt modelId="{9F196C1B-2D41-6549-8AAD-2F012082C96E}" type="pres">
      <dgm:prSet presAssocID="{ED27F279-7785-6440-8DC6-2090A65F20E8}" presName="parentLin" presStyleCnt="0"/>
      <dgm:spPr/>
    </dgm:pt>
    <dgm:pt modelId="{1BFAC3D6-FA88-0641-8BA2-4A4E2E03DB9F}" type="pres">
      <dgm:prSet presAssocID="{ED27F279-7785-6440-8DC6-2090A65F20E8}" presName="parentLeftMargin" presStyleLbl="node1" presStyleIdx="1" presStyleCnt="4"/>
      <dgm:spPr/>
    </dgm:pt>
    <dgm:pt modelId="{CE35426C-AE8F-C841-93E3-DB72D4833E04}" type="pres">
      <dgm:prSet presAssocID="{ED27F279-7785-6440-8DC6-2090A65F20E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4C63AB1-9D82-124B-BD42-1EB20D553A79}" type="pres">
      <dgm:prSet presAssocID="{ED27F279-7785-6440-8DC6-2090A65F20E8}" presName="negativeSpace" presStyleCnt="0"/>
      <dgm:spPr/>
    </dgm:pt>
    <dgm:pt modelId="{37BAF6BC-EAC4-EE45-8AEA-D2AA1311FFBC}" type="pres">
      <dgm:prSet presAssocID="{ED27F279-7785-6440-8DC6-2090A65F20E8}" presName="childText" presStyleLbl="conFgAcc1" presStyleIdx="2" presStyleCnt="4">
        <dgm:presLayoutVars>
          <dgm:bulletEnabled val="1"/>
        </dgm:presLayoutVars>
      </dgm:prSet>
      <dgm:spPr/>
    </dgm:pt>
    <dgm:pt modelId="{2A6730E2-F111-4A43-BE20-7DDACD960E54}" type="pres">
      <dgm:prSet presAssocID="{81F971FE-85C9-C34D-ADA4-237F385A8164}" presName="spaceBetweenRectangles" presStyleCnt="0"/>
      <dgm:spPr/>
    </dgm:pt>
    <dgm:pt modelId="{F1F76339-307D-5F4F-8769-BA181A145582}" type="pres">
      <dgm:prSet presAssocID="{8C84B836-37B8-7944-A790-791D116FE2E0}" presName="parentLin" presStyleCnt="0"/>
      <dgm:spPr/>
    </dgm:pt>
    <dgm:pt modelId="{91643828-E074-2A4C-9F37-BC982B291BF5}" type="pres">
      <dgm:prSet presAssocID="{8C84B836-37B8-7944-A790-791D116FE2E0}" presName="parentLeftMargin" presStyleLbl="node1" presStyleIdx="2" presStyleCnt="4"/>
      <dgm:spPr/>
    </dgm:pt>
    <dgm:pt modelId="{57D1DC06-4FC4-5A4B-A085-114EA848B2BA}" type="pres">
      <dgm:prSet presAssocID="{8C84B836-37B8-7944-A790-791D116FE2E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982770C-7F93-A04D-8BBF-32BBAB2738B6}" type="pres">
      <dgm:prSet presAssocID="{8C84B836-37B8-7944-A790-791D116FE2E0}" presName="negativeSpace" presStyleCnt="0"/>
      <dgm:spPr/>
    </dgm:pt>
    <dgm:pt modelId="{B8E296B3-7FD3-B54E-8923-B8FD027BC114}" type="pres">
      <dgm:prSet presAssocID="{8C84B836-37B8-7944-A790-791D116FE2E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7D92029-A4D2-4F44-9EC6-B37B679202EB}" type="presOf" srcId="{368696E2-4D2B-A34C-AEBD-59EF1C049C98}" destId="{6AF04E97-DDF5-544C-951D-17B558802E39}" srcOrd="1" destOrd="0" presId="urn:microsoft.com/office/officeart/2005/8/layout/list1"/>
    <dgm:cxn modelId="{E8345C35-0A46-D548-9E36-AF59FB4249D5}" type="presOf" srcId="{ED27F279-7785-6440-8DC6-2090A65F20E8}" destId="{CE35426C-AE8F-C841-93E3-DB72D4833E04}" srcOrd="1" destOrd="0" presId="urn:microsoft.com/office/officeart/2005/8/layout/list1"/>
    <dgm:cxn modelId="{80B71A60-0F69-F04A-AC71-1FBCD82E1E33}" type="presOf" srcId="{ED27F279-7785-6440-8DC6-2090A65F20E8}" destId="{1BFAC3D6-FA88-0641-8BA2-4A4E2E03DB9F}" srcOrd="0" destOrd="0" presId="urn:microsoft.com/office/officeart/2005/8/layout/list1"/>
    <dgm:cxn modelId="{42287764-7E9F-164C-9F9D-99B2A8F6C819}" srcId="{1E60F612-CD4B-E341-B979-0A6A6D06AFD8}" destId="{ED27F279-7785-6440-8DC6-2090A65F20E8}" srcOrd="2" destOrd="0" parTransId="{94D3AC36-7200-5B42-B2A3-85B6761F70F7}" sibTransId="{81F971FE-85C9-C34D-ADA4-237F385A8164}"/>
    <dgm:cxn modelId="{69F96C48-42D5-9341-B54B-E953FB0DF42B}" type="presOf" srcId="{13BB88DF-DB8D-3646-BE7D-59F18DD17DAD}" destId="{8648EF46-0564-3D4F-83A5-BD8D27936C53}" srcOrd="1" destOrd="0" presId="urn:microsoft.com/office/officeart/2005/8/layout/list1"/>
    <dgm:cxn modelId="{EA543F6F-9B3F-3D47-97E1-8F0046C811CF}" type="presOf" srcId="{13BB88DF-DB8D-3646-BE7D-59F18DD17DAD}" destId="{B1030064-791A-5748-99BF-F2C1BF6EB01E}" srcOrd="0" destOrd="0" presId="urn:microsoft.com/office/officeart/2005/8/layout/list1"/>
    <dgm:cxn modelId="{A5FFB6B7-6208-A541-936E-7CBC2EF5B10F}" type="presOf" srcId="{8C84B836-37B8-7944-A790-791D116FE2E0}" destId="{91643828-E074-2A4C-9F37-BC982B291BF5}" srcOrd="0" destOrd="0" presId="urn:microsoft.com/office/officeart/2005/8/layout/list1"/>
    <dgm:cxn modelId="{D02957CD-FA67-1944-A568-399479152D56}" type="presOf" srcId="{368696E2-4D2B-A34C-AEBD-59EF1C049C98}" destId="{9229ACA4-033A-8348-9C03-D1634ADDB3AF}" srcOrd="0" destOrd="0" presId="urn:microsoft.com/office/officeart/2005/8/layout/list1"/>
    <dgm:cxn modelId="{A74A68D4-5B87-AA42-8CE2-0D519880DAC2}" srcId="{1E60F612-CD4B-E341-B979-0A6A6D06AFD8}" destId="{8C84B836-37B8-7944-A790-791D116FE2E0}" srcOrd="3" destOrd="0" parTransId="{8898B65C-DA45-4744-A6BF-0358BA44A78D}" sibTransId="{E6B1BE78-5AA9-CA4D-BD29-E25702767CE5}"/>
    <dgm:cxn modelId="{D7F720EA-37D6-534C-90F9-CC0F7669DCD3}" type="presOf" srcId="{8C84B836-37B8-7944-A790-791D116FE2E0}" destId="{57D1DC06-4FC4-5A4B-A085-114EA848B2BA}" srcOrd="1" destOrd="0" presId="urn:microsoft.com/office/officeart/2005/8/layout/list1"/>
    <dgm:cxn modelId="{C73090EA-78E4-424E-B02C-9EE6B54D889D}" type="presOf" srcId="{1E60F612-CD4B-E341-B979-0A6A6D06AFD8}" destId="{67AFA471-C05E-C146-8D36-2BE62CCDD15E}" srcOrd="0" destOrd="0" presId="urn:microsoft.com/office/officeart/2005/8/layout/list1"/>
    <dgm:cxn modelId="{97490BF3-0EFD-0B4F-8190-6662C8C47AE4}" srcId="{1E60F612-CD4B-E341-B979-0A6A6D06AFD8}" destId="{368696E2-4D2B-A34C-AEBD-59EF1C049C98}" srcOrd="1" destOrd="0" parTransId="{80E5F046-7637-894E-8584-7178AFF4E9DE}" sibTransId="{75152D0D-0512-494F-81A7-B45C3AC03CC5}"/>
    <dgm:cxn modelId="{DDFCCBFB-589F-794C-AA49-3902A8853D6D}" srcId="{1E60F612-CD4B-E341-B979-0A6A6D06AFD8}" destId="{13BB88DF-DB8D-3646-BE7D-59F18DD17DAD}" srcOrd="0" destOrd="0" parTransId="{DA686893-1221-504E-93E4-EA3AC3503037}" sibTransId="{AF9DFF41-D912-4C4F-88B9-182AC7DCD9F1}"/>
    <dgm:cxn modelId="{90CC4AD2-7C2B-A948-B09F-EBFD0F9E2DD4}" type="presParOf" srcId="{67AFA471-C05E-C146-8D36-2BE62CCDD15E}" destId="{964FA118-F796-AD4A-9801-9929CC7F9869}" srcOrd="0" destOrd="0" presId="urn:microsoft.com/office/officeart/2005/8/layout/list1"/>
    <dgm:cxn modelId="{0A3AF2FB-1CF6-BF40-AA17-3E245AFC2842}" type="presParOf" srcId="{964FA118-F796-AD4A-9801-9929CC7F9869}" destId="{B1030064-791A-5748-99BF-F2C1BF6EB01E}" srcOrd="0" destOrd="0" presId="urn:microsoft.com/office/officeart/2005/8/layout/list1"/>
    <dgm:cxn modelId="{2E3B02A3-F1FE-B348-A815-12C31161FAFA}" type="presParOf" srcId="{964FA118-F796-AD4A-9801-9929CC7F9869}" destId="{8648EF46-0564-3D4F-83A5-BD8D27936C53}" srcOrd="1" destOrd="0" presId="urn:microsoft.com/office/officeart/2005/8/layout/list1"/>
    <dgm:cxn modelId="{F6ABA292-3FC5-3D46-847F-886E74FA2924}" type="presParOf" srcId="{67AFA471-C05E-C146-8D36-2BE62CCDD15E}" destId="{D07E5FA5-2214-C247-A152-CCB4872C3BEB}" srcOrd="1" destOrd="0" presId="urn:microsoft.com/office/officeart/2005/8/layout/list1"/>
    <dgm:cxn modelId="{F4E361EF-FD54-9045-B0BA-36C8EC6027C7}" type="presParOf" srcId="{67AFA471-C05E-C146-8D36-2BE62CCDD15E}" destId="{2F4F3868-DB1A-2E40-B5F0-3B2B488D0807}" srcOrd="2" destOrd="0" presId="urn:microsoft.com/office/officeart/2005/8/layout/list1"/>
    <dgm:cxn modelId="{5502FD1E-7D99-E243-8370-57A4A8F9CCFA}" type="presParOf" srcId="{67AFA471-C05E-C146-8D36-2BE62CCDD15E}" destId="{8068B9A0-8109-D24B-A656-E087654261EB}" srcOrd="3" destOrd="0" presId="urn:microsoft.com/office/officeart/2005/8/layout/list1"/>
    <dgm:cxn modelId="{6AC44C5E-6053-F745-9B2C-DB95DD7ADC59}" type="presParOf" srcId="{67AFA471-C05E-C146-8D36-2BE62CCDD15E}" destId="{39BA1392-67D0-1E40-94AE-F396DBEB6906}" srcOrd="4" destOrd="0" presId="urn:microsoft.com/office/officeart/2005/8/layout/list1"/>
    <dgm:cxn modelId="{4F89B7EF-84CF-9F40-A907-162D26B3F8E7}" type="presParOf" srcId="{39BA1392-67D0-1E40-94AE-F396DBEB6906}" destId="{9229ACA4-033A-8348-9C03-D1634ADDB3AF}" srcOrd="0" destOrd="0" presId="urn:microsoft.com/office/officeart/2005/8/layout/list1"/>
    <dgm:cxn modelId="{60EBFC60-9ECB-3644-95C5-D0BA4E6A5385}" type="presParOf" srcId="{39BA1392-67D0-1E40-94AE-F396DBEB6906}" destId="{6AF04E97-DDF5-544C-951D-17B558802E39}" srcOrd="1" destOrd="0" presId="urn:microsoft.com/office/officeart/2005/8/layout/list1"/>
    <dgm:cxn modelId="{6A1AE9C4-A2E4-FC43-8958-F0726F1DE03C}" type="presParOf" srcId="{67AFA471-C05E-C146-8D36-2BE62CCDD15E}" destId="{D3FB8154-4CD7-BF43-A852-74A8EAF28F9F}" srcOrd="5" destOrd="0" presId="urn:microsoft.com/office/officeart/2005/8/layout/list1"/>
    <dgm:cxn modelId="{E68A285D-C686-F448-A577-DD4D857F563B}" type="presParOf" srcId="{67AFA471-C05E-C146-8D36-2BE62CCDD15E}" destId="{BCB05F74-3C9A-154E-A285-EEFA41758C87}" srcOrd="6" destOrd="0" presId="urn:microsoft.com/office/officeart/2005/8/layout/list1"/>
    <dgm:cxn modelId="{9CF4FA9A-81CD-B84D-9C13-CB74CE650D12}" type="presParOf" srcId="{67AFA471-C05E-C146-8D36-2BE62CCDD15E}" destId="{8E88CF2F-41F4-AE4A-985C-5FAF911BEC64}" srcOrd="7" destOrd="0" presId="urn:microsoft.com/office/officeart/2005/8/layout/list1"/>
    <dgm:cxn modelId="{48A2C04D-0934-0142-9FE1-EE1136417C34}" type="presParOf" srcId="{67AFA471-C05E-C146-8D36-2BE62CCDD15E}" destId="{9F196C1B-2D41-6549-8AAD-2F012082C96E}" srcOrd="8" destOrd="0" presId="urn:microsoft.com/office/officeart/2005/8/layout/list1"/>
    <dgm:cxn modelId="{6084DF19-07E0-194F-8682-C956FE7C6110}" type="presParOf" srcId="{9F196C1B-2D41-6549-8AAD-2F012082C96E}" destId="{1BFAC3D6-FA88-0641-8BA2-4A4E2E03DB9F}" srcOrd="0" destOrd="0" presId="urn:microsoft.com/office/officeart/2005/8/layout/list1"/>
    <dgm:cxn modelId="{86224574-8C2B-A642-A832-81E289DCDDFE}" type="presParOf" srcId="{9F196C1B-2D41-6549-8AAD-2F012082C96E}" destId="{CE35426C-AE8F-C841-93E3-DB72D4833E04}" srcOrd="1" destOrd="0" presId="urn:microsoft.com/office/officeart/2005/8/layout/list1"/>
    <dgm:cxn modelId="{3B5FFE86-BF95-EB41-AB48-8E0C413C0706}" type="presParOf" srcId="{67AFA471-C05E-C146-8D36-2BE62CCDD15E}" destId="{A4C63AB1-9D82-124B-BD42-1EB20D553A79}" srcOrd="9" destOrd="0" presId="urn:microsoft.com/office/officeart/2005/8/layout/list1"/>
    <dgm:cxn modelId="{131884FF-4291-2D4C-8889-E07B32B73C97}" type="presParOf" srcId="{67AFA471-C05E-C146-8D36-2BE62CCDD15E}" destId="{37BAF6BC-EAC4-EE45-8AEA-D2AA1311FFBC}" srcOrd="10" destOrd="0" presId="urn:microsoft.com/office/officeart/2005/8/layout/list1"/>
    <dgm:cxn modelId="{F4297226-B1B6-3D43-884C-C6064094EA72}" type="presParOf" srcId="{67AFA471-C05E-C146-8D36-2BE62CCDD15E}" destId="{2A6730E2-F111-4A43-BE20-7DDACD960E54}" srcOrd="11" destOrd="0" presId="urn:microsoft.com/office/officeart/2005/8/layout/list1"/>
    <dgm:cxn modelId="{7B7C38D2-C9FE-D74D-B4EA-C8605F9D570F}" type="presParOf" srcId="{67AFA471-C05E-C146-8D36-2BE62CCDD15E}" destId="{F1F76339-307D-5F4F-8769-BA181A145582}" srcOrd="12" destOrd="0" presId="urn:microsoft.com/office/officeart/2005/8/layout/list1"/>
    <dgm:cxn modelId="{9A1E8313-F2E6-8E47-BE83-0EC6D3800D8E}" type="presParOf" srcId="{F1F76339-307D-5F4F-8769-BA181A145582}" destId="{91643828-E074-2A4C-9F37-BC982B291BF5}" srcOrd="0" destOrd="0" presId="urn:microsoft.com/office/officeart/2005/8/layout/list1"/>
    <dgm:cxn modelId="{6F971B64-5B28-FA49-AAE0-E1C1BCA6C01F}" type="presParOf" srcId="{F1F76339-307D-5F4F-8769-BA181A145582}" destId="{57D1DC06-4FC4-5A4B-A085-114EA848B2BA}" srcOrd="1" destOrd="0" presId="urn:microsoft.com/office/officeart/2005/8/layout/list1"/>
    <dgm:cxn modelId="{91324F6C-683B-7A44-9AE0-D3FB10548E5C}" type="presParOf" srcId="{67AFA471-C05E-C146-8D36-2BE62CCDD15E}" destId="{3982770C-7F93-A04D-8BBF-32BBAB2738B6}" srcOrd="13" destOrd="0" presId="urn:microsoft.com/office/officeart/2005/8/layout/list1"/>
    <dgm:cxn modelId="{35FFB07B-56C5-EC47-863B-3FC2E360FC33}" type="presParOf" srcId="{67AFA471-C05E-C146-8D36-2BE62CCDD15E}" destId="{B8E296B3-7FD3-B54E-8923-B8FD027BC11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4E39B3-D819-AB47-B1FC-C73F25561ED5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A19E92C-2C3D-C94E-9438-9C07564F3DC4}">
      <dgm:prSet phldrT="[Text]"/>
      <dgm:spPr/>
      <dgm:t>
        <a:bodyPr/>
        <a:lstStyle/>
        <a:p>
          <a:r>
            <a:rPr lang="en-GB" dirty="0"/>
            <a:t>Insulation of Inner Chamber</a:t>
          </a:r>
        </a:p>
      </dgm:t>
    </dgm:pt>
    <dgm:pt modelId="{B24C69EC-F6EE-3D42-A8FC-4F4F53FF4669}" type="parTrans" cxnId="{54C585A1-F78C-1949-A07A-5D123A50A911}">
      <dgm:prSet/>
      <dgm:spPr/>
      <dgm:t>
        <a:bodyPr/>
        <a:lstStyle/>
        <a:p>
          <a:endParaRPr lang="en-GB"/>
        </a:p>
      </dgm:t>
    </dgm:pt>
    <dgm:pt modelId="{1C0BACA4-F940-FF44-BFA6-3C9C465777E1}" type="sibTrans" cxnId="{54C585A1-F78C-1949-A07A-5D123A50A911}">
      <dgm:prSet/>
      <dgm:spPr/>
      <dgm:t>
        <a:bodyPr/>
        <a:lstStyle/>
        <a:p>
          <a:endParaRPr lang="en-GB"/>
        </a:p>
      </dgm:t>
    </dgm:pt>
    <dgm:pt modelId="{9366A7E1-C941-1742-956B-7C292B84DC40}">
      <dgm:prSet phldrT="[Text]"/>
      <dgm:spPr/>
      <dgm:t>
        <a:bodyPr/>
        <a:lstStyle/>
        <a:p>
          <a:r>
            <a:rPr lang="en-GB" dirty="0"/>
            <a:t>Outer Wooden Chamber Construction</a:t>
          </a:r>
        </a:p>
      </dgm:t>
    </dgm:pt>
    <dgm:pt modelId="{BE785081-3C86-994E-A563-7A20A437D9B7}" type="parTrans" cxnId="{BEC16CCC-C0E1-B848-8699-9E0431DC52D9}">
      <dgm:prSet/>
      <dgm:spPr/>
      <dgm:t>
        <a:bodyPr/>
        <a:lstStyle/>
        <a:p>
          <a:endParaRPr lang="en-GB"/>
        </a:p>
      </dgm:t>
    </dgm:pt>
    <dgm:pt modelId="{15B8C890-CF06-7C40-86C4-7627D1C11B62}" type="sibTrans" cxnId="{BEC16CCC-C0E1-B848-8699-9E0431DC52D9}">
      <dgm:prSet/>
      <dgm:spPr/>
      <dgm:t>
        <a:bodyPr/>
        <a:lstStyle/>
        <a:p>
          <a:endParaRPr lang="en-GB"/>
        </a:p>
      </dgm:t>
    </dgm:pt>
    <dgm:pt modelId="{E039762F-627F-AE45-B7AE-E7590E6BD58D}">
      <dgm:prSet phldrT="[Text]"/>
      <dgm:spPr/>
      <dgm:t>
        <a:bodyPr/>
        <a:lstStyle/>
        <a:p>
          <a:r>
            <a:rPr lang="en-GB" dirty="0"/>
            <a:t>Refrigeration System assembly</a:t>
          </a:r>
        </a:p>
      </dgm:t>
    </dgm:pt>
    <dgm:pt modelId="{0A571634-5244-234E-80DF-B2B47864F127}" type="parTrans" cxnId="{C839C090-8232-DD45-B564-F4FA9D1BC75B}">
      <dgm:prSet/>
      <dgm:spPr/>
      <dgm:t>
        <a:bodyPr/>
        <a:lstStyle/>
        <a:p>
          <a:endParaRPr lang="en-GB"/>
        </a:p>
      </dgm:t>
    </dgm:pt>
    <dgm:pt modelId="{C6E12DF2-3DA5-FA42-967A-F1DED216B8FD}" type="sibTrans" cxnId="{C839C090-8232-DD45-B564-F4FA9D1BC75B}">
      <dgm:prSet/>
      <dgm:spPr/>
      <dgm:t>
        <a:bodyPr/>
        <a:lstStyle/>
        <a:p>
          <a:endParaRPr lang="en-GB"/>
        </a:p>
      </dgm:t>
    </dgm:pt>
    <dgm:pt modelId="{4A27CF38-BB8B-504D-B30B-50F86B4EB4EB}">
      <dgm:prSet/>
      <dgm:spPr/>
      <dgm:t>
        <a:bodyPr/>
        <a:lstStyle/>
        <a:p>
          <a:r>
            <a:rPr lang="en-GB" dirty="0"/>
            <a:t>Vacuum Pump connection</a:t>
          </a:r>
        </a:p>
      </dgm:t>
    </dgm:pt>
    <dgm:pt modelId="{6D96EF0C-2082-A34D-AC11-66EEA5B73A39}" type="parTrans" cxnId="{2910095E-336B-9A45-833B-F17AA018E26E}">
      <dgm:prSet/>
      <dgm:spPr/>
      <dgm:t>
        <a:bodyPr/>
        <a:lstStyle/>
        <a:p>
          <a:endParaRPr lang="en-GB"/>
        </a:p>
      </dgm:t>
    </dgm:pt>
    <dgm:pt modelId="{9516CF1F-CFF4-2741-953A-A2C61D145AE6}" type="sibTrans" cxnId="{2910095E-336B-9A45-833B-F17AA018E26E}">
      <dgm:prSet/>
      <dgm:spPr/>
      <dgm:t>
        <a:bodyPr/>
        <a:lstStyle/>
        <a:p>
          <a:endParaRPr lang="en-GB"/>
        </a:p>
      </dgm:t>
    </dgm:pt>
    <dgm:pt modelId="{5496C45A-02C0-1342-A79D-6350017F7E3A}">
      <dgm:prSet/>
      <dgm:spPr/>
      <dgm:t>
        <a:bodyPr/>
        <a:lstStyle/>
        <a:p>
          <a:r>
            <a:rPr lang="en-GB" dirty="0"/>
            <a:t>Heating system connections</a:t>
          </a:r>
        </a:p>
      </dgm:t>
    </dgm:pt>
    <dgm:pt modelId="{E7D05C62-87F4-5040-B1BE-AAF6A570F3BC}" type="parTrans" cxnId="{AF00830C-043A-E643-8439-359B3967D011}">
      <dgm:prSet/>
      <dgm:spPr/>
      <dgm:t>
        <a:bodyPr/>
        <a:lstStyle/>
        <a:p>
          <a:endParaRPr lang="en-GB"/>
        </a:p>
      </dgm:t>
    </dgm:pt>
    <dgm:pt modelId="{C7CB7259-D41A-6841-86D1-1BD140BCA299}" type="sibTrans" cxnId="{AF00830C-043A-E643-8439-359B3967D011}">
      <dgm:prSet/>
      <dgm:spPr/>
      <dgm:t>
        <a:bodyPr/>
        <a:lstStyle/>
        <a:p>
          <a:endParaRPr lang="en-GB"/>
        </a:p>
      </dgm:t>
    </dgm:pt>
    <dgm:pt modelId="{4778DA48-D43C-FB41-848C-57B1DAC04FA0}">
      <dgm:prSet/>
      <dgm:spPr/>
      <dgm:t>
        <a:bodyPr/>
        <a:lstStyle/>
        <a:p>
          <a:r>
            <a:rPr lang="en-GB" dirty="0"/>
            <a:t>Final checks and sealing</a:t>
          </a:r>
        </a:p>
      </dgm:t>
    </dgm:pt>
    <dgm:pt modelId="{E46E76E2-E21F-344F-978A-EAC4AEEC4C35}" type="parTrans" cxnId="{D2A8981A-F658-174A-8117-34E55C1C9CA3}">
      <dgm:prSet/>
      <dgm:spPr/>
      <dgm:t>
        <a:bodyPr/>
        <a:lstStyle/>
        <a:p>
          <a:endParaRPr lang="en-GB"/>
        </a:p>
      </dgm:t>
    </dgm:pt>
    <dgm:pt modelId="{D1F4C469-549A-004F-B685-6FAC66065F0E}" type="sibTrans" cxnId="{D2A8981A-F658-174A-8117-34E55C1C9CA3}">
      <dgm:prSet/>
      <dgm:spPr/>
      <dgm:t>
        <a:bodyPr/>
        <a:lstStyle/>
        <a:p>
          <a:endParaRPr lang="en-GB"/>
        </a:p>
      </dgm:t>
    </dgm:pt>
    <dgm:pt modelId="{7E26C907-A121-1442-B084-570D1FC71D50}">
      <dgm:prSet/>
      <dgm:spPr/>
      <dgm:t>
        <a:bodyPr/>
        <a:lstStyle/>
        <a:p>
          <a:r>
            <a:rPr lang="en-GB" dirty="0"/>
            <a:t>Inner Aluminium Chamber Assembly</a:t>
          </a:r>
        </a:p>
      </dgm:t>
    </dgm:pt>
    <dgm:pt modelId="{7850B01A-C7DD-BD4D-B050-52F86F79FC89}" type="parTrans" cxnId="{749CB413-C2BF-3642-87F9-994FA9FE0CA3}">
      <dgm:prSet/>
      <dgm:spPr/>
      <dgm:t>
        <a:bodyPr/>
        <a:lstStyle/>
        <a:p>
          <a:endParaRPr lang="en-GB"/>
        </a:p>
      </dgm:t>
    </dgm:pt>
    <dgm:pt modelId="{D5503979-71B2-4841-854F-A400F25949A6}" type="sibTrans" cxnId="{749CB413-C2BF-3642-87F9-994FA9FE0CA3}">
      <dgm:prSet/>
      <dgm:spPr/>
      <dgm:t>
        <a:bodyPr/>
        <a:lstStyle/>
        <a:p>
          <a:endParaRPr lang="en-GB"/>
        </a:p>
      </dgm:t>
    </dgm:pt>
    <dgm:pt modelId="{45594DF9-D2E4-5843-B8C6-FDA82BA2A39F}">
      <dgm:prSet/>
      <dgm:spPr/>
      <dgm:t>
        <a:bodyPr/>
        <a:lstStyle/>
        <a:p>
          <a:r>
            <a:rPr lang="en-GB" dirty="0"/>
            <a:t>Wiring of entire system</a:t>
          </a:r>
        </a:p>
      </dgm:t>
    </dgm:pt>
    <dgm:pt modelId="{DD8E2A50-F19F-1440-936D-691B77258FF9}" type="parTrans" cxnId="{1327FBFC-36D6-874D-BB6E-7573562DBEB4}">
      <dgm:prSet/>
      <dgm:spPr/>
    </dgm:pt>
    <dgm:pt modelId="{EF85C1F1-AFF6-B244-9F58-9F9B28F447AA}" type="sibTrans" cxnId="{1327FBFC-36D6-874D-BB6E-7573562DBEB4}">
      <dgm:prSet/>
      <dgm:spPr/>
    </dgm:pt>
    <dgm:pt modelId="{7837B7D3-50A4-CC46-BA03-CE1F420EA255}" type="pres">
      <dgm:prSet presAssocID="{AF4E39B3-D819-AB47-B1FC-C73F25561ED5}" presName="Name0" presStyleCnt="0">
        <dgm:presLayoutVars>
          <dgm:dir/>
          <dgm:animLvl val="lvl"/>
          <dgm:resizeHandles val="exact"/>
        </dgm:presLayoutVars>
      </dgm:prSet>
      <dgm:spPr/>
    </dgm:pt>
    <dgm:pt modelId="{377D8706-5B24-C747-B175-E534C8FFCA43}" type="pres">
      <dgm:prSet presAssocID="{4778DA48-D43C-FB41-848C-57B1DAC04FA0}" presName="boxAndChildren" presStyleCnt="0"/>
      <dgm:spPr/>
    </dgm:pt>
    <dgm:pt modelId="{33CD7C07-AD78-B54B-BC91-CF1C93569D21}" type="pres">
      <dgm:prSet presAssocID="{4778DA48-D43C-FB41-848C-57B1DAC04FA0}" presName="parentTextBox" presStyleLbl="node1" presStyleIdx="0" presStyleCnt="8"/>
      <dgm:spPr/>
    </dgm:pt>
    <dgm:pt modelId="{060A7ABA-AD4D-EE40-A029-406B5F12F3E0}" type="pres">
      <dgm:prSet presAssocID="{EF85C1F1-AFF6-B244-9F58-9F9B28F447AA}" presName="sp" presStyleCnt="0"/>
      <dgm:spPr/>
    </dgm:pt>
    <dgm:pt modelId="{B555D348-D76A-574E-886B-CCE6C0CF055F}" type="pres">
      <dgm:prSet presAssocID="{45594DF9-D2E4-5843-B8C6-FDA82BA2A39F}" presName="arrowAndChildren" presStyleCnt="0"/>
      <dgm:spPr/>
    </dgm:pt>
    <dgm:pt modelId="{1EBEBAED-CFD1-0D47-A5B0-9CADB0E0156B}" type="pres">
      <dgm:prSet presAssocID="{45594DF9-D2E4-5843-B8C6-FDA82BA2A39F}" presName="parentTextArrow" presStyleLbl="node1" presStyleIdx="1" presStyleCnt="8"/>
      <dgm:spPr/>
    </dgm:pt>
    <dgm:pt modelId="{54B3195B-F2AC-6B4D-823A-BBE24945B6B6}" type="pres">
      <dgm:prSet presAssocID="{C7CB7259-D41A-6841-86D1-1BD140BCA299}" presName="sp" presStyleCnt="0"/>
      <dgm:spPr/>
    </dgm:pt>
    <dgm:pt modelId="{D7DA77F2-B8AB-F84B-BDA0-0DF3DA9829D5}" type="pres">
      <dgm:prSet presAssocID="{5496C45A-02C0-1342-A79D-6350017F7E3A}" presName="arrowAndChildren" presStyleCnt="0"/>
      <dgm:spPr/>
    </dgm:pt>
    <dgm:pt modelId="{C22B2B00-E38B-FB43-AA7D-4D04AC1763A5}" type="pres">
      <dgm:prSet presAssocID="{5496C45A-02C0-1342-A79D-6350017F7E3A}" presName="parentTextArrow" presStyleLbl="node1" presStyleIdx="2" presStyleCnt="8"/>
      <dgm:spPr/>
    </dgm:pt>
    <dgm:pt modelId="{A5098F34-DDEC-B04E-9E1F-9BD4317BF775}" type="pres">
      <dgm:prSet presAssocID="{9516CF1F-CFF4-2741-953A-A2C61D145AE6}" presName="sp" presStyleCnt="0"/>
      <dgm:spPr/>
    </dgm:pt>
    <dgm:pt modelId="{FA65EA98-26B5-704C-B50F-8E1FB32C6258}" type="pres">
      <dgm:prSet presAssocID="{4A27CF38-BB8B-504D-B30B-50F86B4EB4EB}" presName="arrowAndChildren" presStyleCnt="0"/>
      <dgm:spPr/>
    </dgm:pt>
    <dgm:pt modelId="{E4CDF7E6-100B-3942-A8DA-FA2E2C3E20C8}" type="pres">
      <dgm:prSet presAssocID="{4A27CF38-BB8B-504D-B30B-50F86B4EB4EB}" presName="parentTextArrow" presStyleLbl="node1" presStyleIdx="3" presStyleCnt="8"/>
      <dgm:spPr/>
    </dgm:pt>
    <dgm:pt modelId="{D64A7E22-6607-3143-B4FE-A2D1C0CD558D}" type="pres">
      <dgm:prSet presAssocID="{C6E12DF2-3DA5-FA42-967A-F1DED216B8FD}" presName="sp" presStyleCnt="0"/>
      <dgm:spPr/>
    </dgm:pt>
    <dgm:pt modelId="{D13CAEBA-0094-AB44-86F6-F152C883693A}" type="pres">
      <dgm:prSet presAssocID="{E039762F-627F-AE45-B7AE-E7590E6BD58D}" presName="arrowAndChildren" presStyleCnt="0"/>
      <dgm:spPr/>
    </dgm:pt>
    <dgm:pt modelId="{D8B0CB21-13F6-2145-9299-1F1D363016C1}" type="pres">
      <dgm:prSet presAssocID="{E039762F-627F-AE45-B7AE-E7590E6BD58D}" presName="parentTextArrow" presStyleLbl="node1" presStyleIdx="4" presStyleCnt="8"/>
      <dgm:spPr/>
    </dgm:pt>
    <dgm:pt modelId="{A5325373-C509-144E-80CA-4DE7386346A8}" type="pres">
      <dgm:prSet presAssocID="{15B8C890-CF06-7C40-86C4-7627D1C11B62}" presName="sp" presStyleCnt="0"/>
      <dgm:spPr/>
    </dgm:pt>
    <dgm:pt modelId="{3A47E785-79A9-6840-AEB2-D0B350975E4A}" type="pres">
      <dgm:prSet presAssocID="{9366A7E1-C941-1742-956B-7C292B84DC40}" presName="arrowAndChildren" presStyleCnt="0"/>
      <dgm:spPr/>
    </dgm:pt>
    <dgm:pt modelId="{BB3C920E-4272-0141-B167-3BA089AAFF8C}" type="pres">
      <dgm:prSet presAssocID="{9366A7E1-C941-1742-956B-7C292B84DC40}" presName="parentTextArrow" presStyleLbl="node1" presStyleIdx="5" presStyleCnt="8"/>
      <dgm:spPr/>
    </dgm:pt>
    <dgm:pt modelId="{916F34DD-81D5-5F42-93A2-C2787B69527B}" type="pres">
      <dgm:prSet presAssocID="{1C0BACA4-F940-FF44-BFA6-3C9C465777E1}" presName="sp" presStyleCnt="0"/>
      <dgm:spPr/>
    </dgm:pt>
    <dgm:pt modelId="{5F21775F-726B-0C40-A51F-6C7E0CA6B173}" type="pres">
      <dgm:prSet presAssocID="{FA19E92C-2C3D-C94E-9438-9C07564F3DC4}" presName="arrowAndChildren" presStyleCnt="0"/>
      <dgm:spPr/>
    </dgm:pt>
    <dgm:pt modelId="{5460065B-7901-AC4A-A19A-BC3464950A04}" type="pres">
      <dgm:prSet presAssocID="{FA19E92C-2C3D-C94E-9438-9C07564F3DC4}" presName="parentTextArrow" presStyleLbl="node1" presStyleIdx="6" presStyleCnt="8"/>
      <dgm:spPr/>
    </dgm:pt>
    <dgm:pt modelId="{3F290BBE-10CD-AC41-B3D7-B3240292D514}" type="pres">
      <dgm:prSet presAssocID="{D5503979-71B2-4841-854F-A400F25949A6}" presName="sp" presStyleCnt="0"/>
      <dgm:spPr/>
    </dgm:pt>
    <dgm:pt modelId="{05A7661E-F609-CB45-B29B-A65E6EB94BAC}" type="pres">
      <dgm:prSet presAssocID="{7E26C907-A121-1442-B084-570D1FC71D50}" presName="arrowAndChildren" presStyleCnt="0"/>
      <dgm:spPr/>
    </dgm:pt>
    <dgm:pt modelId="{B1C81508-FC8E-C24C-A92F-566E25F84F8B}" type="pres">
      <dgm:prSet presAssocID="{7E26C907-A121-1442-B084-570D1FC71D50}" presName="parentTextArrow" presStyleLbl="node1" presStyleIdx="7" presStyleCnt="8"/>
      <dgm:spPr/>
    </dgm:pt>
  </dgm:ptLst>
  <dgm:cxnLst>
    <dgm:cxn modelId="{C7A13703-9379-3640-9FDB-D28DB79B74C6}" type="presOf" srcId="{4778DA48-D43C-FB41-848C-57B1DAC04FA0}" destId="{33CD7C07-AD78-B54B-BC91-CF1C93569D21}" srcOrd="0" destOrd="0" presId="urn:microsoft.com/office/officeart/2005/8/layout/process4"/>
    <dgm:cxn modelId="{AF00830C-043A-E643-8439-359B3967D011}" srcId="{AF4E39B3-D819-AB47-B1FC-C73F25561ED5}" destId="{5496C45A-02C0-1342-A79D-6350017F7E3A}" srcOrd="5" destOrd="0" parTransId="{E7D05C62-87F4-5040-B1BE-AAF6A570F3BC}" sibTransId="{C7CB7259-D41A-6841-86D1-1BD140BCA299}"/>
    <dgm:cxn modelId="{749CB413-C2BF-3642-87F9-994FA9FE0CA3}" srcId="{AF4E39B3-D819-AB47-B1FC-C73F25561ED5}" destId="{7E26C907-A121-1442-B084-570D1FC71D50}" srcOrd="0" destOrd="0" parTransId="{7850B01A-C7DD-BD4D-B050-52F86F79FC89}" sibTransId="{D5503979-71B2-4841-854F-A400F25949A6}"/>
    <dgm:cxn modelId="{D2A8981A-F658-174A-8117-34E55C1C9CA3}" srcId="{AF4E39B3-D819-AB47-B1FC-C73F25561ED5}" destId="{4778DA48-D43C-FB41-848C-57B1DAC04FA0}" srcOrd="7" destOrd="0" parTransId="{E46E76E2-E21F-344F-978A-EAC4AEEC4C35}" sibTransId="{D1F4C469-549A-004F-B685-6FAC66065F0E}"/>
    <dgm:cxn modelId="{0F67445C-F6B6-F24E-9243-AEDF842B21DC}" type="presOf" srcId="{9366A7E1-C941-1742-956B-7C292B84DC40}" destId="{BB3C920E-4272-0141-B167-3BA089AAFF8C}" srcOrd="0" destOrd="0" presId="urn:microsoft.com/office/officeart/2005/8/layout/process4"/>
    <dgm:cxn modelId="{2910095E-336B-9A45-833B-F17AA018E26E}" srcId="{AF4E39B3-D819-AB47-B1FC-C73F25561ED5}" destId="{4A27CF38-BB8B-504D-B30B-50F86B4EB4EB}" srcOrd="4" destOrd="0" parTransId="{6D96EF0C-2082-A34D-AC11-66EEA5B73A39}" sibTransId="{9516CF1F-CFF4-2741-953A-A2C61D145AE6}"/>
    <dgm:cxn modelId="{D7FC7548-997F-B54C-827A-20B7C9A9EA3C}" type="presOf" srcId="{AF4E39B3-D819-AB47-B1FC-C73F25561ED5}" destId="{7837B7D3-50A4-CC46-BA03-CE1F420EA255}" srcOrd="0" destOrd="0" presId="urn:microsoft.com/office/officeart/2005/8/layout/process4"/>
    <dgm:cxn modelId="{C5C0337E-730D-524E-B316-FBD3C6D3FC4A}" type="presOf" srcId="{7E26C907-A121-1442-B084-570D1FC71D50}" destId="{B1C81508-FC8E-C24C-A92F-566E25F84F8B}" srcOrd="0" destOrd="0" presId="urn:microsoft.com/office/officeart/2005/8/layout/process4"/>
    <dgm:cxn modelId="{C839C090-8232-DD45-B564-F4FA9D1BC75B}" srcId="{AF4E39B3-D819-AB47-B1FC-C73F25561ED5}" destId="{E039762F-627F-AE45-B7AE-E7590E6BD58D}" srcOrd="3" destOrd="0" parTransId="{0A571634-5244-234E-80DF-B2B47864F127}" sibTransId="{C6E12DF2-3DA5-FA42-967A-F1DED216B8FD}"/>
    <dgm:cxn modelId="{54C585A1-F78C-1949-A07A-5D123A50A911}" srcId="{AF4E39B3-D819-AB47-B1FC-C73F25561ED5}" destId="{FA19E92C-2C3D-C94E-9438-9C07564F3DC4}" srcOrd="1" destOrd="0" parTransId="{B24C69EC-F6EE-3D42-A8FC-4F4F53FF4669}" sibTransId="{1C0BACA4-F940-FF44-BFA6-3C9C465777E1}"/>
    <dgm:cxn modelId="{C79650AE-69F6-EC49-AD50-732DFE558E85}" type="presOf" srcId="{5496C45A-02C0-1342-A79D-6350017F7E3A}" destId="{C22B2B00-E38B-FB43-AA7D-4D04AC1763A5}" srcOrd="0" destOrd="0" presId="urn:microsoft.com/office/officeart/2005/8/layout/process4"/>
    <dgm:cxn modelId="{724AC9AE-C9C4-EE42-B790-8354DB97749D}" type="presOf" srcId="{FA19E92C-2C3D-C94E-9438-9C07564F3DC4}" destId="{5460065B-7901-AC4A-A19A-BC3464950A04}" srcOrd="0" destOrd="0" presId="urn:microsoft.com/office/officeart/2005/8/layout/process4"/>
    <dgm:cxn modelId="{75DEA1CA-65E8-974B-A2E1-E42A20F43A57}" type="presOf" srcId="{45594DF9-D2E4-5843-B8C6-FDA82BA2A39F}" destId="{1EBEBAED-CFD1-0D47-A5B0-9CADB0E0156B}" srcOrd="0" destOrd="0" presId="urn:microsoft.com/office/officeart/2005/8/layout/process4"/>
    <dgm:cxn modelId="{BEC16CCC-C0E1-B848-8699-9E0431DC52D9}" srcId="{AF4E39B3-D819-AB47-B1FC-C73F25561ED5}" destId="{9366A7E1-C941-1742-956B-7C292B84DC40}" srcOrd="2" destOrd="0" parTransId="{BE785081-3C86-994E-A563-7A20A437D9B7}" sibTransId="{15B8C890-CF06-7C40-86C4-7627D1C11B62}"/>
    <dgm:cxn modelId="{670456D9-276E-F740-9DBA-326C958A12D4}" type="presOf" srcId="{E039762F-627F-AE45-B7AE-E7590E6BD58D}" destId="{D8B0CB21-13F6-2145-9299-1F1D363016C1}" srcOrd="0" destOrd="0" presId="urn:microsoft.com/office/officeart/2005/8/layout/process4"/>
    <dgm:cxn modelId="{517538DD-1204-A346-803C-6AA925C0701C}" type="presOf" srcId="{4A27CF38-BB8B-504D-B30B-50F86B4EB4EB}" destId="{E4CDF7E6-100B-3942-A8DA-FA2E2C3E20C8}" srcOrd="0" destOrd="0" presId="urn:microsoft.com/office/officeart/2005/8/layout/process4"/>
    <dgm:cxn modelId="{1327FBFC-36D6-874D-BB6E-7573562DBEB4}" srcId="{AF4E39B3-D819-AB47-B1FC-C73F25561ED5}" destId="{45594DF9-D2E4-5843-B8C6-FDA82BA2A39F}" srcOrd="6" destOrd="0" parTransId="{DD8E2A50-F19F-1440-936D-691B77258FF9}" sibTransId="{EF85C1F1-AFF6-B244-9F58-9F9B28F447AA}"/>
    <dgm:cxn modelId="{FF1F81D9-A2CA-8F4F-9DCE-023BC01BEF68}" type="presParOf" srcId="{7837B7D3-50A4-CC46-BA03-CE1F420EA255}" destId="{377D8706-5B24-C747-B175-E534C8FFCA43}" srcOrd="0" destOrd="0" presId="urn:microsoft.com/office/officeart/2005/8/layout/process4"/>
    <dgm:cxn modelId="{BFE92D6F-14D5-F14E-9936-92757DD5FD3D}" type="presParOf" srcId="{377D8706-5B24-C747-B175-E534C8FFCA43}" destId="{33CD7C07-AD78-B54B-BC91-CF1C93569D21}" srcOrd="0" destOrd="0" presId="urn:microsoft.com/office/officeart/2005/8/layout/process4"/>
    <dgm:cxn modelId="{F7822D0F-F683-6347-895D-3D09EBB5CBE6}" type="presParOf" srcId="{7837B7D3-50A4-CC46-BA03-CE1F420EA255}" destId="{060A7ABA-AD4D-EE40-A029-406B5F12F3E0}" srcOrd="1" destOrd="0" presId="urn:microsoft.com/office/officeart/2005/8/layout/process4"/>
    <dgm:cxn modelId="{299652F0-4E4E-A944-B012-052E365760D0}" type="presParOf" srcId="{7837B7D3-50A4-CC46-BA03-CE1F420EA255}" destId="{B555D348-D76A-574E-886B-CCE6C0CF055F}" srcOrd="2" destOrd="0" presId="urn:microsoft.com/office/officeart/2005/8/layout/process4"/>
    <dgm:cxn modelId="{B8D971CB-0689-D74E-9CC5-C6437114151F}" type="presParOf" srcId="{B555D348-D76A-574E-886B-CCE6C0CF055F}" destId="{1EBEBAED-CFD1-0D47-A5B0-9CADB0E0156B}" srcOrd="0" destOrd="0" presId="urn:microsoft.com/office/officeart/2005/8/layout/process4"/>
    <dgm:cxn modelId="{BF278FBE-65CE-F44A-A61A-7FBBE271A3B6}" type="presParOf" srcId="{7837B7D3-50A4-CC46-BA03-CE1F420EA255}" destId="{54B3195B-F2AC-6B4D-823A-BBE24945B6B6}" srcOrd="3" destOrd="0" presId="urn:microsoft.com/office/officeart/2005/8/layout/process4"/>
    <dgm:cxn modelId="{9E287CA4-77C2-0F41-BBBE-BC7566FA906D}" type="presParOf" srcId="{7837B7D3-50A4-CC46-BA03-CE1F420EA255}" destId="{D7DA77F2-B8AB-F84B-BDA0-0DF3DA9829D5}" srcOrd="4" destOrd="0" presId="urn:microsoft.com/office/officeart/2005/8/layout/process4"/>
    <dgm:cxn modelId="{5B568544-B1EB-C147-A73C-087E6CFEFDD0}" type="presParOf" srcId="{D7DA77F2-B8AB-F84B-BDA0-0DF3DA9829D5}" destId="{C22B2B00-E38B-FB43-AA7D-4D04AC1763A5}" srcOrd="0" destOrd="0" presId="urn:microsoft.com/office/officeart/2005/8/layout/process4"/>
    <dgm:cxn modelId="{6D5A232A-ED1E-1441-BCBE-E3105487D664}" type="presParOf" srcId="{7837B7D3-50A4-CC46-BA03-CE1F420EA255}" destId="{A5098F34-DDEC-B04E-9E1F-9BD4317BF775}" srcOrd="5" destOrd="0" presId="urn:microsoft.com/office/officeart/2005/8/layout/process4"/>
    <dgm:cxn modelId="{53773AF4-6EEC-FB40-8795-F93230D848FC}" type="presParOf" srcId="{7837B7D3-50A4-CC46-BA03-CE1F420EA255}" destId="{FA65EA98-26B5-704C-B50F-8E1FB32C6258}" srcOrd="6" destOrd="0" presId="urn:microsoft.com/office/officeart/2005/8/layout/process4"/>
    <dgm:cxn modelId="{3C30538C-D03B-5042-8EB7-2337F6A6B14F}" type="presParOf" srcId="{FA65EA98-26B5-704C-B50F-8E1FB32C6258}" destId="{E4CDF7E6-100B-3942-A8DA-FA2E2C3E20C8}" srcOrd="0" destOrd="0" presId="urn:microsoft.com/office/officeart/2005/8/layout/process4"/>
    <dgm:cxn modelId="{BB2156CA-0E6D-A04B-A34B-F1BDAE4A08BE}" type="presParOf" srcId="{7837B7D3-50A4-CC46-BA03-CE1F420EA255}" destId="{D64A7E22-6607-3143-B4FE-A2D1C0CD558D}" srcOrd="7" destOrd="0" presId="urn:microsoft.com/office/officeart/2005/8/layout/process4"/>
    <dgm:cxn modelId="{2F2F389E-A2BD-3D4B-AB07-D89E229690F8}" type="presParOf" srcId="{7837B7D3-50A4-CC46-BA03-CE1F420EA255}" destId="{D13CAEBA-0094-AB44-86F6-F152C883693A}" srcOrd="8" destOrd="0" presId="urn:microsoft.com/office/officeart/2005/8/layout/process4"/>
    <dgm:cxn modelId="{76D17EA0-FB2E-2C41-9E81-6AAC3865056C}" type="presParOf" srcId="{D13CAEBA-0094-AB44-86F6-F152C883693A}" destId="{D8B0CB21-13F6-2145-9299-1F1D363016C1}" srcOrd="0" destOrd="0" presId="urn:microsoft.com/office/officeart/2005/8/layout/process4"/>
    <dgm:cxn modelId="{43B93C6E-08BE-DC4E-868D-BD6144E6EE86}" type="presParOf" srcId="{7837B7D3-50A4-CC46-BA03-CE1F420EA255}" destId="{A5325373-C509-144E-80CA-4DE7386346A8}" srcOrd="9" destOrd="0" presId="urn:microsoft.com/office/officeart/2005/8/layout/process4"/>
    <dgm:cxn modelId="{96960B01-3BAA-BF49-9751-008C24FA79CD}" type="presParOf" srcId="{7837B7D3-50A4-CC46-BA03-CE1F420EA255}" destId="{3A47E785-79A9-6840-AEB2-D0B350975E4A}" srcOrd="10" destOrd="0" presId="urn:microsoft.com/office/officeart/2005/8/layout/process4"/>
    <dgm:cxn modelId="{95B3583A-E99E-0748-9049-F3A3BC54163C}" type="presParOf" srcId="{3A47E785-79A9-6840-AEB2-D0B350975E4A}" destId="{BB3C920E-4272-0141-B167-3BA089AAFF8C}" srcOrd="0" destOrd="0" presId="urn:microsoft.com/office/officeart/2005/8/layout/process4"/>
    <dgm:cxn modelId="{C16D4578-92D9-ED41-B295-4167911B98C0}" type="presParOf" srcId="{7837B7D3-50A4-CC46-BA03-CE1F420EA255}" destId="{916F34DD-81D5-5F42-93A2-C2787B69527B}" srcOrd="11" destOrd="0" presId="urn:microsoft.com/office/officeart/2005/8/layout/process4"/>
    <dgm:cxn modelId="{57100789-0757-134E-8885-41931FBA0EF6}" type="presParOf" srcId="{7837B7D3-50A4-CC46-BA03-CE1F420EA255}" destId="{5F21775F-726B-0C40-A51F-6C7E0CA6B173}" srcOrd="12" destOrd="0" presId="urn:microsoft.com/office/officeart/2005/8/layout/process4"/>
    <dgm:cxn modelId="{2C6CF3EA-4879-7D4D-8D68-BB543F449107}" type="presParOf" srcId="{5F21775F-726B-0C40-A51F-6C7E0CA6B173}" destId="{5460065B-7901-AC4A-A19A-BC3464950A04}" srcOrd="0" destOrd="0" presId="urn:microsoft.com/office/officeart/2005/8/layout/process4"/>
    <dgm:cxn modelId="{A5F2435A-CD47-F744-8715-2F18147A0F8A}" type="presParOf" srcId="{7837B7D3-50A4-CC46-BA03-CE1F420EA255}" destId="{3F290BBE-10CD-AC41-B3D7-B3240292D514}" srcOrd="13" destOrd="0" presId="urn:microsoft.com/office/officeart/2005/8/layout/process4"/>
    <dgm:cxn modelId="{859C2B3B-91AF-F341-9FD4-097A7E03141C}" type="presParOf" srcId="{7837B7D3-50A4-CC46-BA03-CE1F420EA255}" destId="{05A7661E-F609-CB45-B29B-A65E6EB94BAC}" srcOrd="14" destOrd="0" presId="urn:microsoft.com/office/officeart/2005/8/layout/process4"/>
    <dgm:cxn modelId="{92790054-97B6-604A-AD63-B28D5188F28E}" type="presParOf" srcId="{05A7661E-F609-CB45-B29B-A65E6EB94BAC}" destId="{B1C81508-FC8E-C24C-A92F-566E25F84F8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F3868-DB1A-2E40-B5F0-3B2B488D0807}">
      <dsp:nvSpPr>
        <dsp:cNvPr id="0" name=""/>
        <dsp:cNvSpPr/>
      </dsp:nvSpPr>
      <dsp:spPr>
        <a:xfrm>
          <a:off x="0" y="516842"/>
          <a:ext cx="109728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8EF46-0564-3D4F-83A5-BD8D27936C53}">
      <dsp:nvSpPr>
        <dsp:cNvPr id="0" name=""/>
        <dsp:cNvSpPr/>
      </dsp:nvSpPr>
      <dsp:spPr>
        <a:xfrm>
          <a:off x="548640" y="140551"/>
          <a:ext cx="768096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22" tIns="0" rIns="290322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Measurement and cutting of Aluminium sheet</a:t>
          </a:r>
        </a:p>
      </dsp:txBody>
      <dsp:txXfrm>
        <a:off x="588989" y="180900"/>
        <a:ext cx="7600262" cy="745862"/>
      </dsp:txXfrm>
    </dsp:sp>
    <dsp:sp modelId="{BCB05F74-3C9A-154E-A285-EEFA41758C87}">
      <dsp:nvSpPr>
        <dsp:cNvPr id="0" name=""/>
        <dsp:cNvSpPr/>
      </dsp:nvSpPr>
      <dsp:spPr>
        <a:xfrm>
          <a:off x="0" y="1786922"/>
          <a:ext cx="109728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04E97-DDF5-544C-951D-17B558802E39}">
      <dsp:nvSpPr>
        <dsp:cNvPr id="0" name=""/>
        <dsp:cNvSpPr/>
      </dsp:nvSpPr>
      <dsp:spPr>
        <a:xfrm>
          <a:off x="548640" y="1373642"/>
          <a:ext cx="768096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22" tIns="0" rIns="290322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Measurement and cutting of insulation material</a:t>
          </a:r>
        </a:p>
      </dsp:txBody>
      <dsp:txXfrm>
        <a:off x="588989" y="1413991"/>
        <a:ext cx="7600262" cy="745862"/>
      </dsp:txXfrm>
    </dsp:sp>
    <dsp:sp modelId="{37BAF6BC-EAC4-EE45-8AEA-D2AA1311FFBC}">
      <dsp:nvSpPr>
        <dsp:cNvPr id="0" name=""/>
        <dsp:cNvSpPr/>
      </dsp:nvSpPr>
      <dsp:spPr>
        <a:xfrm>
          <a:off x="0" y="3057002"/>
          <a:ext cx="109728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35426C-AE8F-C841-93E3-DB72D4833E04}">
      <dsp:nvSpPr>
        <dsp:cNvPr id="0" name=""/>
        <dsp:cNvSpPr/>
      </dsp:nvSpPr>
      <dsp:spPr>
        <a:xfrm>
          <a:off x="548640" y="2643722"/>
          <a:ext cx="768096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22" tIns="0" rIns="290322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 Measurement and cutting of plywood</a:t>
          </a:r>
        </a:p>
      </dsp:txBody>
      <dsp:txXfrm>
        <a:off x="588989" y="2684071"/>
        <a:ext cx="7600262" cy="745862"/>
      </dsp:txXfrm>
    </dsp:sp>
    <dsp:sp modelId="{B8E296B3-7FD3-B54E-8923-B8FD027BC114}">
      <dsp:nvSpPr>
        <dsp:cNvPr id="0" name=""/>
        <dsp:cNvSpPr/>
      </dsp:nvSpPr>
      <dsp:spPr>
        <a:xfrm>
          <a:off x="0" y="4327082"/>
          <a:ext cx="109728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D1DC06-4FC4-5A4B-A085-114EA848B2BA}">
      <dsp:nvSpPr>
        <dsp:cNvPr id="0" name=""/>
        <dsp:cNvSpPr/>
      </dsp:nvSpPr>
      <dsp:spPr>
        <a:xfrm>
          <a:off x="548640" y="3913802"/>
          <a:ext cx="768096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22" tIns="0" rIns="290322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Drilling, fitting and riveting</a:t>
          </a:r>
        </a:p>
      </dsp:txBody>
      <dsp:txXfrm>
        <a:off x="588989" y="3954151"/>
        <a:ext cx="7600262" cy="74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D7C07-AD78-B54B-BC91-CF1C93569D21}">
      <dsp:nvSpPr>
        <dsp:cNvPr id="0" name=""/>
        <dsp:cNvSpPr/>
      </dsp:nvSpPr>
      <dsp:spPr>
        <a:xfrm>
          <a:off x="0" y="4694228"/>
          <a:ext cx="10639906" cy="440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Final checks and sealing</a:t>
          </a:r>
        </a:p>
      </dsp:txBody>
      <dsp:txXfrm>
        <a:off x="0" y="4694228"/>
        <a:ext cx="10639906" cy="440142"/>
      </dsp:txXfrm>
    </dsp:sp>
    <dsp:sp modelId="{1EBEBAED-CFD1-0D47-A5B0-9CADB0E0156B}">
      <dsp:nvSpPr>
        <dsp:cNvPr id="0" name=""/>
        <dsp:cNvSpPr/>
      </dsp:nvSpPr>
      <dsp:spPr>
        <a:xfrm rot="10800000">
          <a:off x="0" y="4023892"/>
          <a:ext cx="10639906" cy="67693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Wiring of entire system</a:t>
          </a:r>
        </a:p>
      </dsp:txBody>
      <dsp:txXfrm rot="10800000">
        <a:off x="0" y="4023892"/>
        <a:ext cx="10639906" cy="439854"/>
      </dsp:txXfrm>
    </dsp:sp>
    <dsp:sp modelId="{C22B2B00-E38B-FB43-AA7D-4D04AC1763A5}">
      <dsp:nvSpPr>
        <dsp:cNvPr id="0" name=""/>
        <dsp:cNvSpPr/>
      </dsp:nvSpPr>
      <dsp:spPr>
        <a:xfrm rot="10800000">
          <a:off x="0" y="3353556"/>
          <a:ext cx="10639906" cy="67693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Heating system connections</a:t>
          </a:r>
        </a:p>
      </dsp:txBody>
      <dsp:txXfrm rot="10800000">
        <a:off x="0" y="3353556"/>
        <a:ext cx="10639906" cy="439854"/>
      </dsp:txXfrm>
    </dsp:sp>
    <dsp:sp modelId="{E4CDF7E6-100B-3942-A8DA-FA2E2C3E20C8}">
      <dsp:nvSpPr>
        <dsp:cNvPr id="0" name=""/>
        <dsp:cNvSpPr/>
      </dsp:nvSpPr>
      <dsp:spPr>
        <a:xfrm rot="10800000">
          <a:off x="0" y="2683219"/>
          <a:ext cx="10639906" cy="67693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Vacuum Pump connection</a:t>
          </a:r>
        </a:p>
      </dsp:txBody>
      <dsp:txXfrm rot="10800000">
        <a:off x="0" y="2683219"/>
        <a:ext cx="10639906" cy="439854"/>
      </dsp:txXfrm>
    </dsp:sp>
    <dsp:sp modelId="{D8B0CB21-13F6-2145-9299-1F1D363016C1}">
      <dsp:nvSpPr>
        <dsp:cNvPr id="0" name=""/>
        <dsp:cNvSpPr/>
      </dsp:nvSpPr>
      <dsp:spPr>
        <a:xfrm rot="10800000">
          <a:off x="0" y="2012883"/>
          <a:ext cx="10639906" cy="67693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Refrigeration System assembly</a:t>
          </a:r>
        </a:p>
      </dsp:txBody>
      <dsp:txXfrm rot="10800000">
        <a:off x="0" y="2012883"/>
        <a:ext cx="10639906" cy="439854"/>
      </dsp:txXfrm>
    </dsp:sp>
    <dsp:sp modelId="{BB3C920E-4272-0141-B167-3BA089AAFF8C}">
      <dsp:nvSpPr>
        <dsp:cNvPr id="0" name=""/>
        <dsp:cNvSpPr/>
      </dsp:nvSpPr>
      <dsp:spPr>
        <a:xfrm rot="10800000">
          <a:off x="0" y="1342546"/>
          <a:ext cx="10639906" cy="67693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Outer Wooden Chamber Construction</a:t>
          </a:r>
        </a:p>
      </dsp:txBody>
      <dsp:txXfrm rot="10800000">
        <a:off x="0" y="1342546"/>
        <a:ext cx="10639906" cy="439854"/>
      </dsp:txXfrm>
    </dsp:sp>
    <dsp:sp modelId="{5460065B-7901-AC4A-A19A-BC3464950A04}">
      <dsp:nvSpPr>
        <dsp:cNvPr id="0" name=""/>
        <dsp:cNvSpPr/>
      </dsp:nvSpPr>
      <dsp:spPr>
        <a:xfrm rot="10800000">
          <a:off x="0" y="672210"/>
          <a:ext cx="10639906" cy="67693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Insulation of Inner Chamber</a:t>
          </a:r>
        </a:p>
      </dsp:txBody>
      <dsp:txXfrm rot="10800000">
        <a:off x="0" y="672210"/>
        <a:ext cx="10639906" cy="439854"/>
      </dsp:txXfrm>
    </dsp:sp>
    <dsp:sp modelId="{B1C81508-FC8E-C24C-A92F-566E25F84F8B}">
      <dsp:nvSpPr>
        <dsp:cNvPr id="0" name=""/>
        <dsp:cNvSpPr/>
      </dsp:nvSpPr>
      <dsp:spPr>
        <a:xfrm rot="10800000">
          <a:off x="0" y="1874"/>
          <a:ext cx="10639906" cy="67693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Inner Aluminium Chamber Assembly</a:t>
          </a:r>
        </a:p>
      </dsp:txBody>
      <dsp:txXfrm rot="10800000">
        <a:off x="0" y="1874"/>
        <a:ext cx="10639906" cy="439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070D9-CE4C-4523-84E5-2BCC360EF90C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DD320-4E3A-4CB5-A0BC-F8EFFE6E1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6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nust.edu.gh/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knust.Ghana/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s://twitter.com/_knust_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075A-9D75-2B48-9A54-E569C7FF800C}" type="datetime1">
              <a:rPr lang="en-US" smtClean="0"/>
              <a:t>8/13/2025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"/>
            <a:ext cx="12192000" cy="854748"/>
            <a:chOff x="0" y="1"/>
            <a:chExt cx="9144000" cy="854748"/>
          </a:xfrm>
        </p:grpSpPr>
        <p:sp>
          <p:nvSpPr>
            <p:cNvPr id="8" name="Rectangle 7"/>
            <p:cNvSpPr/>
            <p:nvPr/>
          </p:nvSpPr>
          <p:spPr>
            <a:xfrm>
              <a:off x="0" y="1"/>
              <a:ext cx="9144000" cy="854748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13360" y="241270"/>
              <a:ext cx="25196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Helvetica"/>
                  <a:cs typeface="Helvetica"/>
                </a:rPr>
                <a:t>Kwame Nkrumah University of </a:t>
              </a:r>
            </a:p>
            <a:p>
              <a:r>
                <a:rPr lang="en-US" sz="1400" dirty="0">
                  <a:solidFill>
                    <a:schemeClr val="bg1"/>
                  </a:solidFill>
                  <a:latin typeface="Helvetica"/>
                  <a:cs typeface="Helvetica"/>
                </a:rPr>
                <a:t>Science &amp; Technology, Kumasi, Ghana</a:t>
              </a:r>
            </a:p>
          </p:txBody>
        </p:sp>
        <p:pic>
          <p:nvPicPr>
            <p:cNvPr id="10" name="Picture 9" descr="KNUST_logo Vecto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0123" y="68970"/>
              <a:ext cx="563237" cy="716809"/>
            </a:xfrm>
            <a:prstGeom prst="rect">
              <a:avLst/>
            </a:prstGeom>
          </p:spPr>
        </p:pic>
      </p:grp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14400" y="1096019"/>
            <a:ext cx="10363200" cy="25417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pPr algn="l"/>
            <a:r>
              <a:rPr lang="en-US" dirty="0">
                <a:latin typeface="Helvetica"/>
                <a:cs typeface="Helvetica"/>
              </a:rPr>
              <a:t>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914400" y="4666761"/>
            <a:ext cx="10363200" cy="1599330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pPr algn="l"/>
            <a:endParaRPr lang="en-US" b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2668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B6AA-36AB-384C-89F5-D0AA3660A4E6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0C56-AED7-E349-A367-C56B569B58DD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9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E489-CF82-AC41-8AC7-E64A8729DB92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271235"/>
            <a:ext cx="12191997" cy="586764"/>
            <a:chOff x="0" y="6271235"/>
            <a:chExt cx="9144000" cy="586764"/>
          </a:xfrm>
        </p:grpSpPr>
        <p:sp>
          <p:nvSpPr>
            <p:cNvPr id="8" name="Rectangle 7"/>
            <p:cNvSpPr/>
            <p:nvPr/>
          </p:nvSpPr>
          <p:spPr>
            <a:xfrm>
              <a:off x="0" y="6668022"/>
              <a:ext cx="9144000" cy="18997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271235"/>
              <a:ext cx="9144000" cy="363407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10" name="Picture 9" descr="KNUST_logo Vecto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6489" y="6299719"/>
              <a:ext cx="205238" cy="283189"/>
            </a:xfrm>
            <a:prstGeom prst="rect">
              <a:avLst/>
            </a:prstGeom>
          </p:spPr>
        </p:pic>
        <p:sp>
          <p:nvSpPr>
            <p:cNvPr id="11" name="TextBox 10">
              <a:hlinkClick r:id="rId3"/>
            </p:cNvPr>
            <p:cNvSpPr txBox="1"/>
            <p:nvPr/>
          </p:nvSpPr>
          <p:spPr>
            <a:xfrm>
              <a:off x="8027214" y="6314438"/>
              <a:ext cx="10916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Helvetica"/>
                  <a:cs typeface="Helvetica"/>
                </a:rPr>
                <a:t>www.knust.edu.gh</a:t>
              </a:r>
            </a:p>
          </p:txBody>
        </p:sp>
        <p:pic>
          <p:nvPicPr>
            <p:cNvPr id="12" name="Picture 11">
              <a:hlinkClick r:id="rId4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0538" y="6320348"/>
              <a:ext cx="268162" cy="268162"/>
            </a:xfrm>
            <a:prstGeom prst="rect">
              <a:avLst/>
            </a:prstGeom>
          </p:spPr>
        </p:pic>
        <p:pic>
          <p:nvPicPr>
            <p:cNvPr id="13" name="Picture 12">
              <a:hlinkClick r:id="rId6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7070" y="6308011"/>
              <a:ext cx="292217" cy="292217"/>
            </a:xfrm>
            <a:prstGeom prst="rect">
              <a:avLst/>
            </a:prstGeom>
          </p:spPr>
        </p:pic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33D96D2C-39D2-D146-949D-A56FF129C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95127"/>
            <a:ext cx="11198086" cy="59269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8A6806-0C47-8F41-8CB1-123A74FCD28F}"/>
              </a:ext>
            </a:extLst>
          </p:cNvPr>
          <p:cNvCxnSpPr/>
          <p:nvPr userDrawn="1"/>
        </p:nvCxnSpPr>
        <p:spPr>
          <a:xfrm>
            <a:off x="1" y="924340"/>
            <a:ext cx="12207161" cy="0"/>
          </a:xfrm>
          <a:prstGeom prst="line">
            <a:avLst/>
          </a:prstGeom>
          <a:ln w="12700">
            <a:solidFill>
              <a:srgbClr val="00800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14474AE-41FC-854B-B962-6E0C929C5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002088"/>
            <a:ext cx="11198085" cy="51758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08" y="6278605"/>
            <a:ext cx="855784" cy="365125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fld id="{F4801FD5-11B4-DE43-ACA2-E85EEB9A6F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0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5A64-44E2-AA44-BF0A-0A6EBB813A36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1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303D-75E3-FC4C-ABF8-DBE5552AD690}" type="datetime1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6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B1834-423E-B246-A5D3-FE019AB1BCCC}" type="datetime1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7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CF7D-DEA7-4646-BF5A-8F86F47F55E0}" type="datetime1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9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B0E7-5ABD-4248-BC89-2EF7B115D306}" type="datetime1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6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5B47-57AB-1847-9A5E-9D0228DA2CF8}" type="datetime1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7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DC83-A974-8647-80C3-F692755FAEC3}" type="datetime1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9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52A24-3BDA-B749-BE6C-6289322D5558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01FD5-11B4-DE43-ACA2-E85EEB9A6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reeze_drying" TargetMode="External"/><Relationship Id="rId3" Type="http://schemas.openxmlformats.org/officeDocument/2006/relationships/hyperlink" Target="https://chinafreezedried.com/" TargetMode="External"/><Relationship Id="rId7" Type="http://schemas.openxmlformats.org/officeDocument/2006/relationships/hyperlink" Target="https://ruiton.com/" TargetMode="External"/><Relationship Id="rId2" Type="http://schemas.openxmlformats.org/officeDocument/2006/relationships/hyperlink" Target="https://www.barnala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wlifescientific.com/" TargetMode="External"/><Relationship Id="rId5" Type="http://schemas.openxmlformats.org/officeDocument/2006/relationships/hyperlink" Target="https://freezedriedexpert.com/" TargetMode="External"/><Relationship Id="rId4" Type="http://schemas.openxmlformats.org/officeDocument/2006/relationships/hyperlink" Target="https://familycanning.com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8B02BC7-9B65-A649-A6AA-B9A015F59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483" y="1092818"/>
            <a:ext cx="8265033" cy="2642839"/>
          </a:xfrm>
        </p:spPr>
        <p:txBody>
          <a:bodyPr vert="horz" lIns="68580" tIns="34290" rIns="68580" bIns="3429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4800" dirty="0">
                <a:latin typeface="+mj-lt"/>
              </a:rPr>
              <a:t>DESIGN, FABRICATION AND TESTING OF A MINI FREEZE DRYER. </a:t>
            </a:r>
            <a:endParaRPr lang="en-US" sz="4800" dirty="0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BB98A86-CDAD-8742-BF6D-81E5129D4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301" y="4793878"/>
            <a:ext cx="8471293" cy="45927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GROUP</a:t>
            </a:r>
            <a:r>
              <a:rPr lang="en-GB" sz="2800" b="1" dirty="0">
                <a:solidFill>
                  <a:schemeClr val="tx1"/>
                </a:solidFill>
              </a:rPr>
              <a:t> 10A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81EFB1F-8D7C-2F44-8B60-6C24E97F6990}"/>
              </a:ext>
            </a:extLst>
          </p:cNvPr>
          <p:cNvSpPr txBox="1">
            <a:spLocks/>
          </p:cNvSpPr>
          <p:nvPr/>
        </p:nvSpPr>
        <p:spPr>
          <a:xfrm>
            <a:off x="2022442" y="5220146"/>
            <a:ext cx="8067605" cy="942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dirty="0">
                <a:solidFill>
                  <a:schemeClr val="tx1"/>
                </a:solidFill>
                <a:latin typeface="Garamond" panose="02020404030301010803" pitchFamily="18" charset="0"/>
              </a:rPr>
              <a:t>BSc. MECHANICAL ENGINEERING </a:t>
            </a:r>
            <a:endParaRPr 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Garamond" panose="02020404030301010803" pitchFamily="18" charset="0"/>
              </a:rPr>
              <a:t>MR. P. O. TAWIAH</a:t>
            </a:r>
            <a:endParaRPr 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871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D86F-3F66-B5E3-6EAF-E7FC427BB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61FEF-52CE-F3E3-914F-84B0C0208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1" y="1002088"/>
            <a:ext cx="11198086" cy="5175827"/>
          </a:xfrm>
        </p:spPr>
        <p:txBody>
          <a:bodyPr numCol="1">
            <a:normAutofit/>
          </a:bodyPr>
          <a:lstStyle/>
          <a:p>
            <a:r>
              <a:rPr lang="en-US" dirty="0"/>
              <a:t>Functional requirement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The system must be able to freeze dry products in a single cycle.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The Vacuum chamber must be airtight, thermally insulated and withstand vacuum pressure without deformation.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Components in contact with food must be food safe, non-reactive, and resistant to low temperature and vacuum conditions.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The vacuum pump must be able to reduce chamber pressure below 0.6kPa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The freezing system must cool the chamber to -30°C or lower to freeze the food before drying. 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The system must provide controlled and evenly distributed heating up to 60°C to facilitate sublimation without cooking the food. 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050" dirty="0"/>
          </a:p>
          <a:p>
            <a:pPr algn="just"/>
            <a:endParaRPr lang="en-US" sz="1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D20D3-6D3F-85D1-2D28-DDCAFA09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976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A2A5D-FA6C-8E9E-F12E-13623D38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dirty="0"/>
              <a:t>CONCEPTUAL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1EF18-048C-BE23-F764-2F19BA37A8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Design requirements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Size.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Material.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Cost.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Manufacturing feasibility.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Assembly.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Availability of components.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 Transport.</a:t>
            </a:r>
          </a:p>
          <a:p>
            <a:endParaRPr lang="en-G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C9D42-04EE-2A7B-E653-8157ECC1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77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3346-E695-C707-7B0E-1F659DA57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dirty="0"/>
              <a:t>EVALUATION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17036-7E7A-61FF-126A-0AB9606AE2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H" dirty="0"/>
              <a:t>PARAMETERS</a:t>
            </a:r>
          </a:p>
          <a:p>
            <a:pPr lvl="1"/>
            <a:r>
              <a:rPr lang="en-GH" dirty="0"/>
              <a:t>Cost</a:t>
            </a:r>
          </a:p>
          <a:p>
            <a:pPr lvl="1"/>
            <a:r>
              <a:rPr lang="en-GH" dirty="0"/>
              <a:t>Time to build</a:t>
            </a:r>
          </a:p>
          <a:p>
            <a:pPr lvl="1"/>
            <a:r>
              <a:rPr lang="en-GH" dirty="0"/>
              <a:t>Energy efficiency</a:t>
            </a:r>
          </a:p>
          <a:p>
            <a:pPr lvl="1"/>
            <a:r>
              <a:rPr lang="en-GH" dirty="0"/>
              <a:t>Ease of maintenance</a:t>
            </a:r>
          </a:p>
          <a:p>
            <a:pPr lvl="1"/>
            <a:r>
              <a:rPr lang="en-GH" dirty="0"/>
              <a:t>Capacity</a:t>
            </a:r>
          </a:p>
          <a:p>
            <a:pPr lvl="1"/>
            <a:r>
              <a:rPr lang="en-GH" dirty="0"/>
              <a:t>Technical Feasibility</a:t>
            </a:r>
          </a:p>
          <a:p>
            <a:pPr lvl="1"/>
            <a:r>
              <a:rPr lang="en-GH" dirty="0"/>
              <a:t>Material Selection</a:t>
            </a:r>
          </a:p>
          <a:p>
            <a:pPr lvl="1"/>
            <a:endParaRPr lang="en-GH" dirty="0"/>
          </a:p>
          <a:p>
            <a:pPr lvl="1"/>
            <a:endParaRPr lang="en-G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05608-7DAC-1F8F-9728-3B88A863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476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45D04-F6DF-E42B-5E53-A6755962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dirty="0"/>
              <a:t>DECISION MATRIX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CDB15-B41B-4C35-17E9-28051E3B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1ADFDC3B-BFAE-8B36-F23D-9920B738F6C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85459248"/>
              </p:ext>
            </p:extLst>
          </p:nvPr>
        </p:nvGraphicFramePr>
        <p:xfrm>
          <a:off x="942492" y="1001713"/>
          <a:ext cx="10487511" cy="49206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5279">
                  <a:extLst>
                    <a:ext uri="{9D8B030D-6E8A-4147-A177-3AD203B41FA5}">
                      <a16:colId xmlns:a16="http://schemas.microsoft.com/office/drawing/2014/main" val="1099190316"/>
                    </a:ext>
                  </a:extLst>
                </a:gridCol>
                <a:gridCol w="1165279">
                  <a:extLst>
                    <a:ext uri="{9D8B030D-6E8A-4147-A177-3AD203B41FA5}">
                      <a16:colId xmlns:a16="http://schemas.microsoft.com/office/drawing/2014/main" val="1316745798"/>
                    </a:ext>
                  </a:extLst>
                </a:gridCol>
                <a:gridCol w="1165279">
                  <a:extLst>
                    <a:ext uri="{9D8B030D-6E8A-4147-A177-3AD203B41FA5}">
                      <a16:colId xmlns:a16="http://schemas.microsoft.com/office/drawing/2014/main" val="3461677532"/>
                    </a:ext>
                  </a:extLst>
                </a:gridCol>
                <a:gridCol w="1165279">
                  <a:extLst>
                    <a:ext uri="{9D8B030D-6E8A-4147-A177-3AD203B41FA5}">
                      <a16:colId xmlns:a16="http://schemas.microsoft.com/office/drawing/2014/main" val="368205108"/>
                    </a:ext>
                  </a:extLst>
                </a:gridCol>
                <a:gridCol w="1165279">
                  <a:extLst>
                    <a:ext uri="{9D8B030D-6E8A-4147-A177-3AD203B41FA5}">
                      <a16:colId xmlns:a16="http://schemas.microsoft.com/office/drawing/2014/main" val="1868762502"/>
                    </a:ext>
                  </a:extLst>
                </a:gridCol>
                <a:gridCol w="1165279">
                  <a:extLst>
                    <a:ext uri="{9D8B030D-6E8A-4147-A177-3AD203B41FA5}">
                      <a16:colId xmlns:a16="http://schemas.microsoft.com/office/drawing/2014/main" val="1020007063"/>
                    </a:ext>
                  </a:extLst>
                </a:gridCol>
                <a:gridCol w="1165279">
                  <a:extLst>
                    <a:ext uri="{9D8B030D-6E8A-4147-A177-3AD203B41FA5}">
                      <a16:colId xmlns:a16="http://schemas.microsoft.com/office/drawing/2014/main" val="3675364892"/>
                    </a:ext>
                  </a:extLst>
                </a:gridCol>
                <a:gridCol w="1165279">
                  <a:extLst>
                    <a:ext uri="{9D8B030D-6E8A-4147-A177-3AD203B41FA5}">
                      <a16:colId xmlns:a16="http://schemas.microsoft.com/office/drawing/2014/main" val="1077935773"/>
                    </a:ext>
                  </a:extLst>
                </a:gridCol>
                <a:gridCol w="1165279">
                  <a:extLst>
                    <a:ext uri="{9D8B030D-6E8A-4147-A177-3AD203B41FA5}">
                      <a16:colId xmlns:a16="http://schemas.microsoft.com/office/drawing/2014/main" val="333873582"/>
                    </a:ext>
                  </a:extLst>
                </a:gridCol>
              </a:tblGrid>
              <a:tr h="516234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Criteria</a:t>
                      </a:r>
                      <a:endParaRPr lang="en-GH" sz="105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9036" marR="290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Weight (%)</a:t>
                      </a:r>
                      <a:endParaRPr lang="en-GH" sz="105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9036" marR="290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Concept 1 (Score 1-10)</a:t>
                      </a:r>
                      <a:endParaRPr lang="en-GH" sz="105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9036" marR="290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Weighted Score</a:t>
                      </a:r>
                      <a:endParaRPr lang="en-GH" sz="105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9036" marR="290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Concept 2 (Score 1-10)</a:t>
                      </a:r>
                      <a:endParaRPr lang="en-GH" sz="105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9036" marR="290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Weighted Score</a:t>
                      </a:r>
                      <a:endParaRPr lang="en-GH" sz="105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9036" marR="290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Concept 3 (Score 1-10)</a:t>
                      </a:r>
                      <a:endParaRPr lang="en-GH" sz="105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9036" marR="290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Weighted Score</a:t>
                      </a:r>
                      <a:endParaRPr lang="en-GH" sz="105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9036" marR="290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Comments</a:t>
                      </a:r>
                      <a:endParaRPr lang="en-GH" sz="105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9036" marR="29036" marT="0" marB="0"/>
                </a:tc>
                <a:extLst>
                  <a:ext uri="{0D108BD9-81ED-4DB2-BD59-A6C34878D82A}">
                    <a16:rowId xmlns:a16="http://schemas.microsoft.com/office/drawing/2014/main" val="635403819"/>
                  </a:ext>
                </a:extLst>
              </a:tr>
              <a:tr h="1626374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Cost</a:t>
                      </a:r>
                      <a:endParaRPr lang="en-GH" sz="1050" kern="100" dirty="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9036" marR="290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15%</a:t>
                      </a:r>
                      <a:endParaRPr lang="en-GH" sz="105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9036" marR="290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7</a:t>
                      </a:r>
                      <a:endParaRPr lang="en-GH" sz="105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9036" marR="290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1.05</a:t>
                      </a:r>
                      <a:endParaRPr lang="en-GH" sz="105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9036" marR="290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8</a:t>
                      </a:r>
                      <a:endParaRPr lang="en-GH" sz="105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9036" marR="290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1.20</a:t>
                      </a:r>
                      <a:endParaRPr lang="en-GH" sz="105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9036" marR="290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6</a:t>
                      </a:r>
                      <a:endParaRPr lang="en-GH" sz="105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9036" marR="290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0.90</a:t>
                      </a:r>
                      <a:endParaRPr lang="en-GH" sz="105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9036" marR="290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Concept 1 is the most affordable, but Concept 2 offers better value.</a:t>
                      </a:r>
                      <a:endParaRPr lang="en-GH" sz="105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9036" marR="29036" marT="0" marB="0"/>
                </a:tc>
                <a:extLst>
                  <a:ext uri="{0D108BD9-81ED-4DB2-BD59-A6C34878D82A}">
                    <a16:rowId xmlns:a16="http://schemas.microsoft.com/office/drawing/2014/main" val="3974310278"/>
                  </a:ext>
                </a:extLst>
              </a:tr>
              <a:tr h="1348839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00" dirty="0">
                          <a:effectLst/>
                        </a:rPr>
                        <a:t>Time to Build</a:t>
                      </a:r>
                      <a:endParaRPr lang="en-GH" sz="1050" kern="100" dirty="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9036" marR="290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10%</a:t>
                      </a:r>
                      <a:endParaRPr lang="en-GH" sz="105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9036" marR="290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8</a:t>
                      </a:r>
                      <a:endParaRPr lang="en-GH" sz="105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9036" marR="290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0.80</a:t>
                      </a:r>
                      <a:endParaRPr lang="en-GH" sz="105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9036" marR="290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7</a:t>
                      </a:r>
                      <a:endParaRPr lang="en-GH" sz="105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9036" marR="290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0.70</a:t>
                      </a:r>
                      <a:endParaRPr lang="en-GH" sz="105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9036" marR="290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6</a:t>
                      </a:r>
                      <a:endParaRPr lang="en-GH" sz="105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9036" marR="290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0.60</a:t>
                      </a:r>
                      <a:endParaRPr lang="en-GH" sz="105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9036" marR="290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Concept 1 is the fastest to build due to its simpler assembly.</a:t>
                      </a:r>
                      <a:endParaRPr lang="en-GH" sz="105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9036" marR="29036" marT="0" marB="0"/>
                </a:tc>
                <a:extLst>
                  <a:ext uri="{0D108BD9-81ED-4DB2-BD59-A6C34878D82A}">
                    <a16:rowId xmlns:a16="http://schemas.microsoft.com/office/drawing/2014/main" val="609789207"/>
                  </a:ext>
                </a:extLst>
              </a:tr>
              <a:tr h="1348839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00" dirty="0">
                          <a:effectLst/>
                        </a:rPr>
                        <a:t>Energy Efficiency</a:t>
                      </a:r>
                      <a:endParaRPr lang="en-GH" sz="1050" kern="100" dirty="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9036" marR="290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20%</a:t>
                      </a:r>
                      <a:endParaRPr lang="en-GH" sz="1050" kern="100" dirty="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9036" marR="290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7</a:t>
                      </a:r>
                      <a:endParaRPr lang="en-GH" sz="105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9036" marR="290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1.40</a:t>
                      </a:r>
                      <a:endParaRPr lang="en-GH" sz="105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9036" marR="290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9</a:t>
                      </a:r>
                      <a:endParaRPr lang="en-GH" sz="105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9036" marR="290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1.80</a:t>
                      </a:r>
                      <a:endParaRPr lang="en-GH" sz="105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9036" marR="290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6</a:t>
                      </a:r>
                      <a:endParaRPr lang="en-GH" sz="105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9036" marR="290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1.20</a:t>
                      </a:r>
                      <a:endParaRPr lang="en-GH" sz="105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9036" marR="290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Concept 2 has the best insulation and optimized energy use.</a:t>
                      </a:r>
                      <a:endParaRPr lang="en-GH" sz="1050" kern="100" dirty="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9036" marR="29036" marT="0" marB="0"/>
                </a:tc>
                <a:extLst>
                  <a:ext uri="{0D108BD9-81ED-4DB2-BD59-A6C34878D82A}">
                    <a16:rowId xmlns:a16="http://schemas.microsoft.com/office/drawing/2014/main" val="1046318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997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F232-E774-BEDF-4D9E-43465081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dirty="0"/>
              <a:t>DECISION MATRIX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7D33A-D039-0BA3-279E-396D213B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7FC385F-E682-3982-0CE2-9C0B1030536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7174211"/>
              </p:ext>
            </p:extLst>
          </p:nvPr>
        </p:nvGraphicFramePr>
        <p:xfrm>
          <a:off x="609602" y="1143000"/>
          <a:ext cx="11417301" cy="49724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8589">
                  <a:extLst>
                    <a:ext uri="{9D8B030D-6E8A-4147-A177-3AD203B41FA5}">
                      <a16:colId xmlns:a16="http://schemas.microsoft.com/office/drawing/2014/main" val="2276589318"/>
                    </a:ext>
                  </a:extLst>
                </a:gridCol>
                <a:gridCol w="1268589">
                  <a:extLst>
                    <a:ext uri="{9D8B030D-6E8A-4147-A177-3AD203B41FA5}">
                      <a16:colId xmlns:a16="http://schemas.microsoft.com/office/drawing/2014/main" val="3803545388"/>
                    </a:ext>
                  </a:extLst>
                </a:gridCol>
                <a:gridCol w="1268589">
                  <a:extLst>
                    <a:ext uri="{9D8B030D-6E8A-4147-A177-3AD203B41FA5}">
                      <a16:colId xmlns:a16="http://schemas.microsoft.com/office/drawing/2014/main" val="2074153975"/>
                    </a:ext>
                  </a:extLst>
                </a:gridCol>
                <a:gridCol w="1268589">
                  <a:extLst>
                    <a:ext uri="{9D8B030D-6E8A-4147-A177-3AD203B41FA5}">
                      <a16:colId xmlns:a16="http://schemas.microsoft.com/office/drawing/2014/main" val="859595897"/>
                    </a:ext>
                  </a:extLst>
                </a:gridCol>
                <a:gridCol w="1268589">
                  <a:extLst>
                    <a:ext uri="{9D8B030D-6E8A-4147-A177-3AD203B41FA5}">
                      <a16:colId xmlns:a16="http://schemas.microsoft.com/office/drawing/2014/main" val="784592003"/>
                    </a:ext>
                  </a:extLst>
                </a:gridCol>
                <a:gridCol w="1268589">
                  <a:extLst>
                    <a:ext uri="{9D8B030D-6E8A-4147-A177-3AD203B41FA5}">
                      <a16:colId xmlns:a16="http://schemas.microsoft.com/office/drawing/2014/main" val="1910934617"/>
                    </a:ext>
                  </a:extLst>
                </a:gridCol>
                <a:gridCol w="1268589">
                  <a:extLst>
                    <a:ext uri="{9D8B030D-6E8A-4147-A177-3AD203B41FA5}">
                      <a16:colId xmlns:a16="http://schemas.microsoft.com/office/drawing/2014/main" val="4231271731"/>
                    </a:ext>
                  </a:extLst>
                </a:gridCol>
                <a:gridCol w="1268589">
                  <a:extLst>
                    <a:ext uri="{9D8B030D-6E8A-4147-A177-3AD203B41FA5}">
                      <a16:colId xmlns:a16="http://schemas.microsoft.com/office/drawing/2014/main" val="3689403021"/>
                    </a:ext>
                  </a:extLst>
                </a:gridCol>
                <a:gridCol w="1268589">
                  <a:extLst>
                    <a:ext uri="{9D8B030D-6E8A-4147-A177-3AD203B41FA5}">
                      <a16:colId xmlns:a16="http://schemas.microsoft.com/office/drawing/2014/main" val="188796875"/>
                    </a:ext>
                  </a:extLst>
                </a:gridCol>
              </a:tblGrid>
              <a:tr h="1435974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Ease of Maintenance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0465" marR="204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10%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0465" marR="204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5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0465" marR="204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0.50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0465" marR="204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8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0465" marR="204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0.80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0465" marR="204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7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0465" marR="204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0.70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0465" marR="204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Concept 2 has modular components, while Concept 3 is also fairly easy to maintain.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0465" marR="20465" marT="0" marB="0"/>
                </a:tc>
                <a:extLst>
                  <a:ext uri="{0D108BD9-81ED-4DB2-BD59-A6C34878D82A}">
                    <a16:rowId xmlns:a16="http://schemas.microsoft.com/office/drawing/2014/main" val="3956032781"/>
                  </a:ext>
                </a:extLst>
              </a:tr>
              <a:tr h="1228725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Capacity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0465" marR="204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15%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0465" marR="204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6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0465" marR="204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0.90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0465" marR="204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8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0465" marR="204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1.20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0465" marR="204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7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0465" marR="204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1.05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0465" marR="204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Concept 2 has the highest batch size, while Concept 3 is still competitive.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0465" marR="20465" marT="0" marB="0"/>
                </a:tc>
                <a:extLst>
                  <a:ext uri="{0D108BD9-81ED-4DB2-BD59-A6C34878D82A}">
                    <a16:rowId xmlns:a16="http://schemas.microsoft.com/office/drawing/2014/main" val="4056559548"/>
                  </a:ext>
                </a:extLst>
              </a:tr>
              <a:tr h="1435974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Technical Feasibility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0465" marR="204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10%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0465" marR="204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7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0465" marR="204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0.70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0465" marR="204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8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0465" marR="204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0.80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0465" marR="204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6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0465" marR="204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0.60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0465" marR="204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Concept 1 is easier to manufacture, but Concept 2 is more technically advanced.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0465" marR="20465" marT="0" marB="0"/>
                </a:tc>
                <a:extLst>
                  <a:ext uri="{0D108BD9-81ED-4DB2-BD59-A6C34878D82A}">
                    <a16:rowId xmlns:a16="http://schemas.microsoft.com/office/drawing/2014/main" val="888754757"/>
                  </a:ext>
                </a:extLst>
              </a:tr>
              <a:tr h="814226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Material Selection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0465" marR="204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10%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0465" marR="204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8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0465" marR="204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0.80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0465" marR="204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9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0465" marR="204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0.90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0465" marR="204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7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0465" marR="204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0.70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0465" marR="204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Concept 1 and Concept 2 use strong, durable materials.</a:t>
                      </a:r>
                      <a:endParaRPr lang="en-GH" sz="1000" kern="100" dirty="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20465" marR="20465" marT="0" marB="0"/>
                </a:tc>
                <a:extLst>
                  <a:ext uri="{0D108BD9-81ED-4DB2-BD59-A6C34878D82A}">
                    <a16:rowId xmlns:a16="http://schemas.microsoft.com/office/drawing/2014/main" val="2566346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6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894C4-7361-DB2D-FFC5-4B1C64ED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dirty="0"/>
              <a:t>DECISION MATRIX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1ABDA-84EF-3D3D-A61E-EA44BF25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D57500B-8E3A-589D-EA9A-3704DA2CFA6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01872277"/>
              </p:ext>
            </p:extLst>
          </p:nvPr>
        </p:nvGraphicFramePr>
        <p:xfrm>
          <a:off x="609601" y="1001713"/>
          <a:ext cx="10960101" cy="4700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7789">
                  <a:extLst>
                    <a:ext uri="{9D8B030D-6E8A-4147-A177-3AD203B41FA5}">
                      <a16:colId xmlns:a16="http://schemas.microsoft.com/office/drawing/2014/main" val="2462477119"/>
                    </a:ext>
                  </a:extLst>
                </a:gridCol>
                <a:gridCol w="1217789">
                  <a:extLst>
                    <a:ext uri="{9D8B030D-6E8A-4147-A177-3AD203B41FA5}">
                      <a16:colId xmlns:a16="http://schemas.microsoft.com/office/drawing/2014/main" val="2115048228"/>
                    </a:ext>
                  </a:extLst>
                </a:gridCol>
                <a:gridCol w="1217789">
                  <a:extLst>
                    <a:ext uri="{9D8B030D-6E8A-4147-A177-3AD203B41FA5}">
                      <a16:colId xmlns:a16="http://schemas.microsoft.com/office/drawing/2014/main" val="1947803222"/>
                    </a:ext>
                  </a:extLst>
                </a:gridCol>
                <a:gridCol w="1217789">
                  <a:extLst>
                    <a:ext uri="{9D8B030D-6E8A-4147-A177-3AD203B41FA5}">
                      <a16:colId xmlns:a16="http://schemas.microsoft.com/office/drawing/2014/main" val="1128734095"/>
                    </a:ext>
                  </a:extLst>
                </a:gridCol>
                <a:gridCol w="1217789">
                  <a:extLst>
                    <a:ext uri="{9D8B030D-6E8A-4147-A177-3AD203B41FA5}">
                      <a16:colId xmlns:a16="http://schemas.microsoft.com/office/drawing/2014/main" val="1305659317"/>
                    </a:ext>
                  </a:extLst>
                </a:gridCol>
                <a:gridCol w="1217789">
                  <a:extLst>
                    <a:ext uri="{9D8B030D-6E8A-4147-A177-3AD203B41FA5}">
                      <a16:colId xmlns:a16="http://schemas.microsoft.com/office/drawing/2014/main" val="1863340882"/>
                    </a:ext>
                  </a:extLst>
                </a:gridCol>
                <a:gridCol w="1217789">
                  <a:extLst>
                    <a:ext uri="{9D8B030D-6E8A-4147-A177-3AD203B41FA5}">
                      <a16:colId xmlns:a16="http://schemas.microsoft.com/office/drawing/2014/main" val="2824387054"/>
                    </a:ext>
                  </a:extLst>
                </a:gridCol>
                <a:gridCol w="1217789">
                  <a:extLst>
                    <a:ext uri="{9D8B030D-6E8A-4147-A177-3AD203B41FA5}">
                      <a16:colId xmlns:a16="http://schemas.microsoft.com/office/drawing/2014/main" val="2138613926"/>
                    </a:ext>
                  </a:extLst>
                </a:gridCol>
                <a:gridCol w="1217789">
                  <a:extLst>
                    <a:ext uri="{9D8B030D-6E8A-4147-A177-3AD203B41FA5}">
                      <a16:colId xmlns:a16="http://schemas.microsoft.com/office/drawing/2014/main" val="1096224199"/>
                    </a:ext>
                  </a:extLst>
                </a:gridCol>
              </a:tblGrid>
              <a:tr h="2867639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Safety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2732" marR="427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10%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2732" marR="427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6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2732" marR="427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0.60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2732" marR="427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9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2732" marR="427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0.90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2732" marR="427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8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2732" marR="427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0.80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2732" marR="427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Concept 2 has superior safety features, but Concept 3 also has good structural integrity.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2732" marR="42732" marT="0" marB="0"/>
                </a:tc>
                <a:extLst>
                  <a:ext uri="{0D108BD9-81ED-4DB2-BD59-A6C34878D82A}">
                    <a16:rowId xmlns:a16="http://schemas.microsoft.com/office/drawing/2014/main" val="213571986"/>
                  </a:ext>
                </a:extLst>
              </a:tr>
              <a:tr h="1832948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Total Score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2732" marR="427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100%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2732" marR="427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6.75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2732" marR="427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2732" marR="427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8.30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2732" marR="427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2732" marR="427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6.55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2732" marR="427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GH" sz="1000" kern="10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2732" marR="427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Concept 2 is the most balanced and efficient choice.</a:t>
                      </a:r>
                      <a:endParaRPr lang="en-GH" sz="1000" kern="100" dirty="0">
                        <a:effectLst/>
                        <a:latin typeface="Aptos" panose="020F0502020204030204" pitchFamily="34" charset="0"/>
                        <a:ea typeface="Aptos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2732" marR="42732" marT="0" marB="0"/>
                </a:tc>
                <a:extLst>
                  <a:ext uri="{0D108BD9-81ED-4DB2-BD59-A6C34878D82A}">
                    <a16:rowId xmlns:a16="http://schemas.microsoft.com/office/drawing/2014/main" val="2574815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31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896B-CA4A-A868-2C04-778515AF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CONCEPTUAL DESIGN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B43B1-2080-C75C-4A78-1E7F1710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1379B-8688-379D-6501-8D0813C1E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00" y="1201942"/>
            <a:ext cx="5581400" cy="30755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1A5910-7F59-0DE4-5C2F-8B336709A9F9}"/>
              </a:ext>
            </a:extLst>
          </p:cNvPr>
          <p:cNvSpPr txBox="1"/>
          <p:nvPr/>
        </p:nvSpPr>
        <p:spPr>
          <a:xfrm>
            <a:off x="2526224" y="4377484"/>
            <a:ext cx="1242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H" dirty="0"/>
              <a:t>CONCEPT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A634E7-447A-EAAB-7DF9-DB370F04F4EA}"/>
              </a:ext>
            </a:extLst>
          </p:cNvPr>
          <p:cNvSpPr txBox="1"/>
          <p:nvPr/>
        </p:nvSpPr>
        <p:spPr>
          <a:xfrm>
            <a:off x="8384583" y="5725760"/>
            <a:ext cx="1242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H" dirty="0"/>
              <a:t>CONCEPT 2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838622A-4A69-E892-1769-18A10EA591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263518" y="967951"/>
            <a:ext cx="4146604" cy="475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30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F96DA-1E15-54F0-5135-60B0228D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CONCEPTUAL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B0858-9A59-8D2A-2BF3-60EDC7F9C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002089"/>
            <a:ext cx="11198085" cy="384988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01A0B-F9E1-B812-B5B7-2D607CEA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9399AA-D828-870B-31DC-01A2E297A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754" y="1118039"/>
            <a:ext cx="7755193" cy="37339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9B3008-506E-5E48-9349-E43BD2C8EF66}"/>
              </a:ext>
            </a:extLst>
          </p:cNvPr>
          <p:cNvSpPr txBox="1"/>
          <p:nvPr/>
        </p:nvSpPr>
        <p:spPr>
          <a:xfrm>
            <a:off x="4853224" y="5154708"/>
            <a:ext cx="1242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H" dirty="0"/>
              <a:t>CONCEPT 3</a:t>
            </a:r>
          </a:p>
        </p:txBody>
      </p:sp>
    </p:spTree>
    <p:extLst>
      <p:ext uri="{BB962C8B-B14F-4D97-AF65-F5344CB8AC3E}">
        <p14:creationId xmlns:p14="http://schemas.microsoft.com/office/powerpoint/2010/main" val="1840326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DEF49-3150-BB5D-B3D0-42952A22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dirty="0"/>
              <a:t>FINAL CONCEPT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3AF9-5E1C-BBDD-82E1-C55058DB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B5C568D-D854-FEF8-AC69-6DAEB66453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4313" y="2124833"/>
            <a:ext cx="5711687" cy="20614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621B79-E682-58DE-755D-14DFC589D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7488"/>
            <a:ext cx="6096000" cy="219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03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8248B-2D5D-6037-E9AA-F2BB310F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dirty="0"/>
              <a:t>EXPLODED 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142439-C03A-673D-40BE-E2AEFF691A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42492" y="1001713"/>
            <a:ext cx="10444646" cy="51768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57A37-E0FD-F9D5-A06C-FED47B113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0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1187-138B-B74D-8689-8AC58615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Outline of 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924B8-FF7D-6649-A6E3-828075C4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845235-1DC7-1A44-A970-D7FBEF7C7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1" y="945297"/>
            <a:ext cx="11198085" cy="5175827"/>
          </a:xfrm>
        </p:spPr>
        <p:txBody>
          <a:bodyPr/>
          <a:lstStyle/>
          <a:p>
            <a:r>
              <a:rPr lang="en-US" dirty="0"/>
              <a:t>INTRODUCTION/PROJECT BACKGROUND</a:t>
            </a:r>
          </a:p>
          <a:p>
            <a:r>
              <a:rPr lang="en-GB" dirty="0"/>
              <a:t>PROBLEM STATEMENT </a:t>
            </a:r>
            <a:endParaRPr lang="en-US" dirty="0"/>
          </a:p>
          <a:p>
            <a:r>
              <a:rPr lang="en-GB" dirty="0"/>
              <a:t>AIM AND SPECIFIC OBJECTIVES </a:t>
            </a:r>
            <a:endParaRPr lang="en-US" dirty="0"/>
          </a:p>
          <a:p>
            <a:r>
              <a:rPr lang="en-GB" dirty="0"/>
              <a:t>LITERATURE REVIEW </a:t>
            </a:r>
            <a:endParaRPr lang="en-US" dirty="0"/>
          </a:p>
          <a:p>
            <a:r>
              <a:rPr lang="en-US" dirty="0"/>
              <a:t>CONCEPTUAL DESIGNS</a:t>
            </a:r>
          </a:p>
          <a:p>
            <a:r>
              <a:rPr lang="en-US" dirty="0"/>
              <a:t>DESIGN CALCULATIONS</a:t>
            </a:r>
          </a:p>
          <a:p>
            <a:r>
              <a:rPr lang="en-US" dirty="0"/>
              <a:t>FABRICATION, ASSEMBLY &amp; TESTING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RECOMMENDATION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932009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EFC8-98C3-D404-AC6D-B32A1BBF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32FA6-7CDD-5484-FD8D-BC05403A97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Design specification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46E20-5202-BD59-B662-DBB92C63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9C3C44-1605-C11E-39BE-EA6C47263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908519"/>
              </p:ext>
            </p:extLst>
          </p:nvPr>
        </p:nvGraphicFramePr>
        <p:xfrm>
          <a:off x="609600" y="1594309"/>
          <a:ext cx="10972800" cy="3148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3463983402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993855422"/>
                    </a:ext>
                  </a:extLst>
                </a:gridCol>
              </a:tblGrid>
              <a:tr h="377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180567"/>
                  </a:ext>
                </a:extLst>
              </a:tr>
              <a:tr h="346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MASS OF PRODUCT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400g of chicken breast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293249"/>
                  </a:ext>
                </a:extLst>
              </a:tr>
              <a:tr h="346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INITIAL TEMPERATURE (T1)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 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593685"/>
                  </a:ext>
                </a:extLst>
              </a:tr>
              <a:tr h="346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FREEZING TEMREATURE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-30  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546863"/>
                  </a:ext>
                </a:extLst>
              </a:tr>
              <a:tr h="346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DRYING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016882"/>
                  </a:ext>
                </a:extLst>
              </a:tr>
              <a:tr h="346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REFRIGERANT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R600a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408821"/>
                  </a:ext>
                </a:extLst>
              </a:tr>
              <a:tr h="346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INSULATION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1.5cm of polyurethane and 2cm of plywood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041755"/>
                  </a:ext>
                </a:extLst>
              </a:tr>
              <a:tr h="346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CHAMBER 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560 mm × 370 mm × 380 mm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965260"/>
                  </a:ext>
                </a:extLst>
              </a:tr>
              <a:tr h="346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AMBIENT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25 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29803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271CDB7-BE9D-D53F-D550-07E672435EF2}"/>
              </a:ext>
            </a:extLst>
          </p:cNvPr>
          <p:cNvSpPr txBox="1"/>
          <p:nvPr/>
        </p:nvSpPr>
        <p:spPr>
          <a:xfrm>
            <a:off x="621323" y="4742999"/>
            <a:ext cx="11406553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Calculate Cooling Load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 Freezing Load</a:t>
            </a:r>
          </a:p>
          <a:p>
            <a:r>
              <a:rPr lang="en-US" sz="2000" dirty="0"/>
              <a:t> 		Total energy required to freeze 0.4 kg of food from 25°C to -30°C.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6557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1D94-E95C-B635-F325-957DFB37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29C14-025F-3AFF-1F2D-E1FEA0B933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Parameters: </a:t>
            </a:r>
          </a:p>
          <a:p>
            <a:pPr marL="400050" lvl="1" indent="0">
              <a:buNone/>
            </a:pPr>
            <a:r>
              <a:rPr lang="en-US" sz="1800" dirty="0"/>
              <a:t>m = 0.4 kg </a:t>
            </a:r>
          </a:p>
          <a:p>
            <a:pPr marL="400050" lvl="1" indent="0">
              <a:buNone/>
            </a:pPr>
            <a:r>
              <a:rPr lang="en-US" sz="1800" dirty="0"/>
              <a:t>cp (fresh) = 3.2 kJ/</a:t>
            </a:r>
            <a:r>
              <a:rPr lang="en-US" sz="1800" dirty="0" err="1"/>
              <a:t>kg·K</a:t>
            </a:r>
            <a:r>
              <a:rPr lang="en-US" sz="1800" dirty="0"/>
              <a:t> </a:t>
            </a:r>
          </a:p>
          <a:p>
            <a:pPr marL="400050" lvl="1" indent="0">
              <a:buNone/>
            </a:pPr>
            <a:r>
              <a:rPr lang="en-US" sz="1800" dirty="0"/>
              <a:t>cp (frozen) = 1.6 kJ/</a:t>
            </a:r>
            <a:r>
              <a:rPr lang="en-US" sz="1800" dirty="0" err="1"/>
              <a:t>kg·K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 err="1"/>
              <a:t>h_fus</a:t>
            </a:r>
            <a:r>
              <a:rPr lang="en-US" sz="1800" dirty="0"/>
              <a:t> = 235 kJ/kg </a:t>
            </a:r>
          </a:p>
          <a:p>
            <a:pPr marL="400050" lvl="1" indent="0">
              <a:buNone/>
            </a:pPr>
            <a:r>
              <a:rPr lang="en-US" sz="1800" dirty="0"/>
              <a:t>T1 = 25°C, T2 = -30°C</a:t>
            </a:r>
          </a:p>
          <a:p>
            <a:r>
              <a:rPr lang="en-US" sz="1800" dirty="0"/>
              <a:t>Formulas Used:</a:t>
            </a:r>
          </a:p>
          <a:p>
            <a:pPr marL="400050" lvl="1" indent="0">
              <a:buNone/>
            </a:pPr>
            <a:r>
              <a:rPr lang="en-US" sz="1800" dirty="0"/>
              <a:t>Sensible Cooling:   Q = m · cp · </a:t>
            </a:r>
            <a:r>
              <a:rPr lang="el-GR" sz="1800" dirty="0"/>
              <a:t>Δ</a:t>
            </a:r>
            <a:r>
              <a:rPr lang="en-US" sz="1800" dirty="0"/>
              <a:t>T</a:t>
            </a:r>
          </a:p>
          <a:p>
            <a:pPr marL="400050" lvl="1" indent="0">
              <a:buNone/>
            </a:pPr>
            <a:r>
              <a:rPr lang="en-US" sz="1800" dirty="0"/>
              <a:t>Latent Heat:    Q = m · </a:t>
            </a:r>
            <a:r>
              <a:rPr lang="en-US" sz="1800" dirty="0" err="1"/>
              <a:t>h_fus</a:t>
            </a:r>
            <a:r>
              <a:rPr lang="en-US" sz="1800" dirty="0"/>
              <a:t> </a:t>
            </a:r>
          </a:p>
          <a:p>
            <a:r>
              <a:rPr lang="en-US" sz="1800" dirty="0"/>
              <a:t>Calculations: </a:t>
            </a:r>
          </a:p>
          <a:p>
            <a:pPr marL="400050" lvl="1" indent="0">
              <a:buNone/>
            </a:pPr>
            <a:r>
              <a:rPr lang="en-US" sz="1800" dirty="0"/>
              <a:t>From 25°C → 0°C:    Q1 = 0.4 × 3.2 × 25 = 32.0 kJ</a:t>
            </a:r>
          </a:p>
          <a:p>
            <a:pPr marL="400050" lvl="1" indent="0">
              <a:buNone/>
            </a:pPr>
            <a:r>
              <a:rPr lang="en-US" sz="1800" dirty="0"/>
              <a:t>Phase change:     Q2 = 0.4 × 235 = 94 kJ</a:t>
            </a:r>
          </a:p>
          <a:p>
            <a:pPr marL="400050" lvl="1" indent="0">
              <a:buNone/>
            </a:pPr>
            <a:r>
              <a:rPr lang="en-US" sz="1800" dirty="0"/>
              <a:t>From 0°C → -30°C:    Q3 = 0.4 × 1.6 × 30 = 19.2 kJ </a:t>
            </a:r>
          </a:p>
          <a:p>
            <a:pPr marL="400050" lvl="1" indent="0">
              <a:buNone/>
            </a:pPr>
            <a:endParaRPr lang="en-US" sz="1800" dirty="0"/>
          </a:p>
          <a:p>
            <a:r>
              <a:rPr lang="en-US" sz="1800" dirty="0"/>
              <a:t>Total Freezing Load: </a:t>
            </a:r>
            <a:r>
              <a:rPr lang="en-US" sz="1800" dirty="0" err="1"/>
              <a:t>Q_freeze</a:t>
            </a:r>
            <a:r>
              <a:rPr lang="en-US" sz="1800" dirty="0"/>
              <a:t> = 32.0 + 94 + 19.2 = 145.2 kJ 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F9CF5-9DC9-68AC-8B3A-EC2BE6D6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0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1E17-7AA2-734E-7AFE-2A3D9761F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CALCULATION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A3B62B-5E0B-5DED-4E5A-757F6A93B95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1800" dirty="0"/>
                  <a:t>Average Freezing Power:  Total freezing load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145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3600</m:t>
                        </m:r>
                      </m:den>
                    </m:f>
                  </m:oMath>
                </a14:m>
                <a:r>
                  <a:rPr lang="en-US" sz="1800" dirty="0"/>
                  <a:t> =40.33W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Sublimation Load</a:t>
                </a:r>
              </a:p>
              <a:p>
                <a:pPr marL="400050" lvl="1" indent="0">
                  <a:buNone/>
                </a:pPr>
                <a:r>
                  <a:rPr lang="en-US" sz="1800" dirty="0"/>
                  <a:t>Assuming chicken breast contains 75% of water, 400g = 0.3 kg of water</a:t>
                </a:r>
              </a:p>
              <a:p>
                <a:pPr marL="400050" lvl="1" indent="0">
                  <a:buNone/>
                </a:pPr>
                <a:r>
                  <a:rPr lang="en-US" sz="1800" dirty="0"/>
                  <a:t>Energy required to sublimate 0.3 kg of water in 12 hours. </a:t>
                </a:r>
              </a:p>
              <a:p>
                <a:pPr marL="400050" lvl="1" indent="0">
                  <a:buNone/>
                </a:pPr>
                <a:endParaRPr lang="en-US" sz="1800" dirty="0"/>
              </a:p>
              <a:p>
                <a:r>
                  <a:rPr lang="en-US" sz="1800" dirty="0"/>
                  <a:t>Parameters: </a:t>
                </a:r>
              </a:p>
              <a:p>
                <a:pPr marL="400050" lvl="1" indent="0">
                  <a:buNone/>
                </a:pPr>
                <a:r>
                  <a:rPr lang="en-US" sz="1800" dirty="0" err="1"/>
                  <a:t>m_water</a:t>
                </a:r>
                <a:r>
                  <a:rPr lang="en-US" sz="1800" dirty="0"/>
                  <a:t> = 0.3 kg </a:t>
                </a:r>
              </a:p>
              <a:p>
                <a:pPr marL="400050" lvl="1" indent="0">
                  <a:buNone/>
                </a:pPr>
                <a:r>
                  <a:rPr lang="en-US" sz="1800" dirty="0"/>
                  <a:t>t(time) = 12 × 3600 = 43200 s </a:t>
                </a:r>
              </a:p>
              <a:p>
                <a:pPr marL="400050" lvl="1" indent="0">
                  <a:buNone/>
                </a:pPr>
                <a:r>
                  <a:rPr lang="en-US" sz="1800" dirty="0" err="1"/>
                  <a:t>h_sub</a:t>
                </a:r>
                <a:r>
                  <a:rPr lang="en-US" sz="1800" dirty="0"/>
                  <a:t> = 2840 kJ/kg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en-US" sz="1800" dirty="0"/>
                  <a:t>Formulas:</a:t>
                </a:r>
              </a:p>
              <a:p>
                <a:pPr marL="400050" lvl="1" indent="0">
                  <a:buNone/>
                </a:pPr>
                <a:r>
                  <a:rPr lang="en-US" sz="1800" dirty="0"/>
                  <a:t> ṁ _water = </a:t>
                </a:r>
                <a:r>
                  <a:rPr lang="en-US" sz="1800" dirty="0" err="1"/>
                  <a:t>m_water</a:t>
                </a:r>
                <a:r>
                  <a:rPr lang="en-US" sz="1800" dirty="0"/>
                  <a:t> / t</a:t>
                </a:r>
              </a:p>
              <a:p>
                <a:pPr marL="400050" lvl="1" indent="0">
                  <a:buNone/>
                </a:pPr>
                <a:r>
                  <a:rPr lang="en-US" sz="1800" dirty="0"/>
                  <a:t>Q = ṁ × </a:t>
                </a:r>
                <a:r>
                  <a:rPr lang="en-US" sz="1800" dirty="0" err="1"/>
                  <a:t>h_sub</a:t>
                </a:r>
                <a:endParaRPr lang="en-US" sz="1800" dirty="0"/>
              </a:p>
              <a:p>
                <a:r>
                  <a:rPr lang="en-US" sz="1800" dirty="0"/>
                  <a:t>Calculations: </a:t>
                </a:r>
              </a:p>
              <a:p>
                <a:pPr marL="400050" lvl="1" indent="0">
                  <a:buNone/>
                </a:pPr>
                <a:r>
                  <a:rPr lang="en-US" sz="1800" dirty="0"/>
                  <a:t>ṁ = 0.3 / 43200 = 6.94 × 10⁻</a:t>
                </a:r>
                <a:r>
                  <a:rPr lang="en-US" sz="1800" baseline="30000" dirty="0"/>
                  <a:t>6</a:t>
                </a:r>
                <a:r>
                  <a:rPr lang="en-US" sz="1800" dirty="0"/>
                  <a:t> kg/s</a:t>
                </a:r>
              </a:p>
              <a:p>
                <a:pPr marL="400050" lvl="1" indent="0">
                  <a:buNone/>
                </a:pPr>
                <a:r>
                  <a:rPr lang="en-US" sz="1800" dirty="0" err="1"/>
                  <a:t>Q_subl</a:t>
                </a:r>
                <a:r>
                  <a:rPr lang="en-US" sz="1800" dirty="0"/>
                  <a:t> = 6.94 × 10⁻</a:t>
                </a:r>
                <a:r>
                  <a:rPr lang="en-US" sz="1800" baseline="30000" dirty="0"/>
                  <a:t>6</a:t>
                </a:r>
                <a:r>
                  <a:rPr lang="en-US" sz="1800" dirty="0"/>
                  <a:t> × 2840 = 19.71 W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A3B62B-5E0B-5DED-4E5A-757F6A93B9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F4AF5-D2CE-0487-D6BF-2B346885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65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B6AA-BC91-892F-4376-64A00C10C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2546B-F48D-72B0-FCE7-C67C937179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>
                <a:ea typeface="Calibri" panose="020F0502020204030204" pitchFamily="34" charset="0"/>
                <a:cs typeface="Calibri" panose="020F0502020204030204" pitchFamily="34" charset="0"/>
              </a:rPr>
              <a:t>Heat Leakage</a:t>
            </a:r>
          </a:p>
          <a:p>
            <a:pPr marL="400050" lvl="1" indent="0">
              <a:buNone/>
            </a:pPr>
            <a:r>
              <a:rPr lang="en-US" sz="1800" dirty="0"/>
              <a:t>The heat gain in freezer is due to heat transfer through walls(door, right wall, left wall behind wall , bottom wall, upper wall) </a:t>
            </a:r>
          </a:p>
          <a:p>
            <a:pPr marL="400050" lvl="1" indent="0">
              <a:buNone/>
            </a:pPr>
            <a:r>
              <a:rPr lang="en-US" sz="1800" dirty="0"/>
              <a:t>Q wall = U*A*(Tout - Tin) </a:t>
            </a:r>
          </a:p>
          <a:p>
            <a:pPr marL="400050" lvl="1" indent="0">
              <a:buNone/>
            </a:pPr>
            <a:r>
              <a:rPr lang="en-US" sz="1800" dirty="0"/>
              <a:t>Where : </a:t>
            </a:r>
          </a:p>
          <a:p>
            <a:pPr marL="400050" lvl="1" indent="0">
              <a:buNone/>
            </a:pPr>
            <a:r>
              <a:rPr lang="en-US" sz="1800" dirty="0"/>
              <a:t>A: outside surface area of the wall [m2] </a:t>
            </a:r>
          </a:p>
          <a:p>
            <a:pPr marL="400050" lvl="1" indent="0">
              <a:buNone/>
            </a:pPr>
            <a:r>
              <a:rPr lang="en-US" sz="1800" dirty="0"/>
              <a:t>U: the overall heat transfer coefficient [𝑊/𝑚2.℃] </a:t>
            </a:r>
          </a:p>
          <a:p>
            <a:pPr marL="400050" lvl="1" indent="0">
              <a:buNone/>
            </a:pPr>
            <a:r>
              <a:rPr lang="en-US" sz="1800" dirty="0"/>
              <a:t>Ain: inside area for chamber </a:t>
            </a:r>
          </a:p>
          <a:p>
            <a:pPr marL="400050" lvl="1" indent="0">
              <a:buNone/>
            </a:pPr>
            <a:r>
              <a:rPr lang="en-US" sz="1800" dirty="0" err="1"/>
              <a:t>Aout</a:t>
            </a:r>
            <a:r>
              <a:rPr lang="en-US" sz="1800" dirty="0"/>
              <a:t>: outside area for chamber </a:t>
            </a:r>
          </a:p>
          <a:p>
            <a:pPr marL="400050" lvl="1" indent="0">
              <a:buNone/>
            </a:pPr>
            <a:r>
              <a:rPr lang="en-US" sz="1800" dirty="0"/>
              <a:t>tin : temperature in side refrigerator = -30℃ </a:t>
            </a:r>
          </a:p>
          <a:p>
            <a:pPr marL="400050" lvl="1" indent="0">
              <a:buNone/>
            </a:pPr>
            <a:r>
              <a:rPr lang="en-US" sz="1800" dirty="0"/>
              <a:t>tout : ambient temperature = 25℃</a:t>
            </a:r>
            <a:endParaRPr lang="en-US" sz="18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ea typeface="Calibri" panose="020F0502020204030204" pitchFamily="34" charset="0"/>
                <a:cs typeface="Calibri" panose="020F0502020204030204" pitchFamily="34" charset="0"/>
              </a:rPr>
              <a:t> Parameters:</a:t>
            </a:r>
          </a:p>
          <a:p>
            <a:pPr marL="400050" lvl="1" indent="0">
              <a:buNone/>
            </a:pPr>
            <a:r>
              <a:rPr lang="en-US" sz="1800" dirty="0">
                <a:ea typeface="Calibri" panose="020F0502020204030204" pitchFamily="34" charset="0"/>
                <a:cs typeface="Calibri" panose="020F0502020204030204" pitchFamily="34" charset="0"/>
              </a:rPr>
              <a:t>hi(convection heat transfer coefficient of air inside)= 5 W/m</a:t>
            </a:r>
            <a:r>
              <a:rPr lang="en-US" sz="1800" baseline="30000" dirty="0"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ea typeface="Calibri" panose="020F0502020204030204" pitchFamily="34" charset="0"/>
                <a:cs typeface="Calibri" panose="020F0502020204030204" pitchFamily="34" charset="0"/>
              </a:rPr>
              <a:t>K (conservative value)</a:t>
            </a:r>
          </a:p>
          <a:p>
            <a:pPr marL="400050" lvl="1" indent="0">
              <a:buNone/>
            </a:pPr>
            <a:r>
              <a:rPr lang="en-US" sz="1800" dirty="0">
                <a:ea typeface="Calibri" panose="020F0502020204030204" pitchFamily="34" charset="0"/>
                <a:cs typeface="Calibri" panose="020F0502020204030204" pitchFamily="34" charset="0"/>
              </a:rPr>
              <a:t>ho(convection heat transfer coefficient of air outside)= 10 W/m</a:t>
            </a:r>
            <a:r>
              <a:rPr lang="en-US" sz="1800" baseline="30000" dirty="0"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ea typeface="Calibri" panose="020F0502020204030204" pitchFamily="34" charset="0"/>
                <a:cs typeface="Calibri" panose="020F0502020204030204" pitchFamily="34" charset="0"/>
              </a:rPr>
              <a:t>K (standard upper end estimation)</a:t>
            </a:r>
          </a:p>
          <a:p>
            <a:pPr marL="400050" lvl="1" indent="0">
              <a:buNone/>
            </a:pPr>
            <a:r>
              <a:rPr lang="en-US" sz="1800" dirty="0">
                <a:ea typeface="Calibri" panose="020F0502020204030204" pitchFamily="34" charset="0"/>
                <a:cs typeface="Calibri" panose="020F0502020204030204" pitchFamily="34" charset="0"/>
              </a:rPr>
              <a:t>t1(thickness of aluminum plate)= 0.002 m</a:t>
            </a:r>
          </a:p>
          <a:p>
            <a:pPr marL="400050" lvl="1" indent="0">
              <a:buNone/>
            </a:pPr>
            <a:r>
              <a:rPr lang="en-US" sz="1800" dirty="0">
                <a:ea typeface="Calibri" panose="020F0502020204030204" pitchFamily="34" charset="0"/>
                <a:cs typeface="Calibri" panose="020F0502020204030204" pitchFamily="34" charset="0"/>
              </a:rPr>
              <a:t>k1(thermal conductivity of aluminum plate) = 237 W/</a:t>
            </a:r>
            <a:r>
              <a:rPr lang="en-US" sz="1800" dirty="0" err="1">
                <a:ea typeface="Calibri" panose="020F0502020204030204" pitchFamily="34" charset="0"/>
                <a:cs typeface="Calibri" panose="020F0502020204030204" pitchFamily="34" charset="0"/>
              </a:rPr>
              <a:t>mK</a:t>
            </a:r>
            <a:endParaRPr lang="en-US" sz="18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sz="1800" dirty="0">
                <a:ea typeface="Calibri" panose="020F0502020204030204" pitchFamily="34" charset="0"/>
                <a:cs typeface="Calibri" panose="020F0502020204030204" pitchFamily="34" charset="0"/>
              </a:rPr>
              <a:t>t2(thickness of polyurethane foam)= 0.015 m</a:t>
            </a:r>
          </a:p>
          <a:p>
            <a:pPr marL="400050" lvl="1" indent="0">
              <a:buNone/>
            </a:pPr>
            <a:r>
              <a:rPr lang="en-US" sz="1800" dirty="0">
                <a:ea typeface="Calibri" panose="020F0502020204030204" pitchFamily="34" charset="0"/>
                <a:cs typeface="Calibri" panose="020F0502020204030204" pitchFamily="34" charset="0"/>
              </a:rPr>
              <a:t>k2(thermal conductivity of polyurethane foam)= 0.03 W/</a:t>
            </a:r>
            <a:r>
              <a:rPr lang="en-US" sz="1800" dirty="0" err="1">
                <a:ea typeface="Calibri" panose="020F0502020204030204" pitchFamily="34" charset="0"/>
                <a:cs typeface="Calibri" panose="020F0502020204030204" pitchFamily="34" charset="0"/>
              </a:rPr>
              <a:t>mK</a:t>
            </a:r>
            <a:endParaRPr lang="en-US" sz="18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209A4-7EB8-A181-3A42-A456DBD9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32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11E6D-3482-B209-FCDE-1B7245D0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86D14-70CE-47DD-053D-D4E80FCB65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dirty="0"/>
              <a:t>t3(thickness of plywood)= 0.02 m</a:t>
            </a:r>
          </a:p>
          <a:p>
            <a:pPr marL="457200" lvl="1" indent="0">
              <a:buNone/>
            </a:pPr>
            <a:r>
              <a:rPr lang="en-US" sz="1800" dirty="0">
                <a:ea typeface="Calibri" panose="020F0502020204030204" pitchFamily="34" charset="0"/>
                <a:cs typeface="Calibri" panose="020F0502020204030204" pitchFamily="34" charset="0"/>
              </a:rPr>
              <a:t>k3(thermal conductivity of plywood)= 0.13 W/</a:t>
            </a:r>
            <a:r>
              <a:rPr lang="en-US" sz="1800" dirty="0" err="1">
                <a:ea typeface="Calibri" panose="020F0502020204030204" pitchFamily="34" charset="0"/>
                <a:cs typeface="Calibri" panose="020F0502020204030204" pitchFamily="34" charset="0"/>
              </a:rPr>
              <a:t>mK</a:t>
            </a:r>
            <a:endParaRPr lang="en-US" sz="18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sz="1800" dirty="0"/>
              <a:t>Formula used </a:t>
            </a:r>
          </a:p>
          <a:p>
            <a:pPr marL="457200" lvl="1" indent="0">
              <a:buNone/>
            </a:pPr>
            <a:r>
              <a:rPr lang="en-US" sz="1400" dirty="0"/>
              <a:t>U= 1/(1/h1 + t1/k1 + t2/k2 + t3/k3 + 1/ho)</a:t>
            </a:r>
          </a:p>
          <a:p>
            <a:pPr marL="457200" lvl="1" indent="0">
              <a:buNone/>
            </a:pPr>
            <a:r>
              <a:rPr lang="en-US" sz="1400" dirty="0"/>
              <a:t>U = 1/(1/5 + 0.002/237 + 0.015/0.03 + 0.02/0.13 + 1/10)</a:t>
            </a:r>
          </a:p>
          <a:p>
            <a:pPr marL="457200" lvl="1" indent="0">
              <a:buNone/>
            </a:pPr>
            <a:r>
              <a:rPr lang="en-US" sz="1400" dirty="0"/>
              <a:t>U = 1.048  W/m</a:t>
            </a:r>
            <a:r>
              <a:rPr lang="en-US" sz="1400" baseline="30000" dirty="0"/>
              <a:t>2</a:t>
            </a:r>
            <a:r>
              <a:rPr lang="en-US" sz="1400" dirty="0"/>
              <a:t>K</a:t>
            </a:r>
          </a:p>
          <a:p>
            <a:r>
              <a:rPr lang="en-US" sz="1800" dirty="0"/>
              <a:t>Heat leakage</a:t>
            </a:r>
          </a:p>
          <a:p>
            <a:pPr marL="457200" lvl="1" indent="0">
              <a:buNone/>
            </a:pPr>
            <a:r>
              <a:rPr lang="en-US" sz="1400" dirty="0"/>
              <a:t>Chamber size= 560mm*370mm*360mm</a:t>
            </a:r>
          </a:p>
          <a:p>
            <a:pPr marL="457200" lvl="1" indent="0">
              <a:buNone/>
            </a:pPr>
            <a:r>
              <a:rPr lang="en-US" sz="1400" dirty="0"/>
              <a:t>Q wall door and back</a:t>
            </a:r>
          </a:p>
          <a:p>
            <a:pPr marL="457200" lvl="1" indent="0">
              <a:buNone/>
            </a:pPr>
            <a:r>
              <a:rPr lang="en-US" sz="1400" dirty="0"/>
              <a:t> Q Wall door and back =2*U*A*∆ 𝑇 </a:t>
            </a:r>
          </a:p>
          <a:p>
            <a:pPr marL="457200" lvl="1" indent="0">
              <a:buNone/>
            </a:pPr>
            <a:r>
              <a:rPr lang="en-US" sz="1400" dirty="0"/>
              <a:t>Q wall door and back= 2*1.048*(0.56*0.36) *55</a:t>
            </a:r>
          </a:p>
          <a:p>
            <a:pPr marL="457200" lvl="1" indent="0">
              <a:buNone/>
            </a:pPr>
            <a:r>
              <a:rPr lang="en-US" sz="1400" dirty="0"/>
              <a:t> Q wall door and back= 23.24 W </a:t>
            </a: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Q From left and right: </a:t>
            </a:r>
          </a:p>
          <a:p>
            <a:pPr marL="457200" lvl="1" indent="0">
              <a:buNone/>
            </a:pPr>
            <a:r>
              <a:rPr lang="en-US" sz="1400" dirty="0"/>
              <a:t>Q left and right =2*U*A*∆ 𝑇 </a:t>
            </a:r>
          </a:p>
          <a:p>
            <a:pPr marL="457200" lvl="1" indent="0">
              <a:buNone/>
            </a:pPr>
            <a:r>
              <a:rPr lang="en-US" sz="1400" dirty="0"/>
              <a:t>Q left and right = 2*1.048*(0.37*0.36) *55 </a:t>
            </a:r>
          </a:p>
          <a:p>
            <a:pPr marL="457200" lvl="1" indent="0">
              <a:buNone/>
            </a:pPr>
            <a:r>
              <a:rPr lang="en-US" sz="1400" dirty="0"/>
              <a:t>Q left and right= 15.3 W 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1D236-7ED1-14FC-0471-A1EBDC6E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33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3C7B-75E5-1BC6-169E-469F788F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E141B-9EB6-3CD1-E8FE-696207F296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400" dirty="0"/>
              <a:t>Q from upper wall and lower wall: </a:t>
            </a:r>
          </a:p>
          <a:p>
            <a:pPr marL="457200" lvl="1" indent="0">
              <a:buNone/>
            </a:pPr>
            <a:r>
              <a:rPr lang="en-US" sz="1400" dirty="0"/>
              <a:t>Q upper and lower wall =2*U*A*∆ 𝑇 </a:t>
            </a:r>
          </a:p>
          <a:p>
            <a:pPr marL="457200" lvl="1" indent="0">
              <a:buNone/>
            </a:pPr>
            <a:r>
              <a:rPr lang="en-US" sz="1400" dirty="0"/>
              <a:t>Q upper and lower wall =2* 1.048*(0.56*0.37) *55 </a:t>
            </a:r>
          </a:p>
          <a:p>
            <a:pPr marL="457200" lvl="1" indent="0">
              <a:buNone/>
            </a:pPr>
            <a:r>
              <a:rPr lang="en-US" sz="1400" dirty="0"/>
              <a:t>Q upper and lower wall = 23.82 W </a:t>
            </a: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Total heat leakage= 23.24 + 15.3 + 23.82 = 62.36 W</a:t>
            </a:r>
          </a:p>
          <a:p>
            <a:pPr marL="57150" indent="0">
              <a:buNone/>
            </a:pPr>
            <a:r>
              <a:rPr lang="en-US" sz="1800" dirty="0"/>
              <a:t>Total cooling load= Freezing load + sublimation load + Heat leakage = 40.33 +19.71 + 62.36 = 122.4 W</a:t>
            </a:r>
          </a:p>
          <a:p>
            <a:pPr marL="57150" indent="0">
              <a:buNone/>
            </a:pPr>
            <a:r>
              <a:rPr lang="en-US" sz="1800" dirty="0"/>
              <a:t>  With a 20% safety factor to account for variations in ambient temperature, equipment inefficiencies, door </a:t>
            </a:r>
            <a:r>
              <a:rPr lang="en-US" sz="1800" dirty="0" err="1"/>
              <a:t>opennings</a:t>
            </a:r>
            <a:r>
              <a:rPr lang="en-US" sz="1800" dirty="0"/>
              <a:t> or heat infiltration, total cooling load= 20% of 122.4 + 122.4 = 146.88 W</a:t>
            </a:r>
          </a:p>
          <a:p>
            <a:pPr marL="57150" indent="0">
              <a:buNone/>
            </a:pPr>
            <a:endParaRPr lang="en-US" sz="1800" dirty="0"/>
          </a:p>
          <a:p>
            <a:pPr marL="57150" indent="0">
              <a:buNone/>
            </a:pPr>
            <a:r>
              <a:rPr lang="en-US" sz="1800" dirty="0"/>
              <a:t>Compressor sizing</a:t>
            </a:r>
          </a:p>
          <a:p>
            <a:pPr marL="457200" lvl="1" indent="0">
              <a:buNone/>
            </a:pPr>
            <a:r>
              <a:rPr lang="en-US" sz="1600" dirty="0"/>
              <a:t>Refrigeration capacity (cooling load): Q_L = 146.88 W</a:t>
            </a:r>
            <a:br>
              <a:rPr lang="en-US" sz="1600" dirty="0"/>
            </a:br>
            <a:r>
              <a:rPr lang="en-US" sz="1600" dirty="0"/>
              <a:t>- Evaporator temperature: </a:t>
            </a:r>
            <a:r>
              <a:rPr lang="en-US" sz="1600" dirty="0" err="1"/>
              <a:t>T_evap</a:t>
            </a:r>
            <a:r>
              <a:rPr lang="en-US" sz="1600" dirty="0"/>
              <a:t> = -40°C</a:t>
            </a:r>
            <a:br>
              <a:rPr lang="en-US" sz="1600" dirty="0"/>
            </a:br>
            <a:r>
              <a:rPr lang="en-US" sz="1600" dirty="0"/>
              <a:t>- Ambient (condenser) temperature: </a:t>
            </a:r>
            <a:r>
              <a:rPr lang="en-US" sz="1600" dirty="0" err="1"/>
              <a:t>T_cond</a:t>
            </a:r>
            <a:r>
              <a:rPr lang="en-US" sz="1600" dirty="0"/>
              <a:t> = 35°C</a:t>
            </a:r>
            <a:br>
              <a:rPr lang="en-US" sz="1600" dirty="0"/>
            </a:br>
            <a:r>
              <a:rPr lang="en-US" sz="1600" dirty="0"/>
              <a:t>- Refrigerant: R600a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F4956-318A-AD14-D1D8-BA0B03B64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89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4FF9-9F62-EDCA-0DFF-E3430D99C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74A24-361F-A8A5-DEEA-5594118C41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300" dirty="0"/>
              <a:t># Calculation (R‑600a, </a:t>
            </a:r>
            <a:r>
              <a:rPr lang="en-US" sz="3300" dirty="0" err="1"/>
              <a:t>T_evap</a:t>
            </a:r>
            <a:r>
              <a:rPr lang="en-US" sz="3300" dirty="0"/>
              <a:t> = -40°C, </a:t>
            </a:r>
            <a:r>
              <a:rPr lang="en-US" sz="3300" dirty="0" err="1"/>
              <a:t>T_cond</a:t>
            </a:r>
            <a:r>
              <a:rPr lang="en-US" sz="3300" dirty="0"/>
              <a:t> = 35°C)</a:t>
            </a:r>
            <a:br>
              <a:rPr lang="en-US" sz="3300" dirty="0"/>
            </a:br>
            <a:br>
              <a:rPr lang="en-US" sz="3300" dirty="0"/>
            </a:br>
            <a:r>
              <a:rPr lang="en-US" sz="3300" dirty="0"/>
              <a:t>**Assumptions**</a:t>
            </a:r>
            <a:br>
              <a:rPr lang="en-US" sz="3300" dirty="0"/>
            </a:br>
            <a:r>
              <a:rPr lang="en-US" sz="3300" dirty="0"/>
              <a:t>- Use the R‑600a tables you provided.</a:t>
            </a:r>
            <a:br>
              <a:rPr lang="en-US" sz="3300" dirty="0"/>
            </a:br>
            <a:r>
              <a:rPr lang="en-US" sz="3300" dirty="0"/>
              <a:t>- Evaporator state (1) is saturated vapor at −40°C. Condenser outlet (3) is saturated liquid at 35°C, and throttling is isenthalpic so h4 = h3.</a:t>
            </a:r>
            <a:br>
              <a:rPr lang="en-US" sz="3300" dirty="0"/>
            </a:br>
            <a:r>
              <a:rPr lang="en-US" sz="3300" dirty="0"/>
              <a:t>- Compressor isentropic efficiency </a:t>
            </a:r>
            <a:r>
              <a:rPr lang="en-US" sz="3300" dirty="0" err="1"/>
              <a:t>η_c</a:t>
            </a:r>
            <a:r>
              <a:rPr lang="en-US" sz="3300" dirty="0"/>
              <a:t> = 0.80 (common engineering assumption). If you want a different </a:t>
            </a:r>
            <a:r>
              <a:rPr lang="en-US" sz="3300" dirty="0" err="1"/>
              <a:t>η_c</a:t>
            </a:r>
            <a:r>
              <a:rPr lang="en-US" sz="3300" dirty="0"/>
              <a:t> I can redo the numbers.</a:t>
            </a:r>
            <a:br>
              <a:rPr lang="en-US" sz="3300" dirty="0"/>
            </a:br>
            <a:br>
              <a:rPr lang="en-US" sz="3300" dirty="0"/>
            </a:br>
            <a:br>
              <a:rPr lang="en-US" sz="3300" dirty="0"/>
            </a:br>
            <a:r>
              <a:rPr lang="en-US" sz="3300" dirty="0"/>
              <a:t>## 1) Read table values (from your PDF)</a:t>
            </a:r>
            <a:br>
              <a:rPr lang="en-US" sz="3300" dirty="0"/>
            </a:br>
            <a:r>
              <a:rPr lang="en-US" sz="3300" dirty="0"/>
              <a:t>- h1 (saturated vapor at −40°C): 501.349 kJ/kg. Entropy at this state s1 = 2.323 kJ/</a:t>
            </a:r>
            <a:r>
              <a:rPr lang="en-US" sz="3300" dirty="0" err="1"/>
              <a:t>kg·K</a:t>
            </a:r>
            <a:r>
              <a:rPr lang="en-US" sz="3300" dirty="0"/>
              <a:t>.</a:t>
            </a:r>
            <a:br>
              <a:rPr lang="en-US" sz="3300" dirty="0"/>
            </a:br>
            <a:r>
              <a:rPr lang="en-US" sz="3300" dirty="0"/>
              <a:t>- h3 (saturated liquid at 35°C): 283.672 kJ/kg → therefore h4 = h3 = 283.672 kJ/kg.</a:t>
            </a:r>
            <a:br>
              <a:rPr lang="en-US" sz="3300" dirty="0"/>
            </a:br>
            <a:br>
              <a:rPr lang="en-US" sz="3300" dirty="0"/>
            </a:br>
            <a:br>
              <a:rPr lang="en-US" sz="3300" dirty="0"/>
            </a:br>
            <a:r>
              <a:rPr lang="en-US" sz="3300" dirty="0"/>
              <a:t>## 2) Find ideal compressor outlet h2s (isentropic)</a:t>
            </a:r>
            <a:br>
              <a:rPr lang="en-US" sz="3300" dirty="0"/>
            </a:br>
            <a:r>
              <a:rPr lang="en-US" sz="3300" dirty="0"/>
              <a:t>- At condenser pressure (saturation at 35°C) the saturated‑vapor entropy is s_sat,35 = 2.317 kJ/</a:t>
            </a:r>
            <a:r>
              <a:rPr lang="en-US" sz="3300" dirty="0" err="1"/>
              <a:t>kg·K</a:t>
            </a:r>
            <a:r>
              <a:rPr lang="en-US" sz="3300" dirty="0"/>
              <a:t> and at 5 K superheat s ≈ 2.347 kJ/</a:t>
            </a:r>
            <a:r>
              <a:rPr lang="en-US" sz="3300" dirty="0" err="1"/>
              <a:t>kg·K</a:t>
            </a:r>
            <a:r>
              <a:rPr lang="en-US" sz="3300" dirty="0"/>
              <a:t>. To reach s1 = 2.323 at the condenser pressure we need ≈ 1 °C superheat (interpolation).</a:t>
            </a:r>
            <a:br>
              <a:rPr lang="en-US" sz="3300" dirty="0"/>
            </a:br>
            <a:r>
              <a:rPr lang="en-US" sz="3300" dirty="0"/>
              <a:t>- Interpolating enthalpy at 35°C: h_35,0 = 601.207 kJ/kg (0 K superheat) and h_35,5 = 610.614 kJ/kg (5 K superheat). Interpolating to 1 K superheat gives:</a:t>
            </a:r>
            <a:br>
              <a:rPr lang="en-US" sz="3300" dirty="0"/>
            </a:br>
            <a:r>
              <a:rPr lang="en-US" sz="3300" dirty="0"/>
              <a:t>  h2s ≈ 603.088 kJ/kg.</a:t>
            </a:r>
            <a:br>
              <a:rPr lang="en-US" sz="3300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A4466-1F21-EC1E-A3EB-7D807A02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87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F4E1-9645-AD7C-156F-0F36DFE33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846BE-351D-DACA-BBFB-9C47AB1F7C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300" dirty="0"/>
              <a:t> Real compressor outlet h2 (with </a:t>
            </a:r>
            <a:r>
              <a:rPr lang="en-US" sz="2300" dirty="0" err="1"/>
              <a:t>η_c</a:t>
            </a:r>
            <a:r>
              <a:rPr lang="en-US" sz="2300" dirty="0"/>
              <a:t> = 0.80)</a:t>
            </a:r>
            <a:br>
              <a:rPr lang="en-US" sz="2300" dirty="0"/>
            </a:br>
            <a:r>
              <a:rPr lang="en-US" sz="2300" dirty="0"/>
              <a:t>h2 = h1 + (h2s − h1) / </a:t>
            </a:r>
            <a:r>
              <a:rPr lang="en-US" sz="2300" dirty="0" err="1"/>
              <a:t>η_c</a:t>
            </a:r>
            <a:br>
              <a:rPr lang="en-US" sz="2300" dirty="0"/>
            </a:br>
            <a:r>
              <a:rPr lang="en-US" sz="2300" dirty="0"/>
              <a:t>= 501.349 + (603.088 − 501.349) / 0.80</a:t>
            </a:r>
            <a:br>
              <a:rPr lang="en-US" sz="2300" dirty="0"/>
            </a:br>
            <a:r>
              <a:rPr lang="en-US" sz="2300" dirty="0"/>
              <a:t>≈ 628.523 kJ/kg.</a:t>
            </a:r>
          </a:p>
          <a:p>
            <a:br>
              <a:rPr lang="en-US" sz="2300" dirty="0"/>
            </a:br>
            <a:r>
              <a:rPr lang="en-US" sz="2300" dirty="0"/>
              <a:t> Refrigeration effect and COP</a:t>
            </a:r>
            <a:br>
              <a:rPr lang="en-US" sz="2300" dirty="0"/>
            </a:br>
            <a:r>
              <a:rPr lang="en-US" sz="2300" dirty="0" err="1"/>
              <a:t>q_L</a:t>
            </a:r>
            <a:r>
              <a:rPr lang="en-US" sz="2300" dirty="0"/>
              <a:t> = h1 − h4 = 501.349 − 283.672 = 217.677 kJ/kg.</a:t>
            </a:r>
            <a:br>
              <a:rPr lang="en-US" sz="2300" dirty="0"/>
            </a:br>
            <a:r>
              <a:rPr lang="en-US" sz="2300" dirty="0" err="1"/>
              <a:t>w_comp</a:t>
            </a:r>
            <a:r>
              <a:rPr lang="en-US" sz="2300" dirty="0"/>
              <a:t> = h2 − h1 = 628.523 − 501.349 = 127.174 kJ/kg.</a:t>
            </a:r>
            <a:br>
              <a:rPr lang="en-US" sz="2300" dirty="0"/>
            </a:br>
            <a:r>
              <a:rPr lang="en-US" sz="2300" dirty="0"/>
              <a:t>COP = </a:t>
            </a:r>
            <a:r>
              <a:rPr lang="en-US" sz="2300" dirty="0" err="1"/>
              <a:t>q_L</a:t>
            </a:r>
            <a:r>
              <a:rPr lang="en-US" sz="2300" dirty="0"/>
              <a:t> / </a:t>
            </a:r>
            <a:r>
              <a:rPr lang="en-US" sz="2300" dirty="0" err="1"/>
              <a:t>w_comp</a:t>
            </a:r>
            <a:r>
              <a:rPr lang="en-US" sz="2300" dirty="0"/>
              <a:t> = 217.677 / 127.174 ≈ 1.71.</a:t>
            </a:r>
            <a:br>
              <a:rPr lang="en-US" sz="2300" dirty="0"/>
            </a:br>
            <a:endParaRPr lang="en-US" sz="2300" dirty="0"/>
          </a:p>
          <a:p>
            <a:r>
              <a:rPr lang="en-US" dirty="0" err="1"/>
              <a:t>W_c</a:t>
            </a:r>
            <a:r>
              <a:rPr lang="en-US" dirty="0"/>
              <a:t> = Q_L / COP = 146.88 / 1.71 ≈ 85.89 W</a:t>
            </a:r>
          </a:p>
          <a:p>
            <a:r>
              <a:rPr lang="en-US" dirty="0"/>
              <a:t>With 20 % safety factor, 20% * 85.89 + 85.89 = 103.0689W</a:t>
            </a:r>
          </a:p>
          <a:p>
            <a:endParaRPr lang="en-US" dirty="0"/>
          </a:p>
          <a:p>
            <a:r>
              <a:rPr lang="en-US" dirty="0" err="1"/>
              <a:t>Condender</a:t>
            </a:r>
            <a:r>
              <a:rPr lang="en-US" dirty="0"/>
              <a:t> sizing</a:t>
            </a:r>
          </a:p>
          <a:p>
            <a:pPr marL="457200" lvl="1" indent="0">
              <a:buNone/>
            </a:pPr>
            <a:r>
              <a:rPr lang="en-US" dirty="0" err="1"/>
              <a:t>Q_cond</a:t>
            </a:r>
            <a:r>
              <a:rPr lang="en-US" dirty="0"/>
              <a:t>= </a:t>
            </a:r>
            <a:r>
              <a:rPr lang="en-US" dirty="0" err="1"/>
              <a:t>Q_comp</a:t>
            </a:r>
            <a:r>
              <a:rPr lang="en-US" dirty="0"/>
              <a:t> +</a:t>
            </a:r>
            <a:r>
              <a:rPr lang="en-US" dirty="0" err="1"/>
              <a:t>Q_evap</a:t>
            </a:r>
            <a:r>
              <a:rPr lang="en-US" dirty="0"/>
              <a:t> = 146.88 + 103.0689 = 249.8689 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C84C4-0C28-0A99-1023-D7B9993E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905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A791-7982-E02E-E695-003AEE2E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E6F81-219F-2A41-A62B-E68299B70D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86C71-AE8B-01BA-7182-307D65881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74AD6D-5539-C789-2E9C-DA964590DB8C}"/>
              </a:ext>
            </a:extLst>
          </p:cNvPr>
          <p:cNvSpPr txBox="1"/>
          <p:nvPr/>
        </p:nvSpPr>
        <p:spPr>
          <a:xfrm>
            <a:off x="3023980" y="1201630"/>
            <a:ext cx="614735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Evaporator Size Calculation </a:t>
            </a:r>
          </a:p>
          <a:p>
            <a:pPr marL="400050" lvl="1" indent="0">
              <a:buNone/>
            </a:pPr>
            <a:r>
              <a:rPr lang="en-US" sz="1800" dirty="0"/>
              <a:t>Objective: To calculate the required surface area of the evaporator to absorb the total cooling load of 259.27 W at the evaporator’s operating temperature of –45°C.</a:t>
            </a:r>
          </a:p>
          <a:p>
            <a:r>
              <a:rPr lang="en-US" sz="1800" dirty="0"/>
              <a:t> Formula Used:</a:t>
            </a:r>
          </a:p>
          <a:p>
            <a:pPr marL="400050" lvl="1" indent="0">
              <a:buNone/>
            </a:pPr>
            <a:r>
              <a:rPr lang="en-US" sz="1800" dirty="0"/>
              <a:t> Q = U × A × ΔT =&gt; A = Q / (U × ΔT) </a:t>
            </a:r>
          </a:p>
          <a:p>
            <a:r>
              <a:rPr lang="en-US" sz="1800" dirty="0"/>
              <a:t>Given Parameters:</a:t>
            </a:r>
          </a:p>
          <a:p>
            <a:pPr marL="400050" lvl="1" indent="0">
              <a:buNone/>
            </a:pPr>
            <a:r>
              <a:rPr lang="en-US" sz="1800" dirty="0"/>
              <a:t>Cooling Load (Q) = 259.27 W</a:t>
            </a:r>
          </a:p>
          <a:p>
            <a:pPr marL="400050" lvl="1" indent="0">
              <a:buNone/>
            </a:pPr>
            <a:r>
              <a:rPr lang="en-US" sz="1800" dirty="0"/>
              <a:t>Overall Heat Transfer Coefficient (U) = 250 W/m²·K </a:t>
            </a:r>
          </a:p>
          <a:p>
            <a:pPr marL="400050" lvl="1" indent="0">
              <a:buNone/>
            </a:pPr>
            <a:r>
              <a:rPr lang="en-US" sz="1800" dirty="0"/>
              <a:t>ΔT = 10°C (from evaporator temp –45°C to product temp –35°C)</a:t>
            </a:r>
          </a:p>
          <a:p>
            <a:r>
              <a:rPr lang="en-US" sz="1800" dirty="0"/>
              <a:t> Calculation: </a:t>
            </a:r>
          </a:p>
          <a:p>
            <a:pPr marL="400050" lvl="1" indent="0">
              <a:buNone/>
            </a:pPr>
            <a:r>
              <a:rPr lang="en-US" sz="1800" dirty="0"/>
              <a:t>A = 259.27 / (250 × 10) = 0.1037 m² </a:t>
            </a:r>
          </a:p>
          <a:p>
            <a:pPr marL="400050" lvl="1" indent="0">
              <a:buNone/>
            </a:pPr>
            <a:endParaRPr lang="en-US" sz="1800" dirty="0"/>
          </a:p>
          <a:p>
            <a:r>
              <a:rPr lang="en-US" sz="1800" dirty="0"/>
              <a:t>Recommended Evaporator Area: </a:t>
            </a:r>
          </a:p>
          <a:p>
            <a:pPr marL="400050" lvl="1" indent="0">
              <a:buNone/>
            </a:pPr>
            <a:r>
              <a:rPr lang="en-US" sz="1800" dirty="0" err="1"/>
              <a:t>A_evap</a:t>
            </a:r>
            <a:r>
              <a:rPr lang="en-US" sz="1800" dirty="0"/>
              <a:t> ≈ 0.10 m²</a:t>
            </a:r>
          </a:p>
        </p:txBody>
      </p:sp>
    </p:spTree>
    <p:extLst>
      <p:ext uri="{BB962C8B-B14F-4D97-AF65-F5344CB8AC3E}">
        <p14:creationId xmlns:p14="http://schemas.microsoft.com/office/powerpoint/2010/main" val="1837762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4CAF-4BC5-D5E3-56A4-D404A84E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A6290-F6D1-C9CB-4B23-737346B95A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R410A States: </a:t>
            </a:r>
          </a:p>
          <a:p>
            <a:pPr marL="400050" lvl="1" indent="0">
              <a:buNone/>
            </a:pPr>
            <a:r>
              <a:rPr lang="en-US" sz="1800" dirty="0"/>
              <a:t>1: Superheated vapor, -50°C, 338.0 kJ/kg</a:t>
            </a:r>
          </a:p>
          <a:p>
            <a:pPr marL="400050" lvl="1" indent="0">
              <a:buNone/>
            </a:pPr>
            <a:r>
              <a:rPr lang="en-US" sz="1800" dirty="0"/>
              <a:t>2: Compressed vapor, 75°C, 410.3 kJ/kg </a:t>
            </a:r>
          </a:p>
          <a:p>
            <a:pPr marL="400050" lvl="1" indent="0">
              <a:buNone/>
            </a:pPr>
            <a:r>
              <a:rPr lang="en-US" sz="1800" dirty="0"/>
              <a:t>3: Saturated liquid, 50°C, 160.0 kJ/kg </a:t>
            </a:r>
          </a:p>
          <a:p>
            <a:pPr marL="400050" lvl="1" indent="0">
              <a:buNone/>
            </a:pPr>
            <a:r>
              <a:rPr lang="en-US" sz="1800" dirty="0"/>
              <a:t>4: Throttled mixture, -55°C, 160.0 kJ/kg</a:t>
            </a:r>
          </a:p>
          <a:p>
            <a:pPr marL="400050" lvl="1" indent="0">
              <a:buNone/>
            </a:pPr>
            <a:endParaRPr lang="en-US" sz="1800" dirty="0"/>
          </a:p>
          <a:p>
            <a:r>
              <a:rPr lang="en-US" sz="1800" dirty="0"/>
              <a:t>Refrigeration Effect per kg: </a:t>
            </a:r>
            <a:r>
              <a:rPr lang="en-US" sz="1800" dirty="0" err="1"/>
              <a:t>q_evap</a:t>
            </a:r>
            <a:r>
              <a:rPr lang="en-US" sz="1800" dirty="0"/>
              <a:t> = h1 - h4 = 178.0 kJ/kg </a:t>
            </a:r>
          </a:p>
          <a:p>
            <a:r>
              <a:rPr lang="en-US" sz="1800" dirty="0"/>
              <a:t>Compressor Work: </a:t>
            </a:r>
            <a:r>
              <a:rPr lang="en-US" sz="1800" dirty="0" err="1"/>
              <a:t>w_comp</a:t>
            </a:r>
            <a:r>
              <a:rPr lang="en-US" sz="1800" dirty="0"/>
              <a:t> = h2 - h1 = 72.3 kJ/kg </a:t>
            </a:r>
          </a:p>
          <a:p>
            <a:r>
              <a:rPr lang="en-US" sz="1800" dirty="0"/>
              <a:t>Mass Flow Rate: ṁ _ref = </a:t>
            </a:r>
            <a:r>
              <a:rPr lang="en-US" sz="1800" dirty="0" err="1"/>
              <a:t>Q_total</a:t>
            </a:r>
            <a:r>
              <a:rPr lang="en-US" sz="1800" dirty="0"/>
              <a:t> / (</a:t>
            </a:r>
            <a:r>
              <a:rPr lang="en-US" sz="1800" dirty="0" err="1"/>
              <a:t>q_evap</a:t>
            </a:r>
            <a:r>
              <a:rPr lang="en-US" sz="1800" dirty="0"/>
              <a:t> × 1000) = 0.00146 kg/s </a:t>
            </a:r>
          </a:p>
          <a:p>
            <a:r>
              <a:rPr lang="en-US" sz="1800" dirty="0"/>
              <a:t>Compressor Power: </a:t>
            </a:r>
            <a:r>
              <a:rPr lang="en-US" sz="1800" dirty="0" err="1"/>
              <a:t>P_comp</a:t>
            </a:r>
            <a:r>
              <a:rPr lang="en-US" sz="1800" dirty="0"/>
              <a:t> = ṁ _ref × </a:t>
            </a:r>
            <a:r>
              <a:rPr lang="en-US" sz="1800" dirty="0" err="1"/>
              <a:t>w_comp</a:t>
            </a:r>
            <a:r>
              <a:rPr lang="en-US" sz="1800" dirty="0"/>
              <a:t> = 106 W </a:t>
            </a:r>
          </a:p>
          <a:p>
            <a:r>
              <a:rPr lang="en-US" sz="1800" dirty="0"/>
              <a:t>Volumetric Flow Rate: V = ṁ × v = 0.000321 m³/s</a:t>
            </a:r>
          </a:p>
          <a:p>
            <a:endParaRPr lang="en-US" sz="1800" dirty="0"/>
          </a:p>
          <a:p>
            <a:r>
              <a:rPr lang="en-US" sz="1800" dirty="0"/>
              <a:t>Condenser Size Calculation</a:t>
            </a:r>
          </a:p>
          <a:p>
            <a:pPr marL="400050" lvl="1" indent="0">
              <a:buNone/>
            </a:pPr>
            <a:r>
              <a:rPr lang="en-US" sz="1800" dirty="0"/>
              <a:t>Objective: To calculate the required condenser area to reject both the cooling load and the compressor work to the ambient air. 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8D6CC-D1EB-6B28-96A9-17FED5AC1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5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6DC69-1278-CE5F-2DA4-B94854DCC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INTRODUCTION/ PROJECT BACKGROUND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8065B-B9CE-C0EF-2B29-EA1DDA8AC7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• Freeze drying removes moisture via sublimation under low temperature and pressure.</a:t>
            </a:r>
            <a:r>
              <a:rPr lang="en-GB" sz="1800" dirty="0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(Wikipedia, 2025; </a:t>
            </a:r>
            <a:r>
              <a:rPr lang="en-GB" sz="1800" dirty="0" err="1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Ruiton</a:t>
            </a:r>
            <a:r>
              <a:rPr lang="en-GB" sz="1800" dirty="0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, 2021</a:t>
            </a:r>
            <a:r>
              <a:rPr lang="en-GH" sz="1800" dirty="0"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
• Preserves food quality, nutrition, and shelf life.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F03FA-1519-A9E3-FCBD-F481F659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066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F31FD-E14C-3B8A-110C-90E7B33A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64702-5BAC-F37D-E50A-BF004027BC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Formula Used: </a:t>
            </a:r>
          </a:p>
          <a:p>
            <a:pPr marL="400050" lvl="1" indent="0">
              <a:buNone/>
            </a:pPr>
            <a:r>
              <a:rPr lang="en-US" sz="1800" dirty="0"/>
              <a:t>Q = U × A × </a:t>
            </a:r>
            <a:r>
              <a:rPr lang="el-GR" sz="1800" dirty="0"/>
              <a:t>Δ</a:t>
            </a:r>
            <a:r>
              <a:rPr lang="en-US" sz="1800" dirty="0"/>
              <a:t>T =&gt; A = Q / (U × </a:t>
            </a:r>
            <a:r>
              <a:rPr lang="el-GR" sz="1800" dirty="0"/>
              <a:t>Δ</a:t>
            </a:r>
            <a:r>
              <a:rPr lang="en-US" sz="1800" dirty="0"/>
              <a:t>T) </a:t>
            </a:r>
          </a:p>
          <a:p>
            <a:r>
              <a:rPr lang="en-US" sz="1800" dirty="0"/>
              <a:t>Given Parameters: </a:t>
            </a:r>
          </a:p>
          <a:p>
            <a:pPr marL="400050" lvl="1" indent="0">
              <a:buNone/>
            </a:pPr>
            <a:r>
              <a:rPr lang="en-US" sz="1800" dirty="0"/>
              <a:t>Total Heat Rejection (Q) = 259.27 + 106 = 365.27 W</a:t>
            </a:r>
          </a:p>
          <a:p>
            <a:pPr marL="400050" lvl="1" indent="0">
              <a:buNone/>
            </a:pPr>
            <a:r>
              <a:rPr lang="en-US" sz="1800" dirty="0"/>
              <a:t>Overall Heat Transfer Coefficient (U) = 300 W/m²·K </a:t>
            </a:r>
          </a:p>
          <a:p>
            <a:pPr marL="400050" lvl="1" indent="0">
              <a:buNone/>
            </a:pPr>
            <a:r>
              <a:rPr lang="el-GR" sz="1800" dirty="0"/>
              <a:t>Δ</a:t>
            </a:r>
            <a:r>
              <a:rPr lang="en-US" sz="1800" dirty="0"/>
              <a:t>T = 25°C (from 50°C condenser to 25°C ambient)</a:t>
            </a:r>
          </a:p>
          <a:p>
            <a:r>
              <a:rPr lang="en-US" sz="1800" dirty="0"/>
              <a:t>Calculation: A = 365.27 / (300 × 25) = 0.0487 m² </a:t>
            </a:r>
          </a:p>
          <a:p>
            <a:endParaRPr lang="en-US" sz="1800" dirty="0"/>
          </a:p>
          <a:p>
            <a:r>
              <a:rPr lang="en-US" sz="1800" dirty="0"/>
              <a:t>Recommended Condenser Area:</a:t>
            </a:r>
          </a:p>
          <a:p>
            <a:pPr marL="400050" lvl="1" indent="0">
              <a:buNone/>
            </a:pPr>
            <a:r>
              <a:rPr lang="en-US" sz="1800" dirty="0" err="1"/>
              <a:t>A_cond</a:t>
            </a:r>
            <a:r>
              <a:rPr lang="en-US" sz="1800" dirty="0"/>
              <a:t> ≈ 0.5 – 0.6 m² (oversized for efficiency)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D7666-0B9D-F6FE-ABBB-4B052D8F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568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9F6CC-74E7-6B35-0524-6641509B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68C41-1C2C-4374-17CC-32356B2281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Key Component Specifications </a:t>
            </a:r>
          </a:p>
          <a:p>
            <a:pPr marL="400050" lvl="1" indent="0">
              <a:buNone/>
            </a:pPr>
            <a:r>
              <a:rPr lang="en-US" sz="1800" dirty="0"/>
              <a:t>Compressor: Hermetic, 106 W, R410A</a:t>
            </a:r>
          </a:p>
          <a:p>
            <a:pPr marL="400050" lvl="1" indent="0">
              <a:buNone/>
            </a:pPr>
            <a:r>
              <a:rPr lang="en-US" sz="1800" dirty="0"/>
              <a:t>Cooling Capacity: 259 W </a:t>
            </a:r>
          </a:p>
          <a:p>
            <a:pPr marL="400050" lvl="1" indent="0">
              <a:buNone/>
            </a:pPr>
            <a:r>
              <a:rPr lang="en-US" sz="1800" dirty="0"/>
              <a:t>Evaporator: Plate HX, 0.05 m², -45°C </a:t>
            </a:r>
          </a:p>
          <a:p>
            <a:pPr marL="400050" lvl="1" indent="0">
              <a:buNone/>
            </a:pPr>
            <a:r>
              <a:rPr lang="en-US" sz="1800" dirty="0"/>
              <a:t>Condenser: Finned-tube, 0.50 m², air-cooled </a:t>
            </a:r>
          </a:p>
          <a:p>
            <a:pPr marL="400050" lvl="1" indent="0">
              <a:buNone/>
            </a:pPr>
            <a:r>
              <a:rPr lang="en-US" sz="1800" dirty="0"/>
              <a:t>Vacuum Pump: Two-stage rotary vane, 0.1 L/s @ 0.6 kPa </a:t>
            </a:r>
          </a:p>
          <a:p>
            <a:pPr marL="400050" lvl="1" indent="0">
              <a:buNone/>
            </a:pPr>
            <a:r>
              <a:rPr lang="en-US" sz="1800" dirty="0"/>
              <a:t>Expansion Valve: TXV for R410A, 0.2 kW </a:t>
            </a:r>
          </a:p>
          <a:p>
            <a:pPr marL="400050" lvl="1" indent="0">
              <a:buNone/>
            </a:pPr>
            <a:r>
              <a:rPr lang="en-US" sz="1800" dirty="0"/>
              <a:t>Cold Trap: Stainless steel coil, 0.1 m², -50°C </a:t>
            </a:r>
          </a:p>
          <a:p>
            <a:pPr marL="400050" lvl="1" indent="0">
              <a:buNone/>
            </a:pPr>
            <a:r>
              <a:rPr lang="en-US" sz="1800" dirty="0"/>
              <a:t>Insulation: Vacuum panels + PU foam (0.2 W/m²·K)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F8CA1-07FF-2FDB-BF36-3C28897E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3C5176-67BB-329D-0F63-B803E0005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720249"/>
              </p:ext>
            </p:extLst>
          </p:nvPr>
        </p:nvGraphicFramePr>
        <p:xfrm>
          <a:off x="942491" y="4441078"/>
          <a:ext cx="10012725" cy="1179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545">
                  <a:extLst>
                    <a:ext uri="{9D8B030D-6E8A-4147-A177-3AD203B41FA5}">
                      <a16:colId xmlns:a16="http://schemas.microsoft.com/office/drawing/2014/main" val="1975517418"/>
                    </a:ext>
                  </a:extLst>
                </a:gridCol>
                <a:gridCol w="2002545">
                  <a:extLst>
                    <a:ext uri="{9D8B030D-6E8A-4147-A177-3AD203B41FA5}">
                      <a16:colId xmlns:a16="http://schemas.microsoft.com/office/drawing/2014/main" val="1885470736"/>
                    </a:ext>
                  </a:extLst>
                </a:gridCol>
                <a:gridCol w="2002545">
                  <a:extLst>
                    <a:ext uri="{9D8B030D-6E8A-4147-A177-3AD203B41FA5}">
                      <a16:colId xmlns:a16="http://schemas.microsoft.com/office/drawing/2014/main" val="2348373407"/>
                    </a:ext>
                  </a:extLst>
                </a:gridCol>
                <a:gridCol w="2002545">
                  <a:extLst>
                    <a:ext uri="{9D8B030D-6E8A-4147-A177-3AD203B41FA5}">
                      <a16:colId xmlns:a16="http://schemas.microsoft.com/office/drawing/2014/main" val="2596556341"/>
                    </a:ext>
                  </a:extLst>
                </a:gridCol>
                <a:gridCol w="2002545">
                  <a:extLst>
                    <a:ext uri="{9D8B030D-6E8A-4147-A177-3AD203B41FA5}">
                      <a16:colId xmlns:a16="http://schemas.microsoft.com/office/drawing/2014/main" val="2336917648"/>
                    </a:ext>
                  </a:extLst>
                </a:gridCol>
              </a:tblGrid>
              <a:tr h="1965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HEAT LOAD(W)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AREA CALC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RECOMM 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86046"/>
                  </a:ext>
                </a:extLst>
              </a:tr>
              <a:tr h="4431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EVAPORATOR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259.27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-45 TO -35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7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CONDENSER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365.27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TO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 – 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742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988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5C19-AAAF-4047-8637-FC1A214D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dirty="0"/>
              <a:t>FABRICATION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A93C4-D1F6-CD2C-F1A2-A917CBBCCB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numCol="2"/>
          <a:lstStyle/>
          <a:p>
            <a:pPr marL="0" indent="0">
              <a:buNone/>
            </a:pPr>
            <a:endParaRPr lang="en-GH" dirty="0"/>
          </a:p>
          <a:p>
            <a:pPr lvl="1"/>
            <a:endParaRPr lang="en-GH" dirty="0"/>
          </a:p>
          <a:p>
            <a:pPr marL="0" indent="0">
              <a:buNone/>
            </a:pPr>
            <a:endParaRPr lang="en-G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A6EE5-DE6A-0CF0-105C-58BCF0BF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B9435BF-BA5F-AC4D-95D2-1C6EE270A4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4905705"/>
              </p:ext>
            </p:extLst>
          </p:nvPr>
        </p:nvGraphicFramePr>
        <p:xfrm>
          <a:off x="609600" y="1002088"/>
          <a:ext cx="10972800" cy="5136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1648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A798-99A7-A733-D004-1B8ECF62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dirty="0"/>
              <a:t>ASSEMBLY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C559E-1CC9-EC67-850E-7B8CC8D9A1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en-GH" sz="2400" dirty="0">
              <a:effectLst/>
            </a:endParaRPr>
          </a:p>
          <a:p>
            <a:endParaRPr lang="en-G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E1960-155C-8995-FB06-E7D72E80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C4EC0F6-420E-9567-DD7B-664601E0F4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2490234"/>
              </p:ext>
            </p:extLst>
          </p:nvPr>
        </p:nvGraphicFramePr>
        <p:xfrm>
          <a:off x="942492" y="1002088"/>
          <a:ext cx="10639906" cy="5136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869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39E7-A4B7-55CD-FA84-93BA6298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dirty="0"/>
              <a:t>TESTING</a:t>
            </a:r>
            <a:br>
              <a:rPr lang="en-GH" dirty="0"/>
            </a:b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8A858-DB3B-D46A-9D50-ABCBE9BEEA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H" dirty="0"/>
              <a:t>Tests Performed</a:t>
            </a:r>
          </a:p>
          <a:p>
            <a:pPr lvl="1"/>
            <a:r>
              <a:rPr lang="en-GH" dirty="0"/>
              <a:t>Refrigiration system test</a:t>
            </a:r>
          </a:p>
          <a:p>
            <a:pPr lvl="1"/>
            <a:endParaRPr lang="en-GH" dirty="0"/>
          </a:p>
          <a:p>
            <a:pPr lvl="1"/>
            <a:r>
              <a:rPr lang="en-GH" dirty="0"/>
              <a:t>Heating system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0F350-BA6F-73E2-8886-554438B8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137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5768-44B6-0AB3-CE64-91A38A93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 &amp; RECOMMENDATION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D8651-1431-C886-9A52-36ACE106BA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Conclusion: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The objectives of conducting a literature review </a:t>
            </a:r>
            <a:r>
              <a:rPr lang="en-GB" dirty="0">
                <a:solidFill>
                  <a:srgbClr val="000000"/>
                </a:solidFill>
              </a:rPr>
              <a:t>,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developing conceptual designs, calculations for the design</a:t>
            </a:r>
            <a:r>
              <a:rPr lang="en-GB" dirty="0">
                <a:solidFill>
                  <a:srgbClr val="000000"/>
                </a:solidFill>
              </a:rPr>
              <a:t> and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fabrication have been achieved.</a:t>
            </a:r>
            <a:endParaRPr lang="en-GB" dirty="0"/>
          </a:p>
          <a:p>
            <a:endParaRPr lang="en-GB" dirty="0"/>
          </a:p>
          <a:p>
            <a:r>
              <a:rPr lang="en-GB" dirty="0"/>
              <a:t>Recommendation:</a:t>
            </a:r>
          </a:p>
          <a:p>
            <a:pPr lvl="1"/>
            <a:r>
              <a:rPr lang="en-GB" dirty="0"/>
              <a:t>Automation of entire system.</a:t>
            </a:r>
          </a:p>
          <a:p>
            <a:pPr lvl="1"/>
            <a:r>
              <a:rPr lang="en-GB" dirty="0"/>
              <a:t>A see-through door to monitor what goes on in the chamber.</a:t>
            </a:r>
          </a:p>
          <a:p>
            <a:pPr lvl="1"/>
            <a:r>
              <a:rPr lang="en-GB" dirty="0"/>
              <a:t>Increase insulation thickness to reduce heat leaks.</a:t>
            </a:r>
          </a:p>
          <a:p>
            <a:pPr lvl="1"/>
            <a:r>
              <a:rPr lang="en-GB" dirty="0"/>
              <a:t>Metallic outer covering to increase longevity.</a:t>
            </a:r>
          </a:p>
          <a:p>
            <a:pPr lvl="1"/>
            <a:r>
              <a:rPr lang="en-GB" dirty="0"/>
              <a:t>Use of digital micron gauge to accurately monitor pressure readings.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C0DFB-B9B1-6C69-0832-61CA2141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09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925F4-ED4E-6EBC-DEF4-CC19BE13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9300E-1982-2FA6-5C79-5AA629DDC0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Barnalab</a:t>
            </a:r>
            <a:r>
              <a:rPr lang="en-GB" sz="1800" kern="100" dirty="0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(2023)  History of freeze drying.  Available at: </a:t>
            </a:r>
            <a:r>
              <a:rPr lang="en-GB" sz="1800" u="sng" kern="100" dirty="0">
                <a:solidFill>
                  <a:srgbClr val="467886"/>
                </a:solidFill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  <a:hlinkClick r:id="rId2"/>
              </a:rPr>
              <a:t>https://www.barnalab.com</a:t>
            </a:r>
            <a:endParaRPr lang="en-GH" sz="1800" kern="100" dirty="0">
              <a:effectLst/>
              <a:latin typeface="Aptos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ChinaFreezedried</a:t>
            </a:r>
            <a:r>
              <a:rPr lang="en-GB" sz="1800" kern="100" dirty="0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(2024)  The history of freeze drying.  Available at: </a:t>
            </a:r>
            <a:r>
              <a:rPr lang="en-GB" sz="1800" u="sng" kern="100" dirty="0">
                <a:solidFill>
                  <a:srgbClr val="467886"/>
                </a:solidFill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  <a:hlinkClick r:id="rId3"/>
              </a:rPr>
              <a:t>https://chinafreezedried.com</a:t>
            </a:r>
            <a:endParaRPr lang="en-GH" sz="1800" kern="100" dirty="0">
              <a:effectLst/>
              <a:latin typeface="Aptos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FamilyCanning</a:t>
            </a:r>
            <a:r>
              <a:rPr lang="en-GB" sz="1800" kern="100" dirty="0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(n.d.)  Freeze-drying: History and benefits.  Available at: </a:t>
            </a:r>
            <a:r>
              <a:rPr lang="en-GB" sz="1800" u="sng" kern="100" dirty="0">
                <a:solidFill>
                  <a:srgbClr val="467886"/>
                </a:solidFill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  <a:hlinkClick r:id="rId4"/>
              </a:rPr>
              <a:t>https://familycanning.com</a:t>
            </a:r>
            <a:endParaRPr lang="en-GH" sz="1800" kern="100" dirty="0">
              <a:effectLst/>
              <a:latin typeface="Aptos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FreezeDriedExpert</a:t>
            </a:r>
            <a:r>
              <a:rPr lang="en-GB" sz="1800" kern="100" dirty="0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(2024)  The evolution of freeze drying.  Available at: </a:t>
            </a:r>
            <a:r>
              <a:rPr lang="en-GB" sz="1800" u="sng" kern="100" dirty="0">
                <a:solidFill>
                  <a:srgbClr val="467886"/>
                </a:solidFill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  <a:hlinkClick r:id="rId5"/>
              </a:rPr>
              <a:t>https://freezedriedexpert.com</a:t>
            </a:r>
            <a:endParaRPr lang="en-GH" sz="1800" kern="100" dirty="0">
              <a:effectLst/>
              <a:latin typeface="Aptos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NewLifeScientific</a:t>
            </a:r>
            <a:r>
              <a:rPr lang="en-GB" sz="1800" kern="100" dirty="0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(2023)  History of </a:t>
            </a:r>
            <a:r>
              <a:rPr lang="en-GB" sz="1800" kern="100" dirty="0" err="1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lyophilizers</a:t>
            </a:r>
            <a:r>
              <a:rPr lang="en-GB" sz="1800" kern="100" dirty="0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and freeze dryers.  Available at: </a:t>
            </a:r>
            <a:r>
              <a:rPr lang="en-GB" sz="1800" u="sng" kern="100" dirty="0">
                <a:solidFill>
                  <a:srgbClr val="467886"/>
                </a:solidFill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  <a:hlinkClick r:id="rId6"/>
              </a:rPr>
              <a:t>https://newlifescientific.com</a:t>
            </a:r>
            <a:endParaRPr lang="en-GH" sz="1800" kern="100" dirty="0">
              <a:effectLst/>
              <a:latin typeface="Aptos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Ruiton</a:t>
            </a:r>
            <a:r>
              <a:rPr lang="en-GB" sz="1800" kern="100" dirty="0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(2021)  Basic principle of vacuum freeze drying.  Available at: </a:t>
            </a:r>
            <a:r>
              <a:rPr lang="en-GB" sz="1800" u="sng" kern="100" dirty="0">
                <a:solidFill>
                  <a:srgbClr val="467886"/>
                </a:solidFill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  <a:hlinkClick r:id="rId7"/>
              </a:rPr>
              <a:t>https://ruiton.com</a:t>
            </a:r>
            <a:endParaRPr lang="en-GB" sz="1800" u="sng" kern="100" dirty="0">
              <a:solidFill>
                <a:srgbClr val="467886"/>
              </a:solidFill>
              <a:effectLst/>
              <a:latin typeface="Aptos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Wikipedia (2025)  Freeze drying.  Available at: </a:t>
            </a:r>
            <a:r>
              <a:rPr lang="en-GB" sz="1800" kern="100" dirty="0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  <a:hlinkClick r:id="rId8"/>
              </a:rPr>
              <a:t>https://en.wikipedia.org/wiki/Freeze_drying</a:t>
            </a:r>
            <a:endParaRPr lang="en-GB" sz="1800" kern="100" dirty="0">
              <a:effectLst/>
              <a:latin typeface="Aptos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EREA</a:t>
            </a:r>
            <a:r>
              <a:rPr lang="en-GB" sz="180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 </a:t>
            </a:r>
            <a:r>
              <a:rPr lang="en-GB" sz="1800" kern="100" dirty="0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(2024) Freeze</a:t>
            </a:r>
            <a:r>
              <a:rPr lang="en-GB" sz="1800" kern="1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‑</a:t>
            </a:r>
            <a:r>
              <a:rPr lang="en-GB" sz="1800" kern="100" dirty="0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drying: Advantages and Disadvantages. EREA.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GB" sz="1800" kern="100" dirty="0" err="1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UKessays</a:t>
            </a:r>
            <a:r>
              <a:rPr lang="en-GB" sz="180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 </a:t>
            </a:r>
            <a:r>
              <a:rPr lang="en-GB" sz="1800" kern="100" dirty="0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(2023) Literature Review on Freeze Drying. </a:t>
            </a:r>
            <a:r>
              <a:rPr lang="en-GB" sz="1800" kern="100" dirty="0" err="1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UKEssays</a:t>
            </a:r>
            <a:r>
              <a:rPr lang="en-GB" sz="1800" kern="100" dirty="0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.</a:t>
            </a:r>
            <a:endParaRPr lang="en-GH" sz="1800" kern="100" dirty="0">
              <a:effectLst/>
              <a:latin typeface="Aptos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GH" sz="1800" kern="100" dirty="0">
              <a:effectLst/>
              <a:latin typeface="Aptos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GH" sz="1800" kern="100" dirty="0">
              <a:effectLst/>
              <a:latin typeface="Aptos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GB" sz="1800" u="sng" kern="100" dirty="0">
              <a:solidFill>
                <a:srgbClr val="467886"/>
              </a:solidFill>
              <a:effectLst/>
              <a:latin typeface="Aptos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GH" sz="1800" kern="100" dirty="0">
              <a:effectLst/>
              <a:latin typeface="Aptos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en-G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07424-E5B5-3F93-7F95-1644C7587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0934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DF422-F0EB-08E2-305C-4F0FB8478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00" y="214270"/>
            <a:ext cx="11198086" cy="59269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CEDB3-3F57-52FF-CC1E-CEE223120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0159" y="2539121"/>
            <a:ext cx="5391682" cy="2360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8000" dirty="0"/>
              <a:t>Thank you</a:t>
            </a:r>
            <a:endParaRPr lang="en-US" sz="8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02A43-467E-7680-11EC-4FAB8F516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7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A77C-D457-F44B-B96F-4706B7AA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BACKGROUND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1C90A-CABA-3542-A156-A15372BD68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Historical Development &amp; Evolution</a:t>
            </a:r>
          </a:p>
          <a:p>
            <a:pPr marL="571500" lvl="1" indent="-171450"/>
            <a:r>
              <a:rPr lang="en-GB" dirty="0"/>
              <a:t>Ancient civilizations, like the Peruvian Incas and Aymara people, practiced early freeze-drying technique.</a:t>
            </a:r>
            <a:r>
              <a:rPr lang="en-GB" sz="1800" dirty="0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(</a:t>
            </a:r>
            <a:r>
              <a:rPr lang="en-GB" sz="1800" dirty="0" err="1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FamilyCanning</a:t>
            </a:r>
            <a:r>
              <a:rPr lang="en-GB" sz="1800" dirty="0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, n.d.; </a:t>
            </a:r>
            <a:r>
              <a:rPr lang="en-GB" sz="1800" dirty="0" err="1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ChinaFreezedried</a:t>
            </a:r>
            <a:r>
              <a:rPr lang="en-GB" sz="1800" dirty="0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, 2024)</a:t>
            </a:r>
            <a:r>
              <a:rPr lang="en-GH" dirty="0">
                <a:effectLst/>
              </a:rPr>
              <a:t> 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Freeze-drying became crucial during WWII for medical supplies and blood storage.</a:t>
            </a:r>
            <a:r>
              <a:rPr lang="en-GB" sz="1800" dirty="0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(</a:t>
            </a:r>
            <a:r>
              <a:rPr lang="en-GB" sz="1800" dirty="0" err="1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NewLifeScientific</a:t>
            </a:r>
            <a:r>
              <a:rPr lang="en-GB" sz="1800" dirty="0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, 2023; </a:t>
            </a:r>
            <a:r>
              <a:rPr lang="en-GB" sz="1800" dirty="0" err="1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FamilyCanning</a:t>
            </a:r>
            <a:r>
              <a:rPr lang="en-GB" sz="1800" dirty="0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, n.d.). </a:t>
            </a:r>
            <a:endParaRPr lang="en-GB" dirty="0"/>
          </a:p>
          <a:p>
            <a:pPr marL="571500" lvl="1" indent="-171450"/>
            <a:r>
              <a:rPr lang="en-GB" dirty="0"/>
              <a:t>Post-war, Nestlé developed freeze-dried coffee, and NASA used the technology for astronaut food in the 1960s.</a:t>
            </a:r>
            <a:r>
              <a:rPr lang="en-GB" sz="1800" dirty="0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(</a:t>
            </a:r>
            <a:r>
              <a:rPr lang="en-GB" sz="1800" dirty="0" err="1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FreezeDriedExpert</a:t>
            </a:r>
            <a:r>
              <a:rPr lang="en-GB" sz="1800" dirty="0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, 2024; </a:t>
            </a:r>
            <a:r>
              <a:rPr lang="en-GB" sz="1800" dirty="0" err="1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ChinaFreezedried</a:t>
            </a:r>
            <a:r>
              <a:rPr lang="en-GB" sz="1800" dirty="0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, 2024).</a:t>
            </a:r>
            <a:r>
              <a:rPr lang="en-GH" dirty="0">
                <a:effectLst/>
              </a:rPr>
              <a:t> </a:t>
            </a:r>
            <a:endParaRPr lang="en-GB" dirty="0"/>
          </a:p>
          <a:p>
            <a:pPr marL="0" indent="0">
              <a:buNone/>
            </a:pPr>
            <a:r>
              <a:rPr lang="en-GB" sz="2400" dirty="0"/>
              <a:t>Modern Trends</a:t>
            </a:r>
          </a:p>
          <a:p>
            <a:pPr marL="571500" lvl="1" indent="-171450"/>
            <a:r>
              <a:rPr lang="en-GB" dirty="0"/>
              <a:t>Today, freeze drying is used in pharmaceuticals, biotechnology, and food industries.
Advancements include improved vacuum systems, refrigeration, and pre-treatments like infrared heating.</a:t>
            </a:r>
            <a:r>
              <a:rPr lang="en-GB" sz="1800" dirty="0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(</a:t>
            </a:r>
            <a:r>
              <a:rPr lang="en-GB" sz="1800" dirty="0" err="1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Barnalab</a:t>
            </a:r>
            <a:r>
              <a:rPr lang="en-GB" sz="1800" dirty="0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, 2023; </a:t>
            </a:r>
            <a:r>
              <a:rPr lang="en-GB" sz="1800" dirty="0" err="1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FreezeDriedExpert</a:t>
            </a:r>
            <a:r>
              <a:rPr lang="en-GB" sz="1800" dirty="0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, 2024). </a:t>
            </a:r>
            <a:endParaRPr lang="en-GB" dirty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E0270-7EB9-AE47-9B2D-ADF2DAC7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2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67CCD-C0B0-B477-2354-538A7499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AD631-C295-AF1F-EBF3-BA7C0D32E4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3200" dirty="0"/>
              <a:t>Food spoilage leads to waste, financial loss and food insecurity.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400050" lvl="1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35459-327A-1472-3B46-63BF981C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DECE8-0520-3844-4E64-94DEE5C16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AIM AND SPECIFIC OBJECTIVES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5905-8CD3-0310-E8CB-FAFC223774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AIM</a:t>
            </a:r>
          </a:p>
          <a:p>
            <a:pPr marL="400050" lvl="1" indent="0">
              <a:buNone/>
            </a:pPr>
            <a:r>
              <a:rPr lang="en-GB" dirty="0"/>
              <a:t> THE DESIGN, FABRICATION AND TESTING OF A MINI FREEZE DRYER.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SPECIFIC OBJECTIVES </a:t>
            </a:r>
          </a:p>
          <a:p>
            <a:pPr lvl="1"/>
            <a:r>
              <a:rPr lang="en-GB" dirty="0"/>
              <a:t>TO CONDUCT LITERATURE REVIEW ON FREEZE DRYERS AND FREEZE-DRYING PROCESS.</a:t>
            </a:r>
          </a:p>
          <a:p>
            <a:pPr lvl="1"/>
            <a:r>
              <a:rPr lang="en-GB" dirty="0"/>
              <a:t>TO DEVELOP AND EVALUATE DESIGN CONCEPTS.</a:t>
            </a:r>
          </a:p>
          <a:p>
            <a:pPr lvl="1"/>
            <a:r>
              <a:rPr lang="en-GB" dirty="0"/>
              <a:t>TO CONSTRUCT THE FREEZE DRYER AND TO TESTING OF THE FREEZE DRYER.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857250" lvl="1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A7591-7A59-BBCA-C4B5-BD7ADB87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8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44D8-5A52-CC2B-0996-28B777EB1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C7FFA-519A-E3D7-B756-2AADC089B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1" y="945297"/>
            <a:ext cx="11198085" cy="5175827"/>
          </a:xfrm>
        </p:spPr>
        <p:txBody>
          <a:bodyPr/>
          <a:lstStyle/>
          <a:p>
            <a:r>
              <a:rPr lang="en-GB" dirty="0"/>
              <a:t>Characteristics of freeze-dried products</a:t>
            </a:r>
          </a:p>
          <a:p>
            <a:pPr lvl="1"/>
            <a:r>
              <a:rPr lang="en-GB" dirty="0"/>
              <a:t>Weight reduction. </a:t>
            </a:r>
            <a:r>
              <a:rPr lang="en-GB" sz="1800" dirty="0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(Wikipedia, 2025; EREA, 2024).</a:t>
            </a:r>
            <a:r>
              <a:rPr lang="en-GH" dirty="0">
                <a:effectLst/>
              </a:rPr>
              <a:t> </a:t>
            </a:r>
            <a:endParaRPr lang="en-GB" dirty="0"/>
          </a:p>
          <a:p>
            <a:pPr lvl="1"/>
            <a:r>
              <a:rPr lang="en-GB" dirty="0"/>
              <a:t>Extended shelf life. </a:t>
            </a:r>
            <a:r>
              <a:rPr lang="en-GB" sz="1800" dirty="0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(Wikipedia, 2025; EREA, 2024).</a:t>
            </a:r>
            <a:r>
              <a:rPr lang="en-GH" dirty="0">
                <a:effectLst/>
              </a:rPr>
              <a:t> </a:t>
            </a:r>
            <a:endParaRPr lang="en-GB" dirty="0"/>
          </a:p>
          <a:p>
            <a:pPr lvl="1"/>
            <a:r>
              <a:rPr lang="en-GB" dirty="0"/>
              <a:t>Preservation of nutrients. </a:t>
            </a:r>
            <a:r>
              <a:rPr lang="en-GB" sz="1800" dirty="0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(</a:t>
            </a:r>
            <a:r>
              <a:rPr lang="en-GB" sz="1800" dirty="0" err="1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FamilyCanning</a:t>
            </a:r>
            <a:r>
              <a:rPr lang="en-GB" sz="1800" dirty="0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, n.d.; </a:t>
            </a:r>
            <a:r>
              <a:rPr lang="en-GB" sz="1800" dirty="0" err="1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Barnalab</a:t>
            </a:r>
            <a:r>
              <a:rPr lang="en-GB" sz="1800" dirty="0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, 2023).</a:t>
            </a:r>
            <a:r>
              <a:rPr lang="en-GH" dirty="0">
                <a:effectLst/>
              </a:rPr>
              <a:t> </a:t>
            </a:r>
            <a:endParaRPr lang="en-GB" dirty="0"/>
          </a:p>
          <a:p>
            <a:pPr lvl="1"/>
            <a:r>
              <a:rPr lang="en-GB" dirty="0"/>
              <a:t>Rehydration capability. </a:t>
            </a:r>
            <a:r>
              <a:rPr lang="en-GB" sz="1800" dirty="0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(Wikipedia, 2025; EREA, 2024).</a:t>
            </a:r>
            <a:r>
              <a:rPr lang="en-GH" dirty="0">
                <a:effectLst/>
              </a:rPr>
              <a:t> </a:t>
            </a:r>
            <a:endParaRPr lang="en-GB" dirty="0"/>
          </a:p>
          <a:p>
            <a:r>
              <a:rPr lang="en-GB" dirty="0"/>
              <a:t>Freeze-Drying process </a:t>
            </a:r>
          </a:p>
          <a:p>
            <a:pPr lvl="1"/>
            <a:r>
              <a:rPr lang="en-GB" dirty="0"/>
              <a:t>Freezing. </a:t>
            </a:r>
            <a:r>
              <a:rPr lang="en-GB" sz="1800" dirty="0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(Wikipedia, 2025).</a:t>
            </a:r>
            <a:r>
              <a:rPr lang="en-GH" dirty="0">
                <a:effectLst/>
              </a:rPr>
              <a:t> </a:t>
            </a:r>
            <a:endParaRPr lang="en-GB" dirty="0"/>
          </a:p>
          <a:p>
            <a:pPr lvl="1"/>
            <a:r>
              <a:rPr lang="en-GB" dirty="0"/>
              <a:t>Primary drying. </a:t>
            </a:r>
            <a:r>
              <a:rPr lang="en-GB" sz="1800" dirty="0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(Wikipedia, 2025).</a:t>
            </a:r>
            <a:r>
              <a:rPr lang="en-GH" dirty="0">
                <a:effectLst/>
              </a:rPr>
              <a:t> </a:t>
            </a:r>
            <a:endParaRPr lang="en-GB" dirty="0"/>
          </a:p>
          <a:p>
            <a:pPr lvl="1"/>
            <a:r>
              <a:rPr lang="en-GB" dirty="0"/>
              <a:t>Secondary drying. </a:t>
            </a:r>
            <a:r>
              <a:rPr lang="en-GB" sz="1800" dirty="0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(Wikipedia, 2025).</a:t>
            </a:r>
            <a:r>
              <a:rPr lang="en-GH" dirty="0">
                <a:effectLst/>
              </a:rPr>
              <a:t>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29714-C1C6-BB1F-A6B4-074DEA08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6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51E40-B490-4B95-472E-A2E254E9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dirty="0"/>
              <a:t>LITERATURE REVIEW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D69E06-70AB-7691-CC3D-5C196D8345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71961" y="1495605"/>
            <a:ext cx="8530681" cy="425970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CB3A4-642C-0C54-0CFA-D7E02B7F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85FE76-C5F3-88A9-1446-98CD818E6D24}"/>
              </a:ext>
            </a:extLst>
          </p:cNvPr>
          <p:cNvSpPr txBox="1"/>
          <p:nvPr/>
        </p:nvSpPr>
        <p:spPr>
          <a:xfrm>
            <a:off x="4384506" y="1126273"/>
            <a:ext cx="379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H" dirty="0"/>
              <a:t>HASE CHANGE DIAGRAM FOR WATER</a:t>
            </a:r>
          </a:p>
        </p:txBody>
      </p:sp>
    </p:spTree>
    <p:extLst>
      <p:ext uri="{BB962C8B-B14F-4D97-AF65-F5344CB8AC3E}">
        <p14:creationId xmlns:p14="http://schemas.microsoft.com/office/powerpoint/2010/main" val="317190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0FFE-A11A-7209-7B89-8C0204D5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E86C6-D59E-3891-D385-0D95369CD9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Basic components of a freeze dryer </a:t>
            </a:r>
          </a:p>
          <a:p>
            <a:pPr lvl="1"/>
            <a:r>
              <a:rPr lang="en-GB" dirty="0"/>
              <a:t>Refrigeration system </a:t>
            </a:r>
            <a:r>
              <a:rPr lang="en-GB" sz="1800" dirty="0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(</a:t>
            </a:r>
            <a:r>
              <a:rPr lang="en-GB" sz="1800" dirty="0" err="1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UKessays</a:t>
            </a:r>
            <a:r>
              <a:rPr lang="en-GB" sz="1800" dirty="0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, 2023).</a:t>
            </a:r>
            <a:r>
              <a:rPr lang="en-GH" dirty="0">
                <a:effectLst/>
              </a:rPr>
              <a:t> </a:t>
            </a:r>
            <a:endParaRPr lang="en-GB" dirty="0"/>
          </a:p>
          <a:p>
            <a:pPr lvl="1"/>
            <a:r>
              <a:rPr lang="en-GB" dirty="0"/>
              <a:t>Vacuum system </a:t>
            </a:r>
            <a:r>
              <a:rPr lang="en-GB" sz="1800" dirty="0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(</a:t>
            </a:r>
            <a:r>
              <a:rPr lang="en-GB" sz="1800" dirty="0" err="1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UKessays</a:t>
            </a:r>
            <a:r>
              <a:rPr lang="en-GB" sz="1800" dirty="0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, 2023).</a:t>
            </a:r>
            <a:r>
              <a:rPr lang="en-GH" dirty="0">
                <a:effectLst/>
              </a:rPr>
              <a:t> </a:t>
            </a:r>
            <a:endParaRPr lang="en-GB" dirty="0"/>
          </a:p>
          <a:p>
            <a:pPr lvl="1"/>
            <a:r>
              <a:rPr lang="en-GB" dirty="0"/>
              <a:t>Heating System </a:t>
            </a:r>
            <a:r>
              <a:rPr lang="en-GB" sz="1800" dirty="0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(</a:t>
            </a:r>
            <a:r>
              <a:rPr lang="en-GB" sz="1800" dirty="0" err="1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UKessays</a:t>
            </a:r>
            <a:r>
              <a:rPr lang="en-GB" sz="1800" dirty="0">
                <a:effectLst/>
                <a:latin typeface="Aptos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, 2023).</a:t>
            </a:r>
            <a:r>
              <a:rPr lang="en-GH" dirty="0">
                <a:effectLst/>
              </a:rPr>
              <a:t>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E786B-6FB7-A454-C028-80F930E6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 descr="Diagram of a diagram of a refrigerator&#10;&#10;AI-generated content may be incorrect.">
            <a:extLst>
              <a:ext uri="{FF2B5EF4-FFF2-40B4-BE49-F238E27FC236}">
                <a16:creationId xmlns:a16="http://schemas.microsoft.com/office/drawing/2014/main" id="{3CBB9040-C953-BD81-6904-65DE16046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99" y="1208571"/>
            <a:ext cx="4645506" cy="2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1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31215</TotalTime>
  <Words>2990</Words>
  <Application>Microsoft Office PowerPoint</Application>
  <PresentationFormat>Widescreen</PresentationFormat>
  <Paragraphs>444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Aptos</vt:lpstr>
      <vt:lpstr>Arial</vt:lpstr>
      <vt:lpstr>Calibri</vt:lpstr>
      <vt:lpstr>Cambria Math</vt:lpstr>
      <vt:lpstr>Garamond</vt:lpstr>
      <vt:lpstr>Helvetica</vt:lpstr>
      <vt:lpstr>Wingdings</vt:lpstr>
      <vt:lpstr>Office Theme</vt:lpstr>
      <vt:lpstr>DESIGN, FABRICATION AND TESTING OF A MINI FREEZE DRYER. </vt:lpstr>
      <vt:lpstr>Outline of Presentation</vt:lpstr>
      <vt:lpstr>INTRODUCTION/ PROJECT BACKGROUND </vt:lpstr>
      <vt:lpstr>PROJECT BACKGROUND</vt:lpstr>
      <vt:lpstr>PROBLEM STATEMENT </vt:lpstr>
      <vt:lpstr>AIM AND SPECIFIC OBJECTIVES </vt:lpstr>
      <vt:lpstr>LITERATURE REVIEW </vt:lpstr>
      <vt:lpstr>LITERATURE REVIEW</vt:lpstr>
      <vt:lpstr>LITERATURE REVIEW </vt:lpstr>
      <vt:lpstr>CONCEPTUAL DESIGN</vt:lpstr>
      <vt:lpstr>CONCEPTUAL DESIGN</vt:lpstr>
      <vt:lpstr>EVALUATION CRITERIA</vt:lpstr>
      <vt:lpstr>DECISION MATRIX TABLE</vt:lpstr>
      <vt:lpstr>DECISION MATRIX TABLE</vt:lpstr>
      <vt:lpstr>DECISION MATRIX TABLE</vt:lpstr>
      <vt:lpstr>CONCEPTUAL DESIGN</vt:lpstr>
      <vt:lpstr>CONCEPTUAL DESIGN</vt:lpstr>
      <vt:lpstr>FINAL CONCEPT</vt:lpstr>
      <vt:lpstr>EXPLODED VIEW</vt:lpstr>
      <vt:lpstr>DESIGN CALCULATIONS</vt:lpstr>
      <vt:lpstr>DESIGN CALCULATIONS</vt:lpstr>
      <vt:lpstr>DESIGN CALCULATION</vt:lpstr>
      <vt:lpstr>DESIGN CALCULATION</vt:lpstr>
      <vt:lpstr>DESIGN CALCULATION</vt:lpstr>
      <vt:lpstr>DESIGN CALCULATION</vt:lpstr>
      <vt:lpstr>PowerPoint Presentation</vt:lpstr>
      <vt:lpstr>PowerPoint Presentation</vt:lpstr>
      <vt:lpstr>PowerPoint Presentation</vt:lpstr>
      <vt:lpstr>DESIGN CALCULATION</vt:lpstr>
      <vt:lpstr>DESIGN CALCULATION</vt:lpstr>
      <vt:lpstr>DESIGN CALCULATION</vt:lpstr>
      <vt:lpstr>FABRICATION PROCESS</vt:lpstr>
      <vt:lpstr>ASSEMBLY PROCEDURE</vt:lpstr>
      <vt:lpstr>TESTING </vt:lpstr>
      <vt:lpstr>CONCLUSION  &amp; RECOMMENDATION</vt:lpstr>
      <vt:lpstr>REFERENCES</vt:lpstr>
      <vt:lpstr>PowerPoint Presentation</vt:lpstr>
    </vt:vector>
  </TitlesOfParts>
  <Company>UPK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KNUST Press</dc:creator>
  <cp:lastModifiedBy>Donne Dorfenyo</cp:lastModifiedBy>
  <cp:revision>208</cp:revision>
  <dcterms:created xsi:type="dcterms:W3CDTF">2016-11-07T15:28:41Z</dcterms:created>
  <dcterms:modified xsi:type="dcterms:W3CDTF">2025-08-13T18:57:36Z</dcterms:modified>
</cp:coreProperties>
</file>