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4"/>
  </p:sldMasterIdLst>
  <p:notesMasterIdLst>
    <p:notesMasterId r:id="rId73"/>
  </p:notesMasterIdLst>
  <p:sldIdLst>
    <p:sldId id="258" r:id="rId65"/>
    <p:sldId id="256" r:id="rId66"/>
    <p:sldId id="259" r:id="rId67"/>
    <p:sldId id="257" r:id="rId68"/>
    <p:sldId id="260" r:id="rId69"/>
    <p:sldId id="261" r:id="rId70"/>
    <p:sldId id="262" r:id="rId71"/>
    <p:sldId id="263" r:id="rId7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5DF"/>
    <a:srgbClr val="ECEEEF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75" autoAdjust="0"/>
  </p:normalViewPr>
  <p:slideViewPr>
    <p:cSldViewPr snapToGrid="0">
      <p:cViewPr>
        <p:scale>
          <a:sx n="75" d="100"/>
          <a:sy n="75" d="100"/>
        </p:scale>
        <p:origin x="516" y="-18"/>
      </p:cViewPr>
      <p:guideLst/>
    </p:cSldViewPr>
  </p:slideViewPr>
  <p:notesTextViewPr>
    <p:cViewPr>
      <p:scale>
        <a:sx n="1" d="1"/>
        <a:sy n="1" d="1"/>
      </p:scale>
      <p:origin x="0" y="-4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slide" Target="slides/slide4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" Target="slides/slide2.xml"/><Relationship Id="rId74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Master" Target="slideMasters/slideMaster1.xml"/><Relationship Id="rId69" Type="http://schemas.openxmlformats.org/officeDocument/2006/relationships/slide" Target="slides/slide5.xml"/><Relationship Id="rId77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" Target="slides/slide1.xml"/><Relationship Id="rId73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slide" Target="slides/slide7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9A583-CDC2-4D75-8F49-477FD65B423C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76D5-2CFF-4E5F-BD3A-D98DA5E01B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Descripción</a:t>
            </a:r>
          </a:p>
          <a:p>
            <a:pPr marL="228600" indent="-228600">
              <a:buAutoNum type="arabicPeriod"/>
            </a:pPr>
            <a:r>
              <a:rPr lang="es-MX" dirty="0"/>
              <a:t>Partes superior e izquierda de la página corresponden a los menús propios de Moodle (Todas las diapositivas).</a:t>
            </a:r>
          </a:p>
          <a:p>
            <a:pPr marL="228600" indent="-228600">
              <a:buAutoNum type="arabicPeriod"/>
            </a:pPr>
            <a:r>
              <a:rPr lang="es-MX" dirty="0"/>
              <a:t>En esta página, el administrador del sitio puede acceder a todos los laboratorios del sistema, mismos que son desplegados en grupo por profesor, indicado por un combo.</a:t>
            </a:r>
          </a:p>
          <a:p>
            <a:pPr marL="228600" indent="-228600">
              <a:buAutoNum type="arabicPeriod"/>
            </a:pPr>
            <a:r>
              <a:rPr lang="es-MX" dirty="0"/>
              <a:t>Cada laboratorio incluye un botón para eliminar.</a:t>
            </a:r>
          </a:p>
          <a:p>
            <a:pPr marL="228600" indent="-228600">
              <a:buAutoNum type="arabicPeriod"/>
            </a:pPr>
            <a:endParaRPr lang="es-MX" dirty="0"/>
          </a:p>
          <a:p>
            <a:pPr marL="0" indent="0">
              <a:buNone/>
            </a:pPr>
            <a:r>
              <a:rPr lang="es-MX" dirty="0"/>
              <a:t>Casos de uso relacionados</a:t>
            </a:r>
          </a:p>
          <a:p>
            <a:pPr marL="0" indent="0">
              <a:buNone/>
            </a:pPr>
            <a:r>
              <a:rPr lang="es-MX" dirty="0"/>
              <a:t>1. CU 05 – Consultar laboratorios.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E76D5-2CFF-4E5F-BD3A-D98DA5E01BEA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05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Descripción</a:t>
            </a:r>
          </a:p>
          <a:p>
            <a:pPr marL="228600" indent="-228600">
              <a:buAutoNum type="arabicPeriod"/>
            </a:pPr>
            <a:r>
              <a:rPr lang="es-MX" dirty="0"/>
              <a:t>En esta página, el profesor puede acceder a todos sus laboratorios.</a:t>
            </a:r>
          </a:p>
          <a:p>
            <a:pPr marL="228600" indent="-228600">
              <a:buAutoNum type="arabicPeriod"/>
            </a:pPr>
            <a:r>
              <a:rPr lang="es-MX" dirty="0"/>
              <a:t>Cada laboratorio incluye un botón para eliminar.</a:t>
            </a:r>
          </a:p>
          <a:p>
            <a:pPr marL="228600" indent="-228600">
              <a:buAutoNum type="arabicPeriod"/>
            </a:pPr>
            <a:endParaRPr lang="es-MX" dirty="0"/>
          </a:p>
          <a:p>
            <a:pPr marL="0" indent="0">
              <a:buNone/>
            </a:pPr>
            <a:r>
              <a:rPr lang="es-MX" dirty="0"/>
              <a:t>Casos de uso relacionados</a:t>
            </a:r>
          </a:p>
          <a:p>
            <a:pPr marL="228600" indent="-228600">
              <a:buAutoNum type="arabicPeriod"/>
            </a:pPr>
            <a:r>
              <a:rPr lang="es-MX" dirty="0"/>
              <a:t>CU 01 – Consultar laboratorios propios.</a:t>
            </a:r>
          </a:p>
          <a:p>
            <a:pPr marL="228600" indent="-228600">
              <a:buAutoNum type="arabicPeriod"/>
            </a:pPr>
            <a:r>
              <a:rPr lang="es-MX" dirty="0"/>
              <a:t>CU 02 – Eliminar laboratorio.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E76D5-2CFF-4E5F-BD3A-D98DA5E01BEA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24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Descripción</a:t>
            </a:r>
          </a:p>
          <a:p>
            <a:pPr marL="228600" indent="-228600">
              <a:buAutoNum type="arabicPeriod"/>
            </a:pPr>
            <a:r>
              <a:rPr lang="es-MX" dirty="0"/>
              <a:t>En esta página, el profesor puede acceder a las estadísticas de uno de sus grupos, organizadas por laboratorio virtual.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Casos de uso relacionados</a:t>
            </a:r>
          </a:p>
          <a:p>
            <a:pPr marL="228600" indent="-228600">
              <a:buAutoNum type="arabicPeriod"/>
            </a:pPr>
            <a:r>
              <a:rPr lang="es-MX" dirty="0"/>
              <a:t>CU 04 – Consultar avances por grupo.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E76D5-2CFF-4E5F-BD3A-D98DA5E01BEA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70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Descripción</a:t>
            </a:r>
          </a:p>
          <a:p>
            <a:pPr marL="228600" indent="-228600">
              <a:buAutoNum type="arabicPeriod"/>
            </a:pPr>
            <a:r>
              <a:rPr lang="es-MX" dirty="0"/>
              <a:t>En esta página, el profesor puede acceder a las estadísticas de uno de sus alumnos, organizadas por laboratorio virtual.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Casos de uso relacionados</a:t>
            </a:r>
          </a:p>
          <a:p>
            <a:pPr marL="228600" indent="-228600">
              <a:buAutoNum type="arabicPeriod"/>
            </a:pPr>
            <a:r>
              <a:rPr lang="es-MX" dirty="0"/>
              <a:t>CU 03 – Consultar avances por alumno.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E76D5-2CFF-4E5F-BD3A-D98DA5E01BE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706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Descripción</a:t>
            </a:r>
          </a:p>
          <a:p>
            <a:pPr marL="228600" indent="-228600">
              <a:buAutoNum type="arabicPeriod"/>
            </a:pPr>
            <a:r>
              <a:rPr lang="es-MX" dirty="0"/>
              <a:t>En esta página, el alumno puede acceder a sus estadísticas, organizadas por laboratorio virtual.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Casos de uso relacionados</a:t>
            </a:r>
          </a:p>
          <a:p>
            <a:pPr marL="228600" indent="-228600">
              <a:buAutoNum type="arabicPeriod"/>
            </a:pPr>
            <a:r>
              <a:rPr lang="es-MX" dirty="0"/>
              <a:t>CU 06 – Consultar </a:t>
            </a:r>
            <a:r>
              <a:rPr lang="es-MX"/>
              <a:t>avances personales.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E76D5-2CFF-4E5F-BD3A-D98DA5E01BEA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421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A64DD-30CA-4D40-B2F6-B3AFA02DB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104391-E35B-4699-9172-E6CB3EB38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038A0-B984-4CAB-8EF6-EE2BACAA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E8BBA0-53B0-41DD-89E1-792EEDFB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5F60E-394D-4736-AC90-93C123F4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981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D957E-3D56-4759-AE19-9EC706D8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0987C7-8BD7-4DA5-A8F5-331B4F2C2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552126-4180-4000-874A-483FF573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3554F-5B39-4272-90C2-C1A340A2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874C85-E26E-4999-B8E0-65E54BC9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07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33A903-E9C6-43F2-8399-C6639770E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660A1C-6CC6-4A6F-AC28-1F0F44FBF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921B0-0082-4C0F-89FD-2522E76D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E1EF0-7F7A-4C5F-9A77-735ED083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702A89-D92A-49E8-8BFF-529BCBDB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99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5E92A-CA41-4685-A2FC-ABCD4E1D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CDE7B9-3D22-47C7-8F4B-F6F737CE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B5E69-04EC-4CC4-8AE0-10C9101B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9470E4-4785-4588-9EE3-E9BCBAF3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6E969F-B8C5-4C7A-BB6B-F0AC9541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70A18-F897-43E4-A8EC-7EA5519D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69C022-80D9-41BE-850A-D8E8FFE78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777B3A-204D-4BEB-B3A2-A448BE78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DF0E4B-9DFB-43D8-8BFD-02FE9FD6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A92C0-B71A-48CC-9FCF-44D6D61B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72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7916A-56EF-4B7E-B81F-E0ED61B7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9EFE2-CFD6-44A3-A030-F78AA25BD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0E45A2-262B-4122-ADAA-5DBADC326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920C56-6E9C-4039-95DA-D9B1DEFF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47E97F-26AF-427C-A51B-7B68FE5C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EAF1AC-B863-4C76-A57A-4539F95F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62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DFF2C-CA85-4467-B474-009C88A6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9C9B58-D7DF-491B-B16B-308502364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782B2E-5617-4052-8E4E-9C8E8E4D5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1AEFB8-74BE-4A6C-8834-8A2DAC1D7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C3A8DD-B255-4CBD-9358-E5819BBAA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4DAD3D-DD86-4A40-B1DE-E72510C5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F5FBD2-9972-45BC-9C3E-50BAA3EE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A5970B-2817-4FD0-BAFC-B4E17000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04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74577-4B50-4A81-90D0-B2B929C1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1E2471-6B86-4098-851E-0C60F03C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E559CC-A9A5-4784-A9EA-C4C230F4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FC5271-EE06-45D6-B08C-6B767292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40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E5C98F-7A13-498F-849D-D3C766EF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780195-7704-40E6-BFDC-2116D475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B894B5-D8DF-4CE4-99DD-65615A72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7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FCF33-C5A3-433D-9D36-74998BBA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915111-DC57-4D34-819A-8B255FE74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6BF2EF-4B4B-4B67-813C-84D0F7B7E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5587B8-D79F-46A2-9545-771D1F47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BE05CF-4DA7-4D7E-9CD5-449445DE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8B3135-EC32-44F6-BD6D-322603F0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0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CD73F-E88D-494C-B5ED-5D9CDF0C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D8DDA2-E4B8-4715-A6F2-D7416463F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E566E0-7365-4051-8EBC-904E14DC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1347A5-4AF5-415D-B006-06FFF9D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490DAA-AE48-48C2-9268-0888C9C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447E8B-44B9-4A51-80AD-89FE5665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35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D58237-35B0-4827-8571-2666898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058315-0A5A-4E19-906D-9C99A55C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569658-559E-43EA-B603-5F81562BC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C879-8AE3-4D7B-952B-444FA05095BE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E4605-0847-4212-9008-3B284395E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8BE1F-454C-49A6-89C0-12DB742E2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D0CE-E101-443B-BB69-1ABD15489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7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3" Type="http://schemas.openxmlformats.org/officeDocument/2006/relationships/customXml" Target="../../customXml/item5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customXml" Target="../../customXml/item52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36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47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customXml" Target="../../customXml/item50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57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56.xml"/><Relationship Id="rId1" Type="http://schemas.openxmlformats.org/officeDocument/2006/relationships/customXml" Target="../../customXml/item5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46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55.xml"/><Relationship Id="rId9" Type="http://schemas.openxmlformats.org/officeDocument/2006/relationships/image" Target="../media/image2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customXml" Target="../../customXml/item58.xml"/><Relationship Id="rId1" Type="http://schemas.openxmlformats.org/officeDocument/2006/relationships/customXml" Target="../../customXml/item59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customXml" Target="../../customXml/item60.xml"/><Relationship Id="rId1" Type="http://schemas.openxmlformats.org/officeDocument/2006/relationships/customXml" Target="../../customXml/item61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customXml" Target="../../customXml/item62.xml"/><Relationship Id="rId1" Type="http://schemas.openxmlformats.org/officeDocument/2006/relationships/customXml" Target="../../customXml/item63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31145-93E5-4A0D-9305-0AFADBD3A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Administrador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661614-1DD4-4FB9-ACC4-202B6B8C8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Prototipos correspondientes al administrador del sistema</a:t>
            </a:r>
          </a:p>
        </p:txBody>
      </p:sp>
    </p:spTree>
    <p:extLst>
      <p:ext uri="{BB962C8B-B14F-4D97-AF65-F5344CB8AC3E}">
        <p14:creationId xmlns:p14="http://schemas.microsoft.com/office/powerpoint/2010/main" val="311844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98C4E1D4-F4C0-4C61-8799-AF0DF4C05C7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B248CEA-3515-42CE-A71F-00494D76CA16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Background">
                <a:extLst>
                  <a:ext uri="{FF2B5EF4-FFF2-40B4-BE49-F238E27FC236}">
                    <a16:creationId xmlns:a16="http://schemas.microsoft.com/office/drawing/2014/main" id="{06B0E7DA-BEBE-4EBE-91E9-C92A30B07EE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>
                <a:extLst>
                  <a:ext uri="{FF2B5EF4-FFF2-40B4-BE49-F238E27FC236}">
                    <a16:creationId xmlns:a16="http://schemas.microsoft.com/office/drawing/2014/main" id="{ED80D5C3-04BD-49C1-A805-E00029011156}"/>
                  </a:ext>
                </a:extLst>
              </p:cNvPr>
              <p:cNvSpPr txBox="1"/>
              <p:nvPr/>
            </p:nvSpPr>
            <p:spPr>
              <a:xfrm>
                <a:off x="45654" y="22341"/>
                <a:ext cx="1344032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Diseño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curricular</a:t>
                </a:r>
              </a:p>
            </p:txBody>
          </p:sp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7B19C0DB-46D1-444B-AD9F-A3E5DAF3401F}"/>
                  </a:ext>
                </a:extLst>
              </p:cNvPr>
              <p:cNvGrpSpPr/>
              <p:nvPr/>
            </p:nvGrpSpPr>
            <p:grpSpPr>
              <a:xfrm>
                <a:off x="102265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0" name="Oval 28">
                  <a:extLst>
                    <a:ext uri="{FF2B5EF4-FFF2-40B4-BE49-F238E27FC236}">
                      <a16:creationId xmlns:a16="http://schemas.microsoft.com/office/drawing/2014/main" id="{94E32219-9C2E-4679-BA0F-4F54A7F4F87C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Left Arrow 29">
                  <a:extLst>
                    <a:ext uri="{FF2B5EF4-FFF2-40B4-BE49-F238E27FC236}">
                      <a16:creationId xmlns:a16="http://schemas.microsoft.com/office/drawing/2014/main" id="{396CBCB1-7C63-41DB-BE7B-1D5C10182A0F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5">
                <a:extLst>
                  <a:ext uri="{FF2B5EF4-FFF2-40B4-BE49-F238E27FC236}">
                    <a16:creationId xmlns:a16="http://schemas.microsoft.com/office/drawing/2014/main" id="{DD3AE39F-E464-4A80-8BF0-62BCF5C1D5C0}"/>
                  </a:ext>
                </a:extLst>
              </p:cNvPr>
              <p:cNvGrpSpPr/>
              <p:nvPr/>
            </p:nvGrpSpPr>
            <p:grpSpPr>
              <a:xfrm>
                <a:off x="474338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8" name="Oval 26">
                  <a:extLst>
                    <a:ext uri="{FF2B5EF4-FFF2-40B4-BE49-F238E27FC236}">
                      <a16:creationId xmlns:a16="http://schemas.microsoft.com/office/drawing/2014/main" id="{BB75E2EB-E0B6-4B48-9422-FDCE2752CA44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Right Arrow 27">
                  <a:extLst>
                    <a:ext uri="{FF2B5EF4-FFF2-40B4-BE49-F238E27FC236}">
                      <a16:creationId xmlns:a16="http://schemas.microsoft.com/office/drawing/2014/main" id="{B33097A7-5452-4BAA-9017-6FBB4324053B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>
                <a:extLst>
                  <a:ext uri="{FF2B5EF4-FFF2-40B4-BE49-F238E27FC236}">
                    <a16:creationId xmlns:a16="http://schemas.microsoft.com/office/drawing/2014/main" id="{D2B8CAD0-A94A-4766-9B69-CA52E8D2702F}"/>
                  </a:ext>
                </a:extLst>
              </p:cNvPr>
              <p:cNvGrpSpPr/>
              <p:nvPr/>
            </p:nvGrpSpPr>
            <p:grpSpPr>
              <a:xfrm>
                <a:off x="11642211" y="92599"/>
                <a:ext cx="448615" cy="78032"/>
                <a:chOff x="9347642" y="131588"/>
                <a:chExt cx="384527" cy="78032"/>
              </a:xfrm>
            </p:grpSpPr>
            <p:cxnSp>
              <p:nvCxnSpPr>
                <p:cNvPr id="23" name="Line">
                  <a:extLst>
                    <a:ext uri="{FF2B5EF4-FFF2-40B4-BE49-F238E27FC236}">
                      <a16:creationId xmlns:a16="http://schemas.microsoft.com/office/drawing/2014/main" id="{F448B8F0-B80E-4364-84B6-072E004B02A1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4" name="Line">
                  <a:extLst>
                    <a:ext uri="{FF2B5EF4-FFF2-40B4-BE49-F238E27FC236}">
                      <a16:creationId xmlns:a16="http://schemas.microsoft.com/office/drawing/2014/main" id="{7A6B439F-2066-4877-A952-BCADA98B4B47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5" name="Line">
                  <a:extLst>
                    <a:ext uri="{FF2B5EF4-FFF2-40B4-BE49-F238E27FC236}">
                      <a16:creationId xmlns:a16="http://schemas.microsoft.com/office/drawing/2014/main" id="{1AB99A3A-5AFC-4FE7-961E-5893C2AE4FC7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Line">
                  <a:extLst>
                    <a:ext uri="{FF2B5EF4-FFF2-40B4-BE49-F238E27FC236}">
                      <a16:creationId xmlns:a16="http://schemas.microsoft.com/office/drawing/2014/main" id="{D28AD593-40C2-4AF3-A96A-79C23E603477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>
                  <a:extLst>
                    <a:ext uri="{FF2B5EF4-FFF2-40B4-BE49-F238E27FC236}">
                      <a16:creationId xmlns:a16="http://schemas.microsoft.com/office/drawing/2014/main" id="{F206D2ED-E067-486B-8C59-EABE7004EE14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>
                <a:extLst>
                  <a:ext uri="{FF2B5EF4-FFF2-40B4-BE49-F238E27FC236}">
                    <a16:creationId xmlns:a16="http://schemas.microsoft.com/office/drawing/2014/main" id="{41FE7E48-03FC-4024-AFF8-09A840D56E27}"/>
                  </a:ext>
                </a:extLst>
              </p:cNvPr>
              <p:cNvSpPr/>
              <p:nvPr/>
            </p:nvSpPr>
            <p:spPr>
              <a:xfrm>
                <a:off x="101600" y="685159"/>
                <a:ext cx="11988800" cy="6066801"/>
              </a:xfrm>
              <a:prstGeom prst="rect">
                <a:avLst/>
              </a:prstGeom>
              <a:solidFill>
                <a:srgbClr val="ECEEE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8">
                <a:extLst>
                  <a:ext uri="{FF2B5EF4-FFF2-40B4-BE49-F238E27FC236}">
                    <a16:creationId xmlns:a16="http://schemas.microsoft.com/office/drawing/2014/main" id="{3D0B0BA7-4639-43E9-808D-1BD7165EC036}"/>
                  </a:ext>
                </a:extLst>
              </p:cNvPr>
              <p:cNvGrpSpPr/>
              <p:nvPr/>
            </p:nvGrpSpPr>
            <p:grpSpPr>
              <a:xfrm>
                <a:off x="113962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0" name="Picture 2" descr="C:\Users\t-dantay\Documents\Placeholders\home.png">
                  <a:extLst>
                    <a:ext uri="{FF2B5EF4-FFF2-40B4-BE49-F238E27FC236}">
                      <a16:creationId xmlns:a16="http://schemas.microsoft.com/office/drawing/2014/main" id="{65B349AE-6E94-4168-94DD-7AB982B559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 descr="C:\Users\t-dantay\Documents\Placeholders\setting.png">
                  <a:extLst>
                    <a:ext uri="{FF2B5EF4-FFF2-40B4-BE49-F238E27FC236}">
                      <a16:creationId xmlns:a16="http://schemas.microsoft.com/office/drawing/2014/main" id="{00EB21DD-2168-417F-B4F4-CA5E777A08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tar.png">
                  <a:extLst>
                    <a:ext uri="{FF2B5EF4-FFF2-40B4-BE49-F238E27FC236}">
                      <a16:creationId xmlns:a16="http://schemas.microsoft.com/office/drawing/2014/main" id="{24E673EF-FEC6-42BD-810A-89BB9B76B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E12E3D32-6076-43F4-99CA-CFE2E4A18E25}"/>
                  </a:ext>
                </a:extLst>
              </p:cNvPr>
              <p:cNvSpPr/>
              <p:nvPr/>
            </p:nvSpPr>
            <p:spPr>
              <a:xfrm>
                <a:off x="896643" y="340846"/>
                <a:ext cx="10344472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http://www.uv.mx/moodlab/my/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8969411A-D5FE-485B-91D9-7DCBE4595C25}"/>
                  </a:ext>
                </a:extLst>
              </p:cNvPr>
              <p:cNvGrpSpPr/>
              <p:nvPr/>
            </p:nvGrpSpPr>
            <p:grpSpPr>
              <a:xfrm>
                <a:off x="1043027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0F240CD-E1A9-4722-A6B9-E623801269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B0C8FD84-9022-47BA-8094-5B3CE76B8D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8C9A506-326C-4FA9-AC04-227429DBA4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194E7FB9-9429-493D-9DC7-3374485F42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6FDE7A2B-ADED-4F78-84AB-EF10EDBC7C8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F4AC3A17-78EE-4AE1-A168-B0633FA0216E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959C7F8A-5BE1-449B-9254-8EA440B8F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7950" y="700505"/>
              <a:ext cx="11982450" cy="506676"/>
            </a:xfrm>
            <a:prstGeom prst="rect">
              <a:avLst/>
            </a:prstGeom>
          </p:spPr>
        </p:pic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DD89347E-6A0A-45FD-8C3C-C8EFF3C5A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7950" y="1207181"/>
              <a:ext cx="3210373" cy="5553850"/>
            </a:xfrm>
            <a:prstGeom prst="rect">
              <a:avLst/>
            </a:prstGeom>
          </p:spPr>
        </p:pic>
      </p:grpSp>
      <p:sp>
        <p:nvSpPr>
          <p:cNvPr id="53" name="Rectángulo 52">
            <a:extLst>
              <a:ext uri="{FF2B5EF4-FFF2-40B4-BE49-F238E27FC236}">
                <a16:creationId xmlns:a16="http://schemas.microsoft.com/office/drawing/2014/main" id="{4E5DE8A7-4B1A-4682-A28A-D82B3F286FB0}"/>
              </a:ext>
            </a:extLst>
          </p:cNvPr>
          <p:cNvSpPr/>
          <p:nvPr/>
        </p:nvSpPr>
        <p:spPr>
          <a:xfrm>
            <a:off x="3453609" y="1435423"/>
            <a:ext cx="8295281" cy="1278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9858A61-9D7E-4B48-84E2-EF3575BEFE4E}"/>
              </a:ext>
            </a:extLst>
          </p:cNvPr>
          <p:cNvSpPr txBox="1"/>
          <p:nvPr/>
        </p:nvSpPr>
        <p:spPr>
          <a:xfrm>
            <a:off x="3534949" y="1428466"/>
            <a:ext cx="424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+mj-lt"/>
              </a:rPr>
              <a:t>Laboratorios virtuales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C53E6D3-A94B-422D-BB0E-3F7BCA9D0776}"/>
              </a:ext>
            </a:extLst>
          </p:cNvPr>
          <p:cNvSpPr txBox="1"/>
          <p:nvPr/>
        </p:nvSpPr>
        <p:spPr>
          <a:xfrm>
            <a:off x="3534949" y="2118373"/>
            <a:ext cx="310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2F95DF"/>
                </a:solidFill>
                <a:latin typeface="+mj-lt"/>
              </a:rPr>
              <a:t>Tablero /</a:t>
            </a:r>
            <a:r>
              <a:rPr lang="es-MX" dirty="0">
                <a:latin typeface="+mj-lt"/>
              </a:rPr>
              <a:t> Laboratorios virtuales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55F4C982-72BD-4F48-B2DF-F9412CFF3AD3}"/>
              </a:ext>
            </a:extLst>
          </p:cNvPr>
          <p:cNvSpPr/>
          <p:nvPr/>
        </p:nvSpPr>
        <p:spPr>
          <a:xfrm>
            <a:off x="3453609" y="3146156"/>
            <a:ext cx="8295281" cy="3605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70EEF16A-03A2-430F-A3E0-1CF61FD3141E}"/>
              </a:ext>
            </a:extLst>
          </p:cNvPr>
          <p:cNvGrpSpPr/>
          <p:nvPr/>
        </p:nvGrpSpPr>
        <p:grpSpPr>
          <a:xfrm>
            <a:off x="3534949" y="3237747"/>
            <a:ext cx="2927326" cy="323165"/>
            <a:chOff x="4853865" y="3530579"/>
            <a:chExt cx="2927326" cy="323165"/>
          </a:xfrm>
        </p:grpSpPr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4D12138C-F6AB-4FBF-B055-F6AF592FAB10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853865" y="3530579"/>
              <a:ext cx="253332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7B7B7B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Juan Carlos Pérez Arriaga</a:t>
              </a:r>
            </a:p>
          </p:txBody>
        </p:sp>
        <p:pic>
          <p:nvPicPr>
            <p:cNvPr id="59" name="Gráfico 58">
              <a:extLst>
                <a:ext uri="{FF2B5EF4-FFF2-40B4-BE49-F238E27FC236}">
                  <a16:creationId xmlns:a16="http://schemas.microsoft.com/office/drawing/2014/main" id="{235E290E-BEEF-49DE-9EE6-48430B18B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7191" y="3637034"/>
              <a:ext cx="144000" cy="144000"/>
            </a:xfrm>
            <a:prstGeom prst="rect">
              <a:avLst/>
            </a:prstGeom>
          </p:spPr>
        </p:pic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EB086DB-65DF-44C1-B9E9-3E2731EC3964}"/>
              </a:ext>
            </a:extLst>
          </p:cNvPr>
          <p:cNvSpPr txBox="1"/>
          <p:nvPr/>
        </p:nvSpPr>
        <p:spPr>
          <a:xfrm>
            <a:off x="3537124" y="3603915"/>
            <a:ext cx="4337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Ponchado de fibra óptica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4CF1036F-6413-43A7-A25B-1636373BEAE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231846" y="4010890"/>
            <a:ext cx="1347827" cy="323165"/>
            <a:chOff x="4760668" y="4221913"/>
            <a:chExt cx="2616422" cy="323165"/>
          </a:xfrm>
        </p:grpSpPr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89B6B596-610B-45A9-9DEE-9EA3922A0614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DB309A5E-FAB5-4A7B-B74F-BE49F0EACBEB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4760668" y="4221913"/>
              <a:ext cx="261642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dirty="0" err="1">
                  <a:latin typeface="+mj-lt"/>
                  <a:ea typeface="Segoe UI" pitchFamily="34" charset="0"/>
                  <a:cs typeface="Segoe UI" pitchFamily="34" charset="0"/>
                </a:rPr>
                <a:t>Eliminar</a:t>
              </a:r>
              <a:endParaRPr lang="en-US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D48BAEF0-F02E-4785-A46D-E1E9D0E988E1}"/>
              </a:ext>
            </a:extLst>
          </p:cNvPr>
          <p:cNvCxnSpPr>
            <a:cxnSpLocks/>
          </p:cNvCxnSpPr>
          <p:nvPr/>
        </p:nvCxnSpPr>
        <p:spPr>
          <a:xfrm>
            <a:off x="3848100" y="4451350"/>
            <a:ext cx="7514255" cy="0"/>
          </a:xfrm>
          <a:prstGeom prst="line">
            <a:avLst/>
          </a:prstGeom>
          <a:ln w="12700">
            <a:solidFill>
              <a:srgbClr val="ECE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11F388C-A81F-449A-924B-F2F8B0A0F6DA}"/>
              </a:ext>
            </a:extLst>
          </p:cNvPr>
          <p:cNvSpPr txBox="1"/>
          <p:nvPr/>
        </p:nvSpPr>
        <p:spPr>
          <a:xfrm>
            <a:off x="3537124" y="4498906"/>
            <a:ext cx="632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Identificación de elementos de </a:t>
            </a:r>
            <a:r>
              <a:rPr lang="es-MX" sz="3200" dirty="0" err="1">
                <a:solidFill>
                  <a:srgbClr val="2F95DF"/>
                </a:solidFill>
                <a:latin typeface="+mj-lt"/>
              </a:rPr>
              <a:t>cabl</a:t>
            </a:r>
            <a:r>
              <a:rPr lang="es-MX" sz="3200" dirty="0">
                <a:solidFill>
                  <a:srgbClr val="2F95DF"/>
                </a:solidFill>
                <a:latin typeface="+mj-lt"/>
              </a:rPr>
              <a:t>…</a:t>
            </a: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EF8DD1E7-0A22-40E9-BABB-B34EBAE3AFC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0231846" y="4905881"/>
            <a:ext cx="1347827" cy="323165"/>
            <a:chOff x="4760668" y="4221913"/>
            <a:chExt cx="2616422" cy="323165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7D4A01D9-F053-4DBA-8BBC-D3ED8C354BE1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F15D059E-E1FE-4A6F-BA71-576D4A606D7B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4760668" y="4221913"/>
              <a:ext cx="261642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dirty="0" err="1">
                  <a:latin typeface="+mj-lt"/>
                  <a:ea typeface="Segoe UI" pitchFamily="34" charset="0"/>
                  <a:cs typeface="Segoe UI" pitchFamily="34" charset="0"/>
                </a:rPr>
                <a:t>Eliminar</a:t>
              </a:r>
              <a:endParaRPr lang="en-US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57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31145-93E5-4A0D-9305-0AFADBD3A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Profesor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661614-1DD4-4FB9-ACC4-202B6B8C8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Prototipos correspondientes a profesores</a:t>
            </a:r>
          </a:p>
        </p:txBody>
      </p:sp>
    </p:spTree>
    <p:extLst>
      <p:ext uri="{BB962C8B-B14F-4D97-AF65-F5344CB8AC3E}">
        <p14:creationId xmlns:p14="http://schemas.microsoft.com/office/powerpoint/2010/main" val="40204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 146">
            <a:extLst>
              <a:ext uri="{FF2B5EF4-FFF2-40B4-BE49-F238E27FC236}">
                <a16:creationId xmlns:a16="http://schemas.microsoft.com/office/drawing/2014/main" id="{A14EB118-67CD-4FCA-AC10-CCF092E8DFC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6013C2FE-398E-4E5D-9F85-53ED46EA0CA4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51" name="Background">
                <a:extLst>
                  <a:ext uri="{FF2B5EF4-FFF2-40B4-BE49-F238E27FC236}">
                    <a16:creationId xmlns:a16="http://schemas.microsoft.com/office/drawing/2014/main" id="{6A86E29A-8DE8-4436-AA91-DBFCE69A263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2" name="WindowTitle">
                <a:extLst>
                  <a:ext uri="{FF2B5EF4-FFF2-40B4-BE49-F238E27FC236}">
                    <a16:creationId xmlns:a16="http://schemas.microsoft.com/office/drawing/2014/main" id="{63E06E09-DC34-4A94-85C3-484BDD48AA51}"/>
                  </a:ext>
                </a:extLst>
              </p:cNvPr>
              <p:cNvSpPr txBox="1"/>
              <p:nvPr/>
            </p:nvSpPr>
            <p:spPr>
              <a:xfrm>
                <a:off x="45654" y="22341"/>
                <a:ext cx="1344032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Diseño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curricular</a:t>
                </a:r>
              </a:p>
            </p:txBody>
          </p:sp>
          <p:grpSp>
            <p:nvGrpSpPr>
              <p:cNvPr id="153" name="Group 4">
                <a:extLst>
                  <a:ext uri="{FF2B5EF4-FFF2-40B4-BE49-F238E27FC236}">
                    <a16:creationId xmlns:a16="http://schemas.microsoft.com/office/drawing/2014/main" id="{5B5CE445-B962-4142-9369-F065AF00075A}"/>
                  </a:ext>
                </a:extLst>
              </p:cNvPr>
              <p:cNvGrpSpPr/>
              <p:nvPr/>
            </p:nvGrpSpPr>
            <p:grpSpPr>
              <a:xfrm>
                <a:off x="102265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176" name="Oval 28">
                  <a:extLst>
                    <a:ext uri="{FF2B5EF4-FFF2-40B4-BE49-F238E27FC236}">
                      <a16:creationId xmlns:a16="http://schemas.microsoft.com/office/drawing/2014/main" id="{FE1004DF-BE07-43F4-8720-3F0378109DE7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Left Arrow 29">
                  <a:extLst>
                    <a:ext uri="{FF2B5EF4-FFF2-40B4-BE49-F238E27FC236}">
                      <a16:creationId xmlns:a16="http://schemas.microsoft.com/office/drawing/2014/main" id="{BDEC56FC-DD39-490C-AABC-3A45FD0F5857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54" name="Group 5">
                <a:extLst>
                  <a:ext uri="{FF2B5EF4-FFF2-40B4-BE49-F238E27FC236}">
                    <a16:creationId xmlns:a16="http://schemas.microsoft.com/office/drawing/2014/main" id="{213A2DB5-5F8F-4388-8769-AFBC5D191120}"/>
                  </a:ext>
                </a:extLst>
              </p:cNvPr>
              <p:cNvGrpSpPr/>
              <p:nvPr/>
            </p:nvGrpSpPr>
            <p:grpSpPr>
              <a:xfrm>
                <a:off x="474338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174" name="Oval 26">
                  <a:extLst>
                    <a:ext uri="{FF2B5EF4-FFF2-40B4-BE49-F238E27FC236}">
                      <a16:creationId xmlns:a16="http://schemas.microsoft.com/office/drawing/2014/main" id="{92D7EA70-FBCF-459B-83B7-AC1FE9386190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Right Arrow 27">
                  <a:extLst>
                    <a:ext uri="{FF2B5EF4-FFF2-40B4-BE49-F238E27FC236}">
                      <a16:creationId xmlns:a16="http://schemas.microsoft.com/office/drawing/2014/main" id="{8D47DDD5-8004-4E19-8DC3-B1E94454D63B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55" name="Minimize - Maximize - Close">
                <a:extLst>
                  <a:ext uri="{FF2B5EF4-FFF2-40B4-BE49-F238E27FC236}">
                    <a16:creationId xmlns:a16="http://schemas.microsoft.com/office/drawing/2014/main" id="{290CCB6D-8E50-4C60-8CF3-329985F1D234}"/>
                  </a:ext>
                </a:extLst>
              </p:cNvPr>
              <p:cNvGrpSpPr/>
              <p:nvPr/>
            </p:nvGrpSpPr>
            <p:grpSpPr>
              <a:xfrm>
                <a:off x="11642211" y="92599"/>
                <a:ext cx="448615" cy="78032"/>
                <a:chOff x="9347642" y="131588"/>
                <a:chExt cx="384527" cy="78032"/>
              </a:xfrm>
            </p:grpSpPr>
            <p:cxnSp>
              <p:nvCxnSpPr>
                <p:cNvPr id="169" name="Line">
                  <a:extLst>
                    <a:ext uri="{FF2B5EF4-FFF2-40B4-BE49-F238E27FC236}">
                      <a16:creationId xmlns:a16="http://schemas.microsoft.com/office/drawing/2014/main" id="{653AC23D-F95B-487A-A23B-F6E51537FA9B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70" name="Line">
                  <a:extLst>
                    <a:ext uri="{FF2B5EF4-FFF2-40B4-BE49-F238E27FC236}">
                      <a16:creationId xmlns:a16="http://schemas.microsoft.com/office/drawing/2014/main" id="{8E815D40-1AC7-4170-81BD-26198BCC28C0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71" name="Line">
                  <a:extLst>
                    <a:ext uri="{FF2B5EF4-FFF2-40B4-BE49-F238E27FC236}">
                      <a16:creationId xmlns:a16="http://schemas.microsoft.com/office/drawing/2014/main" id="{2652261C-8573-4118-A22F-8F6C422AF458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Line">
                  <a:extLst>
                    <a:ext uri="{FF2B5EF4-FFF2-40B4-BE49-F238E27FC236}">
                      <a16:creationId xmlns:a16="http://schemas.microsoft.com/office/drawing/2014/main" id="{AA85CA05-074A-4626-865A-422B46FC6C85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Line">
                  <a:extLst>
                    <a:ext uri="{FF2B5EF4-FFF2-40B4-BE49-F238E27FC236}">
                      <a16:creationId xmlns:a16="http://schemas.microsoft.com/office/drawing/2014/main" id="{FD1BBCE1-5971-43A9-B246-F3A377BF7505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6" name="WebPageBody">
                <a:extLst>
                  <a:ext uri="{FF2B5EF4-FFF2-40B4-BE49-F238E27FC236}">
                    <a16:creationId xmlns:a16="http://schemas.microsoft.com/office/drawing/2014/main" id="{EDAF39F2-6911-4993-A01E-EA5ECE74061B}"/>
                  </a:ext>
                </a:extLst>
              </p:cNvPr>
              <p:cNvSpPr/>
              <p:nvPr/>
            </p:nvSpPr>
            <p:spPr>
              <a:xfrm>
                <a:off x="101600" y="685159"/>
                <a:ext cx="11988800" cy="6066801"/>
              </a:xfrm>
              <a:prstGeom prst="rect">
                <a:avLst/>
              </a:prstGeom>
              <a:solidFill>
                <a:srgbClr val="ECEEE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57" name="Group 8">
                <a:extLst>
                  <a:ext uri="{FF2B5EF4-FFF2-40B4-BE49-F238E27FC236}">
                    <a16:creationId xmlns:a16="http://schemas.microsoft.com/office/drawing/2014/main" id="{CB2C3E79-2E8C-4BE2-A07D-B7A08AAD7703}"/>
                  </a:ext>
                </a:extLst>
              </p:cNvPr>
              <p:cNvGrpSpPr/>
              <p:nvPr/>
            </p:nvGrpSpPr>
            <p:grpSpPr>
              <a:xfrm>
                <a:off x="113962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166" name="Picture 2" descr="C:\Users\t-dantay\Documents\Placeholders\home.png">
                  <a:extLst>
                    <a:ext uri="{FF2B5EF4-FFF2-40B4-BE49-F238E27FC236}">
                      <a16:creationId xmlns:a16="http://schemas.microsoft.com/office/drawing/2014/main" id="{EBC45530-68D8-4978-8715-3C73EB6483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2" descr="C:\Users\t-dantay\Documents\Placeholders\setting.png">
                  <a:extLst>
                    <a:ext uri="{FF2B5EF4-FFF2-40B4-BE49-F238E27FC236}">
                      <a16:creationId xmlns:a16="http://schemas.microsoft.com/office/drawing/2014/main" id="{9F2FE408-54FB-4E2E-BF8B-F516D50377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8" name="Picture 2" descr="C:\Users\t-dantay\Documents\Placeholders\star.png">
                  <a:extLst>
                    <a:ext uri="{FF2B5EF4-FFF2-40B4-BE49-F238E27FC236}">
                      <a16:creationId xmlns:a16="http://schemas.microsoft.com/office/drawing/2014/main" id="{B1B0735C-8722-46A3-8299-DEB1BB4210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8" name="UrlBar">
                <a:extLst>
                  <a:ext uri="{FF2B5EF4-FFF2-40B4-BE49-F238E27FC236}">
                    <a16:creationId xmlns:a16="http://schemas.microsoft.com/office/drawing/2014/main" id="{EC5BC4B0-CAA3-45FD-94A6-8B51C3920192}"/>
                  </a:ext>
                </a:extLst>
              </p:cNvPr>
              <p:cNvSpPr/>
              <p:nvPr/>
            </p:nvSpPr>
            <p:spPr>
              <a:xfrm>
                <a:off x="896643" y="340846"/>
                <a:ext cx="10344472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http://www.uv.mx/moodlab/my/</a:t>
                </a:r>
              </a:p>
            </p:txBody>
          </p:sp>
          <p:grpSp>
            <p:nvGrpSpPr>
              <p:cNvPr id="159" name="Group 11">
                <a:extLst>
                  <a:ext uri="{FF2B5EF4-FFF2-40B4-BE49-F238E27FC236}">
                    <a16:creationId xmlns:a16="http://schemas.microsoft.com/office/drawing/2014/main" id="{C2EEDA33-5AE4-4216-9283-F01A9B2185F7}"/>
                  </a:ext>
                </a:extLst>
              </p:cNvPr>
              <p:cNvGrpSpPr/>
              <p:nvPr/>
            </p:nvGrpSpPr>
            <p:grpSpPr>
              <a:xfrm>
                <a:off x="1043027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0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64627D4E-AE16-4A2F-9A5F-D564EE7E11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555C3F0-C78F-4CB0-BBF9-CA1EA2FFCE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9187E1F9-2AE0-408B-B080-A501C297F8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3" name="X">
                  <a:extLst>
                    <a:ext uri="{FF2B5EF4-FFF2-40B4-BE49-F238E27FC236}">
                      <a16:creationId xmlns:a16="http://schemas.microsoft.com/office/drawing/2014/main" id="{FB6E8C9A-F9C7-47EF-BC77-28A48A29145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4" name="Straight Connector 16">
                    <a:extLst>
                      <a:ext uri="{FF2B5EF4-FFF2-40B4-BE49-F238E27FC236}">
                        <a16:creationId xmlns:a16="http://schemas.microsoft.com/office/drawing/2014/main" id="{6F06FA35-7ECA-4E7B-9F38-96931B6D4EE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5" name="Straight Connector 17">
                    <a:extLst>
                      <a:ext uri="{FF2B5EF4-FFF2-40B4-BE49-F238E27FC236}">
                        <a16:creationId xmlns:a16="http://schemas.microsoft.com/office/drawing/2014/main" id="{2C40B8D3-4E32-4D29-9D3A-D7DC97F1E7F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  <p:pic>
          <p:nvPicPr>
            <p:cNvPr id="149" name="Imagen 148">
              <a:extLst>
                <a:ext uri="{FF2B5EF4-FFF2-40B4-BE49-F238E27FC236}">
                  <a16:creationId xmlns:a16="http://schemas.microsoft.com/office/drawing/2014/main" id="{27A1DDD4-D642-477E-85E0-1F759F624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000" y="700505"/>
              <a:ext cx="11767115" cy="506676"/>
            </a:xfrm>
            <a:prstGeom prst="rect">
              <a:avLst/>
            </a:prstGeom>
          </p:spPr>
        </p:pic>
        <p:pic>
          <p:nvPicPr>
            <p:cNvPr id="150" name="Imagen 149">
              <a:extLst>
                <a:ext uri="{FF2B5EF4-FFF2-40B4-BE49-F238E27FC236}">
                  <a16:creationId xmlns:a16="http://schemas.microsoft.com/office/drawing/2014/main" id="{A948E52F-6B29-4473-87B0-A3C3DF97A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7950" y="1207181"/>
              <a:ext cx="3210373" cy="5553850"/>
            </a:xfrm>
            <a:prstGeom prst="rect">
              <a:avLst/>
            </a:prstGeom>
          </p:spPr>
        </p:pic>
      </p:grp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CE709CA3-80B0-492B-8D07-66529591E433}"/>
              </a:ext>
            </a:extLst>
          </p:cNvPr>
          <p:cNvSpPr/>
          <p:nvPr/>
        </p:nvSpPr>
        <p:spPr>
          <a:xfrm>
            <a:off x="3453609" y="1435423"/>
            <a:ext cx="8295281" cy="1278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2CECA1CC-609B-4C00-A0A7-63603DC9E5DB}"/>
              </a:ext>
            </a:extLst>
          </p:cNvPr>
          <p:cNvSpPr txBox="1"/>
          <p:nvPr/>
        </p:nvSpPr>
        <p:spPr>
          <a:xfrm>
            <a:off x="3534949" y="1428466"/>
            <a:ext cx="424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+mj-lt"/>
              </a:rPr>
              <a:t>Laboratorios virtuales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1D2BE66-42E1-49E8-AF46-B4612FD2A977}"/>
              </a:ext>
            </a:extLst>
          </p:cNvPr>
          <p:cNvSpPr txBox="1"/>
          <p:nvPr/>
        </p:nvSpPr>
        <p:spPr>
          <a:xfrm>
            <a:off x="3534949" y="2118373"/>
            <a:ext cx="310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2F95DF"/>
                </a:solidFill>
                <a:latin typeface="+mj-lt"/>
              </a:rPr>
              <a:t>Tablero /</a:t>
            </a:r>
            <a:r>
              <a:rPr lang="es-MX" dirty="0">
                <a:latin typeface="+mj-lt"/>
              </a:rPr>
              <a:t> Laboratorios virtuales</a:t>
            </a:r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20E5DEF3-9193-41F2-B035-747F6730B04B}"/>
              </a:ext>
            </a:extLst>
          </p:cNvPr>
          <p:cNvSpPr/>
          <p:nvPr/>
        </p:nvSpPr>
        <p:spPr>
          <a:xfrm>
            <a:off x="3453609" y="3146156"/>
            <a:ext cx="8295281" cy="3605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9CDD154A-5296-4D7B-94AB-FCD806D6B718}"/>
              </a:ext>
            </a:extLst>
          </p:cNvPr>
          <p:cNvSpPr txBox="1"/>
          <p:nvPr/>
        </p:nvSpPr>
        <p:spPr>
          <a:xfrm>
            <a:off x="3537124" y="3603915"/>
            <a:ext cx="4337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Ponchado de fibra óptica</a:t>
            </a:r>
          </a:p>
        </p:txBody>
      </p:sp>
      <p:grpSp>
        <p:nvGrpSpPr>
          <p:cNvPr id="183" name="Grupo 182">
            <a:extLst>
              <a:ext uri="{FF2B5EF4-FFF2-40B4-BE49-F238E27FC236}">
                <a16:creationId xmlns:a16="http://schemas.microsoft.com/office/drawing/2014/main" id="{9D8B9DD8-729C-4215-A7E2-2F63AE41884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231846" y="4010890"/>
            <a:ext cx="1347827" cy="323165"/>
            <a:chOff x="4760668" y="4221913"/>
            <a:chExt cx="2616422" cy="323165"/>
          </a:xfrm>
        </p:grpSpPr>
        <p:sp>
          <p:nvSpPr>
            <p:cNvPr id="184" name="Rectángulo: esquinas redondeadas 183">
              <a:extLst>
                <a:ext uri="{FF2B5EF4-FFF2-40B4-BE49-F238E27FC236}">
                  <a16:creationId xmlns:a16="http://schemas.microsoft.com/office/drawing/2014/main" id="{64A10589-61C9-49D5-935D-907AE7B9ECFA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5" name="Content">
              <a:extLst>
                <a:ext uri="{FF2B5EF4-FFF2-40B4-BE49-F238E27FC236}">
                  <a16:creationId xmlns:a16="http://schemas.microsoft.com/office/drawing/2014/main" id="{492120BC-9439-43CC-8FB4-29606AF85EED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4760668" y="4221913"/>
              <a:ext cx="261642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dirty="0" err="1">
                  <a:latin typeface="+mj-lt"/>
                  <a:ea typeface="Segoe UI" pitchFamily="34" charset="0"/>
                  <a:cs typeface="Segoe UI" pitchFamily="34" charset="0"/>
                </a:rPr>
                <a:t>Eliminar</a:t>
              </a:r>
              <a:endParaRPr lang="en-US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19031221-0961-40BF-8925-D1A7F9203061}"/>
              </a:ext>
            </a:extLst>
          </p:cNvPr>
          <p:cNvCxnSpPr>
            <a:cxnSpLocks/>
          </p:cNvCxnSpPr>
          <p:nvPr/>
        </p:nvCxnSpPr>
        <p:spPr>
          <a:xfrm>
            <a:off x="3848100" y="4451350"/>
            <a:ext cx="7514255" cy="0"/>
          </a:xfrm>
          <a:prstGeom prst="line">
            <a:avLst/>
          </a:prstGeom>
          <a:ln w="12700">
            <a:solidFill>
              <a:srgbClr val="ECE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65DC3353-0F30-4A20-90AF-C98072275C32}"/>
              </a:ext>
            </a:extLst>
          </p:cNvPr>
          <p:cNvSpPr txBox="1"/>
          <p:nvPr/>
        </p:nvSpPr>
        <p:spPr>
          <a:xfrm>
            <a:off x="3537124" y="4498906"/>
            <a:ext cx="632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Identificación de elementos de </a:t>
            </a:r>
            <a:r>
              <a:rPr lang="es-MX" sz="3200" dirty="0" err="1">
                <a:solidFill>
                  <a:srgbClr val="2F95DF"/>
                </a:solidFill>
                <a:latin typeface="+mj-lt"/>
              </a:rPr>
              <a:t>cabl</a:t>
            </a:r>
            <a:r>
              <a:rPr lang="es-MX" sz="3200" dirty="0">
                <a:solidFill>
                  <a:srgbClr val="2F95DF"/>
                </a:solidFill>
                <a:latin typeface="+mj-lt"/>
              </a:rPr>
              <a:t>…</a:t>
            </a:r>
          </a:p>
        </p:txBody>
      </p: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98A90FEE-5750-4E6B-9A93-EB2A6C697055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0231846" y="4905881"/>
            <a:ext cx="1347827" cy="323165"/>
            <a:chOff x="4760668" y="4221913"/>
            <a:chExt cx="2616422" cy="323165"/>
          </a:xfrm>
        </p:grpSpPr>
        <p:sp>
          <p:nvSpPr>
            <p:cNvPr id="189" name="Rectángulo: esquinas redondeadas 188">
              <a:extLst>
                <a:ext uri="{FF2B5EF4-FFF2-40B4-BE49-F238E27FC236}">
                  <a16:creationId xmlns:a16="http://schemas.microsoft.com/office/drawing/2014/main" id="{6C9DDD45-69E2-40FF-95CB-6A4542C8F8DE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0" name="Content">
              <a:extLst>
                <a:ext uri="{FF2B5EF4-FFF2-40B4-BE49-F238E27FC236}">
                  <a16:creationId xmlns:a16="http://schemas.microsoft.com/office/drawing/2014/main" id="{1311236C-D56D-4A39-AEEE-37967F9110BD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4760668" y="4221913"/>
              <a:ext cx="261642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dirty="0" err="1">
                  <a:latin typeface="+mj-lt"/>
                  <a:ea typeface="Segoe UI" pitchFamily="34" charset="0"/>
                  <a:cs typeface="Segoe UI" pitchFamily="34" charset="0"/>
                </a:rPr>
                <a:t>Eliminar</a:t>
              </a:r>
              <a:endParaRPr lang="en-US" dirty="0"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24AB1BF3-07B8-43F3-9B6C-91BFCE0A9BBE}"/>
              </a:ext>
            </a:extLst>
          </p:cNvPr>
          <p:cNvSpPr/>
          <p:nvPr/>
        </p:nvSpPr>
        <p:spPr>
          <a:xfrm>
            <a:off x="11826772" y="700505"/>
            <a:ext cx="259366" cy="50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69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 146">
            <a:extLst>
              <a:ext uri="{FF2B5EF4-FFF2-40B4-BE49-F238E27FC236}">
                <a16:creationId xmlns:a16="http://schemas.microsoft.com/office/drawing/2014/main" id="{A14EB118-67CD-4FCA-AC10-CCF092E8DFC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6013C2FE-398E-4E5D-9F85-53ED46EA0CA4}"/>
                </a:ext>
              </a:extLst>
            </p:cNvPr>
            <p:cNvGrpSpPr/>
            <p:nvPr>
              <p:custDataLst>
                <p:custData r:id="rId2"/>
              </p:custDataLst>
            </p:nvPr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51" name="Background">
                <a:extLst>
                  <a:ext uri="{FF2B5EF4-FFF2-40B4-BE49-F238E27FC236}">
                    <a16:creationId xmlns:a16="http://schemas.microsoft.com/office/drawing/2014/main" id="{6A86E29A-8DE8-4436-AA91-DBFCE69A263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2" name="WindowTitle">
                <a:extLst>
                  <a:ext uri="{FF2B5EF4-FFF2-40B4-BE49-F238E27FC236}">
                    <a16:creationId xmlns:a16="http://schemas.microsoft.com/office/drawing/2014/main" id="{63E06E09-DC34-4A94-85C3-484BDD48AA51}"/>
                  </a:ext>
                </a:extLst>
              </p:cNvPr>
              <p:cNvSpPr txBox="1"/>
              <p:nvPr/>
            </p:nvSpPr>
            <p:spPr>
              <a:xfrm>
                <a:off x="45654" y="22341"/>
                <a:ext cx="1344032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Diseño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curricular</a:t>
                </a:r>
              </a:p>
            </p:txBody>
          </p:sp>
          <p:grpSp>
            <p:nvGrpSpPr>
              <p:cNvPr id="153" name="Group 4">
                <a:extLst>
                  <a:ext uri="{FF2B5EF4-FFF2-40B4-BE49-F238E27FC236}">
                    <a16:creationId xmlns:a16="http://schemas.microsoft.com/office/drawing/2014/main" id="{5B5CE445-B962-4142-9369-F065AF00075A}"/>
                  </a:ext>
                </a:extLst>
              </p:cNvPr>
              <p:cNvGrpSpPr/>
              <p:nvPr/>
            </p:nvGrpSpPr>
            <p:grpSpPr>
              <a:xfrm>
                <a:off x="102265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176" name="Oval 28">
                  <a:extLst>
                    <a:ext uri="{FF2B5EF4-FFF2-40B4-BE49-F238E27FC236}">
                      <a16:creationId xmlns:a16="http://schemas.microsoft.com/office/drawing/2014/main" id="{FE1004DF-BE07-43F4-8720-3F0378109DE7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Left Arrow 29">
                  <a:extLst>
                    <a:ext uri="{FF2B5EF4-FFF2-40B4-BE49-F238E27FC236}">
                      <a16:creationId xmlns:a16="http://schemas.microsoft.com/office/drawing/2014/main" id="{BDEC56FC-DD39-490C-AABC-3A45FD0F5857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54" name="Group 5">
                <a:extLst>
                  <a:ext uri="{FF2B5EF4-FFF2-40B4-BE49-F238E27FC236}">
                    <a16:creationId xmlns:a16="http://schemas.microsoft.com/office/drawing/2014/main" id="{213A2DB5-5F8F-4388-8769-AFBC5D191120}"/>
                  </a:ext>
                </a:extLst>
              </p:cNvPr>
              <p:cNvGrpSpPr/>
              <p:nvPr/>
            </p:nvGrpSpPr>
            <p:grpSpPr>
              <a:xfrm>
                <a:off x="474338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174" name="Oval 26">
                  <a:extLst>
                    <a:ext uri="{FF2B5EF4-FFF2-40B4-BE49-F238E27FC236}">
                      <a16:creationId xmlns:a16="http://schemas.microsoft.com/office/drawing/2014/main" id="{92D7EA70-FBCF-459B-83B7-AC1FE9386190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Right Arrow 27">
                  <a:extLst>
                    <a:ext uri="{FF2B5EF4-FFF2-40B4-BE49-F238E27FC236}">
                      <a16:creationId xmlns:a16="http://schemas.microsoft.com/office/drawing/2014/main" id="{8D47DDD5-8004-4E19-8DC3-B1E94454D63B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55" name="Minimize - Maximize - Close">
                <a:extLst>
                  <a:ext uri="{FF2B5EF4-FFF2-40B4-BE49-F238E27FC236}">
                    <a16:creationId xmlns:a16="http://schemas.microsoft.com/office/drawing/2014/main" id="{290CCB6D-8E50-4C60-8CF3-329985F1D234}"/>
                  </a:ext>
                </a:extLst>
              </p:cNvPr>
              <p:cNvGrpSpPr/>
              <p:nvPr/>
            </p:nvGrpSpPr>
            <p:grpSpPr>
              <a:xfrm>
                <a:off x="11642211" y="92599"/>
                <a:ext cx="448615" cy="78032"/>
                <a:chOff x="9347642" y="131588"/>
                <a:chExt cx="384527" cy="78032"/>
              </a:xfrm>
            </p:grpSpPr>
            <p:cxnSp>
              <p:nvCxnSpPr>
                <p:cNvPr id="169" name="Line">
                  <a:extLst>
                    <a:ext uri="{FF2B5EF4-FFF2-40B4-BE49-F238E27FC236}">
                      <a16:creationId xmlns:a16="http://schemas.microsoft.com/office/drawing/2014/main" id="{653AC23D-F95B-487A-A23B-F6E51537FA9B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70" name="Line">
                  <a:extLst>
                    <a:ext uri="{FF2B5EF4-FFF2-40B4-BE49-F238E27FC236}">
                      <a16:creationId xmlns:a16="http://schemas.microsoft.com/office/drawing/2014/main" id="{8E815D40-1AC7-4170-81BD-26198BCC28C0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71" name="Line">
                  <a:extLst>
                    <a:ext uri="{FF2B5EF4-FFF2-40B4-BE49-F238E27FC236}">
                      <a16:creationId xmlns:a16="http://schemas.microsoft.com/office/drawing/2014/main" id="{2652261C-8573-4118-A22F-8F6C422AF458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Line">
                  <a:extLst>
                    <a:ext uri="{FF2B5EF4-FFF2-40B4-BE49-F238E27FC236}">
                      <a16:creationId xmlns:a16="http://schemas.microsoft.com/office/drawing/2014/main" id="{AA85CA05-074A-4626-865A-422B46FC6C85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Line">
                  <a:extLst>
                    <a:ext uri="{FF2B5EF4-FFF2-40B4-BE49-F238E27FC236}">
                      <a16:creationId xmlns:a16="http://schemas.microsoft.com/office/drawing/2014/main" id="{FD1BBCE1-5971-43A9-B246-F3A377BF7505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6" name="WebPageBody">
                <a:extLst>
                  <a:ext uri="{FF2B5EF4-FFF2-40B4-BE49-F238E27FC236}">
                    <a16:creationId xmlns:a16="http://schemas.microsoft.com/office/drawing/2014/main" id="{EDAF39F2-6911-4993-A01E-EA5ECE74061B}"/>
                  </a:ext>
                </a:extLst>
              </p:cNvPr>
              <p:cNvSpPr/>
              <p:nvPr/>
            </p:nvSpPr>
            <p:spPr>
              <a:xfrm>
                <a:off x="101600" y="685159"/>
                <a:ext cx="11988800" cy="6066801"/>
              </a:xfrm>
              <a:prstGeom prst="rect">
                <a:avLst/>
              </a:prstGeom>
              <a:solidFill>
                <a:srgbClr val="ECEEE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57" name="Group 8">
                <a:extLst>
                  <a:ext uri="{FF2B5EF4-FFF2-40B4-BE49-F238E27FC236}">
                    <a16:creationId xmlns:a16="http://schemas.microsoft.com/office/drawing/2014/main" id="{CB2C3E79-2E8C-4BE2-A07D-B7A08AAD7703}"/>
                  </a:ext>
                </a:extLst>
              </p:cNvPr>
              <p:cNvGrpSpPr/>
              <p:nvPr/>
            </p:nvGrpSpPr>
            <p:grpSpPr>
              <a:xfrm>
                <a:off x="113962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166" name="Picture 2" descr="C:\Users\t-dantay\Documents\Placeholders\home.png">
                  <a:extLst>
                    <a:ext uri="{FF2B5EF4-FFF2-40B4-BE49-F238E27FC236}">
                      <a16:creationId xmlns:a16="http://schemas.microsoft.com/office/drawing/2014/main" id="{EBC45530-68D8-4978-8715-3C73EB6483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2" descr="C:\Users\t-dantay\Documents\Placeholders\setting.png">
                  <a:extLst>
                    <a:ext uri="{FF2B5EF4-FFF2-40B4-BE49-F238E27FC236}">
                      <a16:creationId xmlns:a16="http://schemas.microsoft.com/office/drawing/2014/main" id="{9F2FE408-54FB-4E2E-BF8B-F516D50377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8" name="Picture 2" descr="C:\Users\t-dantay\Documents\Placeholders\star.png">
                  <a:extLst>
                    <a:ext uri="{FF2B5EF4-FFF2-40B4-BE49-F238E27FC236}">
                      <a16:creationId xmlns:a16="http://schemas.microsoft.com/office/drawing/2014/main" id="{B1B0735C-8722-46A3-8299-DEB1BB4210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8" name="UrlBar">
                <a:extLst>
                  <a:ext uri="{FF2B5EF4-FFF2-40B4-BE49-F238E27FC236}">
                    <a16:creationId xmlns:a16="http://schemas.microsoft.com/office/drawing/2014/main" id="{EC5BC4B0-CAA3-45FD-94A6-8B51C3920192}"/>
                  </a:ext>
                </a:extLst>
              </p:cNvPr>
              <p:cNvSpPr/>
              <p:nvPr/>
            </p:nvSpPr>
            <p:spPr>
              <a:xfrm>
                <a:off x="896643" y="340846"/>
                <a:ext cx="10344472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http://www.uv.mx/moodlab/group/index.php?id=2</a:t>
                </a:r>
              </a:p>
            </p:txBody>
          </p:sp>
          <p:grpSp>
            <p:nvGrpSpPr>
              <p:cNvPr id="159" name="Group 11">
                <a:extLst>
                  <a:ext uri="{FF2B5EF4-FFF2-40B4-BE49-F238E27FC236}">
                    <a16:creationId xmlns:a16="http://schemas.microsoft.com/office/drawing/2014/main" id="{C2EEDA33-5AE4-4216-9283-F01A9B2185F7}"/>
                  </a:ext>
                </a:extLst>
              </p:cNvPr>
              <p:cNvGrpSpPr/>
              <p:nvPr/>
            </p:nvGrpSpPr>
            <p:grpSpPr>
              <a:xfrm>
                <a:off x="1043027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0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64627D4E-AE16-4A2F-9A5F-D564EE7E11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555C3F0-C78F-4CB0-BBF9-CA1EA2FFCE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9187E1F9-2AE0-408B-B080-A501C297F8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3" name="X">
                  <a:extLst>
                    <a:ext uri="{FF2B5EF4-FFF2-40B4-BE49-F238E27FC236}">
                      <a16:creationId xmlns:a16="http://schemas.microsoft.com/office/drawing/2014/main" id="{FB6E8C9A-F9C7-47EF-BC77-28A48A29145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4" name="Straight Connector 16">
                    <a:extLst>
                      <a:ext uri="{FF2B5EF4-FFF2-40B4-BE49-F238E27FC236}">
                        <a16:creationId xmlns:a16="http://schemas.microsoft.com/office/drawing/2014/main" id="{6F06FA35-7ECA-4E7B-9F38-96931B6D4EE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5" name="Straight Connector 17">
                    <a:extLst>
                      <a:ext uri="{FF2B5EF4-FFF2-40B4-BE49-F238E27FC236}">
                        <a16:creationId xmlns:a16="http://schemas.microsoft.com/office/drawing/2014/main" id="{2C40B8D3-4E32-4D29-9D3A-D7DC97F1E7F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  <p:pic>
          <p:nvPicPr>
            <p:cNvPr id="149" name="Imagen 148">
              <a:extLst>
                <a:ext uri="{FF2B5EF4-FFF2-40B4-BE49-F238E27FC236}">
                  <a16:creationId xmlns:a16="http://schemas.microsoft.com/office/drawing/2014/main" id="{27A1DDD4-D642-477E-85E0-1F759F624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000" y="700505"/>
              <a:ext cx="11767115" cy="506676"/>
            </a:xfrm>
            <a:prstGeom prst="rect">
              <a:avLst/>
            </a:prstGeom>
          </p:spPr>
        </p:pic>
        <p:pic>
          <p:nvPicPr>
            <p:cNvPr id="150" name="Imagen 149">
              <a:extLst>
                <a:ext uri="{FF2B5EF4-FFF2-40B4-BE49-F238E27FC236}">
                  <a16:creationId xmlns:a16="http://schemas.microsoft.com/office/drawing/2014/main" id="{A948E52F-6B29-4473-87B0-A3C3DF97A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950" y="1207181"/>
              <a:ext cx="3210373" cy="5553850"/>
            </a:xfrm>
            <a:prstGeom prst="rect">
              <a:avLst/>
            </a:prstGeom>
          </p:spPr>
        </p:pic>
      </p:grp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CE709CA3-80B0-492B-8D07-66529591E433}"/>
              </a:ext>
            </a:extLst>
          </p:cNvPr>
          <p:cNvSpPr/>
          <p:nvPr/>
        </p:nvSpPr>
        <p:spPr>
          <a:xfrm>
            <a:off x="3453609" y="1435423"/>
            <a:ext cx="8295281" cy="1278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2CECA1CC-609B-4C00-A0A7-63603DC9E5DB}"/>
              </a:ext>
            </a:extLst>
          </p:cNvPr>
          <p:cNvSpPr txBox="1"/>
          <p:nvPr/>
        </p:nvSpPr>
        <p:spPr>
          <a:xfrm>
            <a:off x="3534949" y="1428466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+mj-lt"/>
              </a:rPr>
              <a:t>SP1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1D2BE66-42E1-49E8-AF46-B4612FD2A977}"/>
              </a:ext>
            </a:extLst>
          </p:cNvPr>
          <p:cNvSpPr txBox="1"/>
          <p:nvPr/>
        </p:nvSpPr>
        <p:spPr>
          <a:xfrm>
            <a:off x="3534949" y="2118373"/>
            <a:ext cx="548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2F95DF"/>
                </a:solidFill>
                <a:latin typeface="+mj-lt"/>
              </a:rPr>
              <a:t>Tablero </a:t>
            </a:r>
            <a:r>
              <a:rPr lang="es-MX" dirty="0">
                <a:latin typeface="+mj-lt"/>
              </a:rPr>
              <a:t>/ Mis cursos / </a:t>
            </a:r>
            <a:r>
              <a:rPr lang="es-MX" dirty="0">
                <a:solidFill>
                  <a:srgbClr val="2F95DF"/>
                </a:solidFill>
                <a:latin typeface="+mj-lt"/>
              </a:rPr>
              <a:t>SCORM 1</a:t>
            </a:r>
            <a:r>
              <a:rPr lang="es-MX" dirty="0">
                <a:latin typeface="+mj-lt"/>
              </a:rPr>
              <a:t> / Usuarios / </a:t>
            </a:r>
            <a:r>
              <a:rPr lang="es-MX" dirty="0">
                <a:solidFill>
                  <a:srgbClr val="2F95DF"/>
                </a:solidFill>
                <a:latin typeface="+mj-lt"/>
              </a:rPr>
              <a:t>Grupos</a:t>
            </a:r>
            <a:r>
              <a:rPr lang="es-MX" dirty="0">
                <a:latin typeface="+mj-lt"/>
              </a:rPr>
              <a:t> / SP1</a:t>
            </a:r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20E5DEF3-9193-41F2-B035-747F6730B04B}"/>
              </a:ext>
            </a:extLst>
          </p:cNvPr>
          <p:cNvSpPr/>
          <p:nvPr/>
        </p:nvSpPr>
        <p:spPr>
          <a:xfrm>
            <a:off x="3453609" y="3146156"/>
            <a:ext cx="8295281" cy="3605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24AB1BF3-07B8-43F3-9B6C-91BFCE0A9BBE}"/>
              </a:ext>
            </a:extLst>
          </p:cNvPr>
          <p:cNvSpPr/>
          <p:nvPr/>
        </p:nvSpPr>
        <p:spPr>
          <a:xfrm>
            <a:off x="11826772" y="700505"/>
            <a:ext cx="259366" cy="50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D567DC5-3F6B-4DA5-848D-9D1CE46E8050}"/>
              </a:ext>
            </a:extLst>
          </p:cNvPr>
          <p:cNvSpPr txBox="1"/>
          <p:nvPr/>
        </p:nvSpPr>
        <p:spPr>
          <a:xfrm>
            <a:off x="3537124" y="3603915"/>
            <a:ext cx="31796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Ponchado de fibra</a:t>
            </a:r>
          </a:p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óptica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91241DD-F65E-42DF-B0BB-6E446F283543}"/>
              </a:ext>
            </a:extLst>
          </p:cNvPr>
          <p:cNvSpPr txBox="1"/>
          <p:nvPr/>
        </p:nvSpPr>
        <p:spPr>
          <a:xfrm>
            <a:off x="3534949" y="4575731"/>
            <a:ext cx="19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82% lo ha realizado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95B4CE2-173B-489E-B278-DFF37F4520CA}"/>
              </a:ext>
            </a:extLst>
          </p:cNvPr>
          <p:cNvSpPr txBox="1"/>
          <p:nvPr/>
        </p:nvSpPr>
        <p:spPr>
          <a:xfrm>
            <a:off x="3534949" y="5147451"/>
            <a:ext cx="330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5:32 minutos de experimentación</a:t>
            </a:r>
          </a:p>
          <a:p>
            <a:r>
              <a:rPr lang="es-MX" dirty="0">
                <a:latin typeface="+mj-lt"/>
              </a:rPr>
              <a:t>promedio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855D074-9993-45D3-A1FC-1DCA9CD5D421}"/>
              </a:ext>
            </a:extLst>
          </p:cNvPr>
          <p:cNvSpPr txBox="1"/>
          <p:nvPr/>
        </p:nvSpPr>
        <p:spPr>
          <a:xfrm>
            <a:off x="3534949" y="4848298"/>
            <a:ext cx="224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60% lo ha completado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51D7737-B9E1-48E6-A241-D99BD82557C0}"/>
              </a:ext>
            </a:extLst>
          </p:cNvPr>
          <p:cNvSpPr txBox="1"/>
          <p:nvPr/>
        </p:nvSpPr>
        <p:spPr>
          <a:xfrm>
            <a:off x="3534949" y="5718123"/>
            <a:ext cx="15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75% de avance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CE43BF3-58B4-4FD4-82B0-C0F11ECDC098}"/>
              </a:ext>
            </a:extLst>
          </p:cNvPr>
          <p:cNvSpPr txBox="1"/>
          <p:nvPr/>
        </p:nvSpPr>
        <p:spPr>
          <a:xfrm>
            <a:off x="3534948" y="6012243"/>
            <a:ext cx="24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82 calificación promedio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CC813B1D-8710-49F4-BDFA-66525904914A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7994942" y="3603915"/>
            <a:ext cx="3002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Identificación de</a:t>
            </a:r>
          </a:p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elementos de c…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B15ECB0-70BB-4CEB-8C3E-1FF8C2CDBE75}"/>
              </a:ext>
            </a:extLst>
          </p:cNvPr>
          <p:cNvSpPr txBox="1"/>
          <p:nvPr/>
        </p:nvSpPr>
        <p:spPr>
          <a:xfrm>
            <a:off x="7992767" y="4575731"/>
            <a:ext cx="18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0% lo ha realizado</a:t>
            </a:r>
          </a:p>
        </p:txBody>
      </p:sp>
    </p:spTree>
    <p:extLst>
      <p:ext uri="{BB962C8B-B14F-4D97-AF65-F5344CB8AC3E}">
        <p14:creationId xmlns:p14="http://schemas.microsoft.com/office/powerpoint/2010/main" val="331687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 146">
            <a:extLst>
              <a:ext uri="{FF2B5EF4-FFF2-40B4-BE49-F238E27FC236}">
                <a16:creationId xmlns:a16="http://schemas.microsoft.com/office/drawing/2014/main" id="{A14EB118-67CD-4FCA-AC10-CCF092E8DFC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6013C2FE-398E-4E5D-9F85-53ED46EA0CA4}"/>
                </a:ext>
              </a:extLst>
            </p:cNvPr>
            <p:cNvGrpSpPr/>
            <p:nvPr>
              <p:custDataLst>
                <p:custData r:id="rId2"/>
              </p:custDataLst>
            </p:nvPr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51" name="Background">
                <a:extLst>
                  <a:ext uri="{FF2B5EF4-FFF2-40B4-BE49-F238E27FC236}">
                    <a16:creationId xmlns:a16="http://schemas.microsoft.com/office/drawing/2014/main" id="{6A86E29A-8DE8-4436-AA91-DBFCE69A263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2" name="WindowTitle">
                <a:extLst>
                  <a:ext uri="{FF2B5EF4-FFF2-40B4-BE49-F238E27FC236}">
                    <a16:creationId xmlns:a16="http://schemas.microsoft.com/office/drawing/2014/main" id="{63E06E09-DC34-4A94-85C3-484BDD48AA51}"/>
                  </a:ext>
                </a:extLst>
              </p:cNvPr>
              <p:cNvSpPr txBox="1"/>
              <p:nvPr/>
            </p:nvSpPr>
            <p:spPr>
              <a:xfrm>
                <a:off x="45654" y="22341"/>
                <a:ext cx="1344032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Diseño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curricular</a:t>
                </a:r>
              </a:p>
            </p:txBody>
          </p:sp>
          <p:grpSp>
            <p:nvGrpSpPr>
              <p:cNvPr id="153" name="Group 4">
                <a:extLst>
                  <a:ext uri="{FF2B5EF4-FFF2-40B4-BE49-F238E27FC236}">
                    <a16:creationId xmlns:a16="http://schemas.microsoft.com/office/drawing/2014/main" id="{5B5CE445-B962-4142-9369-F065AF00075A}"/>
                  </a:ext>
                </a:extLst>
              </p:cNvPr>
              <p:cNvGrpSpPr/>
              <p:nvPr/>
            </p:nvGrpSpPr>
            <p:grpSpPr>
              <a:xfrm>
                <a:off x="102265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176" name="Oval 28">
                  <a:extLst>
                    <a:ext uri="{FF2B5EF4-FFF2-40B4-BE49-F238E27FC236}">
                      <a16:creationId xmlns:a16="http://schemas.microsoft.com/office/drawing/2014/main" id="{FE1004DF-BE07-43F4-8720-3F0378109DE7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Left Arrow 29">
                  <a:extLst>
                    <a:ext uri="{FF2B5EF4-FFF2-40B4-BE49-F238E27FC236}">
                      <a16:creationId xmlns:a16="http://schemas.microsoft.com/office/drawing/2014/main" id="{BDEC56FC-DD39-490C-AABC-3A45FD0F5857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54" name="Group 5">
                <a:extLst>
                  <a:ext uri="{FF2B5EF4-FFF2-40B4-BE49-F238E27FC236}">
                    <a16:creationId xmlns:a16="http://schemas.microsoft.com/office/drawing/2014/main" id="{213A2DB5-5F8F-4388-8769-AFBC5D191120}"/>
                  </a:ext>
                </a:extLst>
              </p:cNvPr>
              <p:cNvGrpSpPr/>
              <p:nvPr/>
            </p:nvGrpSpPr>
            <p:grpSpPr>
              <a:xfrm>
                <a:off x="474338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174" name="Oval 26">
                  <a:extLst>
                    <a:ext uri="{FF2B5EF4-FFF2-40B4-BE49-F238E27FC236}">
                      <a16:creationId xmlns:a16="http://schemas.microsoft.com/office/drawing/2014/main" id="{92D7EA70-FBCF-459B-83B7-AC1FE9386190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Right Arrow 27">
                  <a:extLst>
                    <a:ext uri="{FF2B5EF4-FFF2-40B4-BE49-F238E27FC236}">
                      <a16:creationId xmlns:a16="http://schemas.microsoft.com/office/drawing/2014/main" id="{8D47DDD5-8004-4E19-8DC3-B1E94454D63B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55" name="Minimize - Maximize - Close">
                <a:extLst>
                  <a:ext uri="{FF2B5EF4-FFF2-40B4-BE49-F238E27FC236}">
                    <a16:creationId xmlns:a16="http://schemas.microsoft.com/office/drawing/2014/main" id="{290CCB6D-8E50-4C60-8CF3-329985F1D234}"/>
                  </a:ext>
                </a:extLst>
              </p:cNvPr>
              <p:cNvGrpSpPr/>
              <p:nvPr/>
            </p:nvGrpSpPr>
            <p:grpSpPr>
              <a:xfrm>
                <a:off x="11642211" y="92599"/>
                <a:ext cx="448615" cy="78032"/>
                <a:chOff x="9347642" y="131588"/>
                <a:chExt cx="384527" cy="78032"/>
              </a:xfrm>
            </p:grpSpPr>
            <p:cxnSp>
              <p:nvCxnSpPr>
                <p:cNvPr id="169" name="Line">
                  <a:extLst>
                    <a:ext uri="{FF2B5EF4-FFF2-40B4-BE49-F238E27FC236}">
                      <a16:creationId xmlns:a16="http://schemas.microsoft.com/office/drawing/2014/main" id="{653AC23D-F95B-487A-A23B-F6E51537FA9B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70" name="Line">
                  <a:extLst>
                    <a:ext uri="{FF2B5EF4-FFF2-40B4-BE49-F238E27FC236}">
                      <a16:creationId xmlns:a16="http://schemas.microsoft.com/office/drawing/2014/main" id="{8E815D40-1AC7-4170-81BD-26198BCC28C0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71" name="Line">
                  <a:extLst>
                    <a:ext uri="{FF2B5EF4-FFF2-40B4-BE49-F238E27FC236}">
                      <a16:creationId xmlns:a16="http://schemas.microsoft.com/office/drawing/2014/main" id="{2652261C-8573-4118-A22F-8F6C422AF458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Line">
                  <a:extLst>
                    <a:ext uri="{FF2B5EF4-FFF2-40B4-BE49-F238E27FC236}">
                      <a16:creationId xmlns:a16="http://schemas.microsoft.com/office/drawing/2014/main" id="{AA85CA05-074A-4626-865A-422B46FC6C85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Line">
                  <a:extLst>
                    <a:ext uri="{FF2B5EF4-FFF2-40B4-BE49-F238E27FC236}">
                      <a16:creationId xmlns:a16="http://schemas.microsoft.com/office/drawing/2014/main" id="{FD1BBCE1-5971-43A9-B246-F3A377BF7505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6" name="WebPageBody">
                <a:extLst>
                  <a:ext uri="{FF2B5EF4-FFF2-40B4-BE49-F238E27FC236}">
                    <a16:creationId xmlns:a16="http://schemas.microsoft.com/office/drawing/2014/main" id="{EDAF39F2-6911-4993-A01E-EA5ECE74061B}"/>
                  </a:ext>
                </a:extLst>
              </p:cNvPr>
              <p:cNvSpPr/>
              <p:nvPr/>
            </p:nvSpPr>
            <p:spPr>
              <a:xfrm>
                <a:off x="101600" y="685159"/>
                <a:ext cx="11988800" cy="6066801"/>
              </a:xfrm>
              <a:prstGeom prst="rect">
                <a:avLst/>
              </a:prstGeom>
              <a:solidFill>
                <a:srgbClr val="ECEEE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57" name="Group 8">
                <a:extLst>
                  <a:ext uri="{FF2B5EF4-FFF2-40B4-BE49-F238E27FC236}">
                    <a16:creationId xmlns:a16="http://schemas.microsoft.com/office/drawing/2014/main" id="{CB2C3E79-2E8C-4BE2-A07D-B7A08AAD7703}"/>
                  </a:ext>
                </a:extLst>
              </p:cNvPr>
              <p:cNvGrpSpPr/>
              <p:nvPr/>
            </p:nvGrpSpPr>
            <p:grpSpPr>
              <a:xfrm>
                <a:off x="113962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166" name="Picture 2" descr="C:\Users\t-dantay\Documents\Placeholders\home.png">
                  <a:extLst>
                    <a:ext uri="{FF2B5EF4-FFF2-40B4-BE49-F238E27FC236}">
                      <a16:creationId xmlns:a16="http://schemas.microsoft.com/office/drawing/2014/main" id="{EBC45530-68D8-4978-8715-3C73EB6483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2" descr="C:\Users\t-dantay\Documents\Placeholders\setting.png">
                  <a:extLst>
                    <a:ext uri="{FF2B5EF4-FFF2-40B4-BE49-F238E27FC236}">
                      <a16:creationId xmlns:a16="http://schemas.microsoft.com/office/drawing/2014/main" id="{9F2FE408-54FB-4E2E-BF8B-F516D50377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8" name="Picture 2" descr="C:\Users\t-dantay\Documents\Placeholders\star.png">
                  <a:extLst>
                    <a:ext uri="{FF2B5EF4-FFF2-40B4-BE49-F238E27FC236}">
                      <a16:creationId xmlns:a16="http://schemas.microsoft.com/office/drawing/2014/main" id="{B1B0735C-8722-46A3-8299-DEB1BB4210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8" name="UrlBar">
                <a:extLst>
                  <a:ext uri="{FF2B5EF4-FFF2-40B4-BE49-F238E27FC236}">
                    <a16:creationId xmlns:a16="http://schemas.microsoft.com/office/drawing/2014/main" id="{EC5BC4B0-CAA3-45FD-94A6-8B51C3920192}"/>
                  </a:ext>
                </a:extLst>
              </p:cNvPr>
              <p:cNvSpPr/>
              <p:nvPr/>
            </p:nvSpPr>
            <p:spPr>
              <a:xfrm>
                <a:off x="896643" y="340846"/>
                <a:ext cx="10344472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http://www.uv.mx/moodlab/group/index.php?id=2</a:t>
                </a:r>
              </a:p>
            </p:txBody>
          </p:sp>
          <p:grpSp>
            <p:nvGrpSpPr>
              <p:cNvPr id="159" name="Group 11">
                <a:extLst>
                  <a:ext uri="{FF2B5EF4-FFF2-40B4-BE49-F238E27FC236}">
                    <a16:creationId xmlns:a16="http://schemas.microsoft.com/office/drawing/2014/main" id="{C2EEDA33-5AE4-4216-9283-F01A9B2185F7}"/>
                  </a:ext>
                </a:extLst>
              </p:cNvPr>
              <p:cNvGrpSpPr/>
              <p:nvPr/>
            </p:nvGrpSpPr>
            <p:grpSpPr>
              <a:xfrm>
                <a:off x="1043027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0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64627D4E-AE16-4A2F-9A5F-D564EE7E11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555C3F0-C78F-4CB0-BBF9-CA1EA2FFCE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9187E1F9-2AE0-408B-B080-A501C297F8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3" name="X">
                  <a:extLst>
                    <a:ext uri="{FF2B5EF4-FFF2-40B4-BE49-F238E27FC236}">
                      <a16:creationId xmlns:a16="http://schemas.microsoft.com/office/drawing/2014/main" id="{FB6E8C9A-F9C7-47EF-BC77-28A48A29145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4" name="Straight Connector 16">
                    <a:extLst>
                      <a:ext uri="{FF2B5EF4-FFF2-40B4-BE49-F238E27FC236}">
                        <a16:creationId xmlns:a16="http://schemas.microsoft.com/office/drawing/2014/main" id="{6F06FA35-7ECA-4E7B-9F38-96931B6D4EE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5" name="Straight Connector 17">
                    <a:extLst>
                      <a:ext uri="{FF2B5EF4-FFF2-40B4-BE49-F238E27FC236}">
                        <a16:creationId xmlns:a16="http://schemas.microsoft.com/office/drawing/2014/main" id="{2C40B8D3-4E32-4D29-9D3A-D7DC97F1E7F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  <p:pic>
          <p:nvPicPr>
            <p:cNvPr id="149" name="Imagen 148">
              <a:extLst>
                <a:ext uri="{FF2B5EF4-FFF2-40B4-BE49-F238E27FC236}">
                  <a16:creationId xmlns:a16="http://schemas.microsoft.com/office/drawing/2014/main" id="{27A1DDD4-D642-477E-85E0-1F759F624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000" y="700505"/>
              <a:ext cx="11767115" cy="506676"/>
            </a:xfrm>
            <a:prstGeom prst="rect">
              <a:avLst/>
            </a:prstGeom>
          </p:spPr>
        </p:pic>
        <p:pic>
          <p:nvPicPr>
            <p:cNvPr id="150" name="Imagen 149">
              <a:extLst>
                <a:ext uri="{FF2B5EF4-FFF2-40B4-BE49-F238E27FC236}">
                  <a16:creationId xmlns:a16="http://schemas.microsoft.com/office/drawing/2014/main" id="{A948E52F-6B29-4473-87B0-A3C3DF97A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950" y="1207181"/>
              <a:ext cx="3210373" cy="5553850"/>
            </a:xfrm>
            <a:prstGeom prst="rect">
              <a:avLst/>
            </a:prstGeom>
          </p:spPr>
        </p:pic>
      </p:grp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CE709CA3-80B0-492B-8D07-66529591E433}"/>
              </a:ext>
            </a:extLst>
          </p:cNvPr>
          <p:cNvSpPr/>
          <p:nvPr/>
        </p:nvSpPr>
        <p:spPr>
          <a:xfrm>
            <a:off x="3453609" y="1435423"/>
            <a:ext cx="8295281" cy="1278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2CECA1CC-609B-4C00-A0A7-63603DC9E5DB}"/>
              </a:ext>
            </a:extLst>
          </p:cNvPr>
          <p:cNvSpPr txBox="1"/>
          <p:nvPr/>
        </p:nvSpPr>
        <p:spPr>
          <a:xfrm>
            <a:off x="3534949" y="1428466"/>
            <a:ext cx="2303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+mj-lt"/>
              </a:rPr>
              <a:t>Estadísticas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1D2BE66-42E1-49E8-AF46-B4612FD2A977}"/>
              </a:ext>
            </a:extLst>
          </p:cNvPr>
          <p:cNvSpPr txBox="1"/>
          <p:nvPr/>
        </p:nvSpPr>
        <p:spPr>
          <a:xfrm>
            <a:off x="3534949" y="2118373"/>
            <a:ext cx="716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2F95DF"/>
                </a:solidFill>
                <a:latin typeface="+mj-lt"/>
              </a:rPr>
              <a:t>Tablero </a:t>
            </a:r>
            <a:r>
              <a:rPr lang="es-MX" dirty="0">
                <a:latin typeface="+mj-lt"/>
              </a:rPr>
              <a:t>/ Mis cursos / </a:t>
            </a:r>
            <a:r>
              <a:rPr lang="es-MX" dirty="0">
                <a:solidFill>
                  <a:srgbClr val="2F95DF"/>
                </a:solidFill>
                <a:latin typeface="+mj-lt"/>
              </a:rPr>
              <a:t>SCORM 1</a:t>
            </a:r>
            <a:r>
              <a:rPr lang="es-MX" dirty="0">
                <a:latin typeface="+mj-lt"/>
              </a:rPr>
              <a:t> / </a:t>
            </a:r>
            <a:r>
              <a:rPr lang="es-MX" dirty="0">
                <a:solidFill>
                  <a:srgbClr val="2F95DF"/>
                </a:solidFill>
                <a:latin typeface="+mj-lt"/>
              </a:rPr>
              <a:t>Participantes</a:t>
            </a:r>
            <a:r>
              <a:rPr lang="es-MX" dirty="0">
                <a:latin typeface="+mj-lt"/>
              </a:rPr>
              <a:t> / </a:t>
            </a:r>
            <a:r>
              <a:rPr lang="es-MX" dirty="0">
                <a:solidFill>
                  <a:srgbClr val="2F95DF"/>
                </a:solidFill>
                <a:latin typeface="+mj-lt"/>
              </a:rPr>
              <a:t>María Violeta</a:t>
            </a:r>
            <a:r>
              <a:rPr lang="es-MX" dirty="0">
                <a:latin typeface="+mj-lt"/>
              </a:rPr>
              <a:t> / Estadísticas</a:t>
            </a:r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20E5DEF3-9193-41F2-B035-747F6730B04B}"/>
              </a:ext>
            </a:extLst>
          </p:cNvPr>
          <p:cNvSpPr/>
          <p:nvPr/>
        </p:nvSpPr>
        <p:spPr>
          <a:xfrm>
            <a:off x="3453609" y="3146156"/>
            <a:ext cx="8295281" cy="3605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24AB1BF3-07B8-43F3-9B6C-91BFCE0A9BBE}"/>
              </a:ext>
            </a:extLst>
          </p:cNvPr>
          <p:cNvSpPr/>
          <p:nvPr/>
        </p:nvSpPr>
        <p:spPr>
          <a:xfrm>
            <a:off x="11826772" y="700505"/>
            <a:ext cx="259366" cy="50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D567DC5-3F6B-4DA5-848D-9D1CE46E8050}"/>
              </a:ext>
            </a:extLst>
          </p:cNvPr>
          <p:cNvSpPr txBox="1"/>
          <p:nvPr/>
        </p:nvSpPr>
        <p:spPr>
          <a:xfrm>
            <a:off x="3537124" y="3603915"/>
            <a:ext cx="31796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Ponchado de fibra</a:t>
            </a:r>
          </a:p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óptica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91241DD-F65E-42DF-B0BB-6E446F283543}"/>
              </a:ext>
            </a:extLst>
          </p:cNvPr>
          <p:cNvSpPr txBox="1"/>
          <p:nvPr/>
        </p:nvSpPr>
        <p:spPr>
          <a:xfrm>
            <a:off x="3534949" y="4575731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100% de avance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95B4CE2-173B-489E-B278-DFF37F4520CA}"/>
              </a:ext>
            </a:extLst>
          </p:cNvPr>
          <p:cNvSpPr txBox="1"/>
          <p:nvPr/>
        </p:nvSpPr>
        <p:spPr>
          <a:xfrm>
            <a:off x="3534949" y="5147451"/>
            <a:ext cx="330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5:32 minutos de experimentación</a:t>
            </a:r>
          </a:p>
          <a:p>
            <a:r>
              <a:rPr lang="es-MX" dirty="0">
                <a:latin typeface="+mj-lt"/>
              </a:rPr>
              <a:t>promedio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855D074-9993-45D3-A1FC-1DCA9CD5D421}"/>
              </a:ext>
            </a:extLst>
          </p:cNvPr>
          <p:cNvSpPr txBox="1"/>
          <p:nvPr/>
        </p:nvSpPr>
        <p:spPr>
          <a:xfrm>
            <a:off x="3534949" y="4848298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95 calificación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51D7737-B9E1-48E6-A241-D99BD82557C0}"/>
              </a:ext>
            </a:extLst>
          </p:cNvPr>
          <p:cNvSpPr txBox="1"/>
          <p:nvPr/>
        </p:nvSpPr>
        <p:spPr>
          <a:xfrm>
            <a:off x="3534949" y="5718123"/>
            <a:ext cx="14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6 repeticiones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CC813B1D-8710-49F4-BDFA-66525904914A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7994942" y="3603915"/>
            <a:ext cx="3002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Identificación de</a:t>
            </a:r>
          </a:p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elementos de c…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B15ECB0-70BB-4CEB-8C3E-1FF8C2CDBE75}"/>
              </a:ext>
            </a:extLst>
          </p:cNvPr>
          <p:cNvSpPr txBox="1"/>
          <p:nvPr/>
        </p:nvSpPr>
        <p:spPr>
          <a:xfrm>
            <a:off x="7992767" y="4575731"/>
            <a:ext cx="14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0% de avance</a:t>
            </a:r>
          </a:p>
        </p:txBody>
      </p:sp>
    </p:spTree>
    <p:extLst>
      <p:ext uri="{BB962C8B-B14F-4D97-AF65-F5344CB8AC3E}">
        <p14:creationId xmlns:p14="http://schemas.microsoft.com/office/powerpoint/2010/main" val="369456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31145-93E5-4A0D-9305-0AFADBD3A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Alumno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661614-1DD4-4FB9-ACC4-202B6B8C8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Prototipos correspondientes a alumnos</a:t>
            </a:r>
          </a:p>
        </p:txBody>
      </p:sp>
    </p:spTree>
    <p:extLst>
      <p:ext uri="{BB962C8B-B14F-4D97-AF65-F5344CB8AC3E}">
        <p14:creationId xmlns:p14="http://schemas.microsoft.com/office/powerpoint/2010/main" val="202001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 146">
            <a:extLst>
              <a:ext uri="{FF2B5EF4-FFF2-40B4-BE49-F238E27FC236}">
                <a16:creationId xmlns:a16="http://schemas.microsoft.com/office/drawing/2014/main" id="{A14EB118-67CD-4FCA-AC10-CCF092E8DFC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6013C2FE-398E-4E5D-9F85-53ED46EA0CA4}"/>
                </a:ext>
              </a:extLst>
            </p:cNvPr>
            <p:cNvGrpSpPr/>
            <p:nvPr>
              <p:custDataLst>
                <p:custData r:id="rId2"/>
              </p:custDataLst>
            </p:nvPr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51" name="Background">
                <a:extLst>
                  <a:ext uri="{FF2B5EF4-FFF2-40B4-BE49-F238E27FC236}">
                    <a16:creationId xmlns:a16="http://schemas.microsoft.com/office/drawing/2014/main" id="{6A86E29A-8DE8-4436-AA91-DBFCE69A263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2" name="WindowTitle">
                <a:extLst>
                  <a:ext uri="{FF2B5EF4-FFF2-40B4-BE49-F238E27FC236}">
                    <a16:creationId xmlns:a16="http://schemas.microsoft.com/office/drawing/2014/main" id="{63E06E09-DC34-4A94-85C3-484BDD48AA51}"/>
                  </a:ext>
                </a:extLst>
              </p:cNvPr>
              <p:cNvSpPr txBox="1"/>
              <p:nvPr/>
            </p:nvSpPr>
            <p:spPr>
              <a:xfrm>
                <a:off x="45654" y="22341"/>
                <a:ext cx="1344032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Diseño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curricular</a:t>
                </a:r>
              </a:p>
            </p:txBody>
          </p:sp>
          <p:grpSp>
            <p:nvGrpSpPr>
              <p:cNvPr id="153" name="Group 4">
                <a:extLst>
                  <a:ext uri="{FF2B5EF4-FFF2-40B4-BE49-F238E27FC236}">
                    <a16:creationId xmlns:a16="http://schemas.microsoft.com/office/drawing/2014/main" id="{5B5CE445-B962-4142-9369-F065AF00075A}"/>
                  </a:ext>
                </a:extLst>
              </p:cNvPr>
              <p:cNvGrpSpPr/>
              <p:nvPr/>
            </p:nvGrpSpPr>
            <p:grpSpPr>
              <a:xfrm>
                <a:off x="102265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176" name="Oval 28">
                  <a:extLst>
                    <a:ext uri="{FF2B5EF4-FFF2-40B4-BE49-F238E27FC236}">
                      <a16:creationId xmlns:a16="http://schemas.microsoft.com/office/drawing/2014/main" id="{FE1004DF-BE07-43F4-8720-3F0378109DE7}"/>
                    </a:ext>
                  </a:extLst>
                </p:cNvPr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Left Arrow 29">
                  <a:extLst>
                    <a:ext uri="{FF2B5EF4-FFF2-40B4-BE49-F238E27FC236}">
                      <a16:creationId xmlns:a16="http://schemas.microsoft.com/office/drawing/2014/main" id="{BDEC56FC-DD39-490C-AABC-3A45FD0F5857}"/>
                    </a:ext>
                  </a:extLst>
                </p:cNvPr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54" name="Group 5">
                <a:extLst>
                  <a:ext uri="{FF2B5EF4-FFF2-40B4-BE49-F238E27FC236}">
                    <a16:creationId xmlns:a16="http://schemas.microsoft.com/office/drawing/2014/main" id="{213A2DB5-5F8F-4388-8769-AFBC5D191120}"/>
                  </a:ext>
                </a:extLst>
              </p:cNvPr>
              <p:cNvGrpSpPr/>
              <p:nvPr/>
            </p:nvGrpSpPr>
            <p:grpSpPr>
              <a:xfrm>
                <a:off x="474338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174" name="Oval 26">
                  <a:extLst>
                    <a:ext uri="{FF2B5EF4-FFF2-40B4-BE49-F238E27FC236}">
                      <a16:creationId xmlns:a16="http://schemas.microsoft.com/office/drawing/2014/main" id="{92D7EA70-FBCF-459B-83B7-AC1FE9386190}"/>
                    </a:ext>
                  </a:extLst>
                </p:cNvPr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Right Arrow 27">
                  <a:extLst>
                    <a:ext uri="{FF2B5EF4-FFF2-40B4-BE49-F238E27FC236}">
                      <a16:creationId xmlns:a16="http://schemas.microsoft.com/office/drawing/2014/main" id="{8D47DDD5-8004-4E19-8DC3-B1E94454D63B}"/>
                    </a:ext>
                  </a:extLst>
                </p:cNvPr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55" name="Minimize - Maximize - Close">
                <a:extLst>
                  <a:ext uri="{FF2B5EF4-FFF2-40B4-BE49-F238E27FC236}">
                    <a16:creationId xmlns:a16="http://schemas.microsoft.com/office/drawing/2014/main" id="{290CCB6D-8E50-4C60-8CF3-329985F1D234}"/>
                  </a:ext>
                </a:extLst>
              </p:cNvPr>
              <p:cNvGrpSpPr/>
              <p:nvPr/>
            </p:nvGrpSpPr>
            <p:grpSpPr>
              <a:xfrm>
                <a:off x="11642211" y="92599"/>
                <a:ext cx="448615" cy="78032"/>
                <a:chOff x="9347642" y="131588"/>
                <a:chExt cx="384527" cy="78032"/>
              </a:xfrm>
            </p:grpSpPr>
            <p:cxnSp>
              <p:nvCxnSpPr>
                <p:cNvPr id="169" name="Line">
                  <a:extLst>
                    <a:ext uri="{FF2B5EF4-FFF2-40B4-BE49-F238E27FC236}">
                      <a16:creationId xmlns:a16="http://schemas.microsoft.com/office/drawing/2014/main" id="{653AC23D-F95B-487A-A23B-F6E51537FA9B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70" name="Line">
                  <a:extLst>
                    <a:ext uri="{FF2B5EF4-FFF2-40B4-BE49-F238E27FC236}">
                      <a16:creationId xmlns:a16="http://schemas.microsoft.com/office/drawing/2014/main" id="{8E815D40-1AC7-4170-81BD-26198BCC28C0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71" name="Line">
                  <a:extLst>
                    <a:ext uri="{FF2B5EF4-FFF2-40B4-BE49-F238E27FC236}">
                      <a16:creationId xmlns:a16="http://schemas.microsoft.com/office/drawing/2014/main" id="{2652261C-8573-4118-A22F-8F6C422AF458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Line">
                  <a:extLst>
                    <a:ext uri="{FF2B5EF4-FFF2-40B4-BE49-F238E27FC236}">
                      <a16:creationId xmlns:a16="http://schemas.microsoft.com/office/drawing/2014/main" id="{AA85CA05-074A-4626-865A-422B46FC6C85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Line">
                  <a:extLst>
                    <a:ext uri="{FF2B5EF4-FFF2-40B4-BE49-F238E27FC236}">
                      <a16:creationId xmlns:a16="http://schemas.microsoft.com/office/drawing/2014/main" id="{FD1BBCE1-5971-43A9-B246-F3A377BF7505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6" name="WebPageBody">
                <a:extLst>
                  <a:ext uri="{FF2B5EF4-FFF2-40B4-BE49-F238E27FC236}">
                    <a16:creationId xmlns:a16="http://schemas.microsoft.com/office/drawing/2014/main" id="{EDAF39F2-6911-4993-A01E-EA5ECE74061B}"/>
                  </a:ext>
                </a:extLst>
              </p:cNvPr>
              <p:cNvSpPr/>
              <p:nvPr/>
            </p:nvSpPr>
            <p:spPr>
              <a:xfrm>
                <a:off x="101600" y="685159"/>
                <a:ext cx="11988800" cy="6066801"/>
              </a:xfrm>
              <a:prstGeom prst="rect">
                <a:avLst/>
              </a:prstGeom>
              <a:solidFill>
                <a:srgbClr val="ECEEE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57" name="Group 8">
                <a:extLst>
                  <a:ext uri="{FF2B5EF4-FFF2-40B4-BE49-F238E27FC236}">
                    <a16:creationId xmlns:a16="http://schemas.microsoft.com/office/drawing/2014/main" id="{CB2C3E79-2E8C-4BE2-A07D-B7A08AAD7703}"/>
                  </a:ext>
                </a:extLst>
              </p:cNvPr>
              <p:cNvGrpSpPr/>
              <p:nvPr/>
            </p:nvGrpSpPr>
            <p:grpSpPr>
              <a:xfrm>
                <a:off x="113962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166" name="Picture 2" descr="C:\Users\t-dantay\Documents\Placeholders\home.png">
                  <a:extLst>
                    <a:ext uri="{FF2B5EF4-FFF2-40B4-BE49-F238E27FC236}">
                      <a16:creationId xmlns:a16="http://schemas.microsoft.com/office/drawing/2014/main" id="{EBC45530-68D8-4978-8715-3C73EB6483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2" descr="C:\Users\t-dantay\Documents\Placeholders\setting.png">
                  <a:extLst>
                    <a:ext uri="{FF2B5EF4-FFF2-40B4-BE49-F238E27FC236}">
                      <a16:creationId xmlns:a16="http://schemas.microsoft.com/office/drawing/2014/main" id="{9F2FE408-54FB-4E2E-BF8B-F516D50377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8" name="Picture 2" descr="C:\Users\t-dantay\Documents\Placeholders\star.png">
                  <a:extLst>
                    <a:ext uri="{FF2B5EF4-FFF2-40B4-BE49-F238E27FC236}">
                      <a16:creationId xmlns:a16="http://schemas.microsoft.com/office/drawing/2014/main" id="{B1B0735C-8722-46A3-8299-DEB1BB4210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8" name="UrlBar">
                <a:extLst>
                  <a:ext uri="{FF2B5EF4-FFF2-40B4-BE49-F238E27FC236}">
                    <a16:creationId xmlns:a16="http://schemas.microsoft.com/office/drawing/2014/main" id="{EC5BC4B0-CAA3-45FD-94A6-8B51C3920192}"/>
                  </a:ext>
                </a:extLst>
              </p:cNvPr>
              <p:cNvSpPr/>
              <p:nvPr/>
            </p:nvSpPr>
            <p:spPr>
              <a:xfrm>
                <a:off x="896643" y="340846"/>
                <a:ext cx="10344472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http://www.uv.mx/moodlab/</a:t>
                </a:r>
                <a:r>
                  <a:rPr lang="de-DE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course/view.php?id=2&amp;lang=es_mx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9" name="Group 11">
                <a:extLst>
                  <a:ext uri="{FF2B5EF4-FFF2-40B4-BE49-F238E27FC236}">
                    <a16:creationId xmlns:a16="http://schemas.microsoft.com/office/drawing/2014/main" id="{C2EEDA33-5AE4-4216-9283-F01A9B2185F7}"/>
                  </a:ext>
                </a:extLst>
              </p:cNvPr>
              <p:cNvGrpSpPr/>
              <p:nvPr/>
            </p:nvGrpSpPr>
            <p:grpSpPr>
              <a:xfrm>
                <a:off x="1043027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0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64627D4E-AE16-4A2F-9A5F-D564EE7E11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555C3F0-C78F-4CB0-BBF9-CA1EA2FFCE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9187E1F9-2AE0-408B-B080-A501C297F8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3" name="X">
                  <a:extLst>
                    <a:ext uri="{FF2B5EF4-FFF2-40B4-BE49-F238E27FC236}">
                      <a16:creationId xmlns:a16="http://schemas.microsoft.com/office/drawing/2014/main" id="{FB6E8C9A-F9C7-47EF-BC77-28A48A29145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4" name="Straight Connector 16">
                    <a:extLst>
                      <a:ext uri="{FF2B5EF4-FFF2-40B4-BE49-F238E27FC236}">
                        <a16:creationId xmlns:a16="http://schemas.microsoft.com/office/drawing/2014/main" id="{6F06FA35-7ECA-4E7B-9F38-96931B6D4EE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5" name="Straight Connector 17">
                    <a:extLst>
                      <a:ext uri="{FF2B5EF4-FFF2-40B4-BE49-F238E27FC236}">
                        <a16:creationId xmlns:a16="http://schemas.microsoft.com/office/drawing/2014/main" id="{2C40B8D3-4E32-4D29-9D3A-D7DC97F1E7F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  <p:pic>
          <p:nvPicPr>
            <p:cNvPr id="149" name="Imagen 148">
              <a:extLst>
                <a:ext uri="{FF2B5EF4-FFF2-40B4-BE49-F238E27FC236}">
                  <a16:creationId xmlns:a16="http://schemas.microsoft.com/office/drawing/2014/main" id="{27A1DDD4-D642-477E-85E0-1F759F624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000" y="700505"/>
              <a:ext cx="11767115" cy="506676"/>
            </a:xfrm>
            <a:prstGeom prst="rect">
              <a:avLst/>
            </a:prstGeom>
          </p:spPr>
        </p:pic>
        <p:pic>
          <p:nvPicPr>
            <p:cNvPr id="150" name="Imagen 149">
              <a:extLst>
                <a:ext uri="{FF2B5EF4-FFF2-40B4-BE49-F238E27FC236}">
                  <a16:creationId xmlns:a16="http://schemas.microsoft.com/office/drawing/2014/main" id="{A948E52F-6B29-4473-87B0-A3C3DF97A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950" y="1207181"/>
              <a:ext cx="3210373" cy="5553850"/>
            </a:xfrm>
            <a:prstGeom prst="rect">
              <a:avLst/>
            </a:prstGeom>
          </p:spPr>
        </p:pic>
      </p:grp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CE709CA3-80B0-492B-8D07-66529591E433}"/>
              </a:ext>
            </a:extLst>
          </p:cNvPr>
          <p:cNvSpPr/>
          <p:nvPr/>
        </p:nvSpPr>
        <p:spPr>
          <a:xfrm>
            <a:off x="3453609" y="1435423"/>
            <a:ext cx="8295281" cy="1278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2CECA1CC-609B-4C00-A0A7-63603DC9E5DB}"/>
              </a:ext>
            </a:extLst>
          </p:cNvPr>
          <p:cNvSpPr txBox="1"/>
          <p:nvPr/>
        </p:nvSpPr>
        <p:spPr>
          <a:xfrm>
            <a:off x="3534949" y="1428466"/>
            <a:ext cx="2303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+mj-lt"/>
              </a:rPr>
              <a:t>Estadísticas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1D2BE66-42E1-49E8-AF46-B4612FD2A977}"/>
              </a:ext>
            </a:extLst>
          </p:cNvPr>
          <p:cNvSpPr txBox="1"/>
          <p:nvPr/>
        </p:nvSpPr>
        <p:spPr>
          <a:xfrm>
            <a:off x="3534949" y="2118373"/>
            <a:ext cx="434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2F95DF"/>
                </a:solidFill>
                <a:latin typeface="+mj-lt"/>
              </a:rPr>
              <a:t>Tablero </a:t>
            </a:r>
            <a:r>
              <a:rPr lang="es-MX" dirty="0">
                <a:latin typeface="+mj-lt"/>
              </a:rPr>
              <a:t>/ Mis cursos / </a:t>
            </a:r>
            <a:r>
              <a:rPr lang="es-MX" dirty="0">
                <a:solidFill>
                  <a:srgbClr val="2F95DF"/>
                </a:solidFill>
                <a:latin typeface="+mj-lt"/>
              </a:rPr>
              <a:t>SCORM 1</a:t>
            </a:r>
            <a:r>
              <a:rPr lang="es-MX" dirty="0">
                <a:latin typeface="+mj-lt"/>
              </a:rPr>
              <a:t> / Estadísticas</a:t>
            </a:r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20E5DEF3-9193-41F2-B035-747F6730B04B}"/>
              </a:ext>
            </a:extLst>
          </p:cNvPr>
          <p:cNvSpPr/>
          <p:nvPr/>
        </p:nvSpPr>
        <p:spPr>
          <a:xfrm>
            <a:off x="3453609" y="3146156"/>
            <a:ext cx="8295281" cy="3605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24AB1BF3-07B8-43F3-9B6C-91BFCE0A9BBE}"/>
              </a:ext>
            </a:extLst>
          </p:cNvPr>
          <p:cNvSpPr/>
          <p:nvPr/>
        </p:nvSpPr>
        <p:spPr>
          <a:xfrm>
            <a:off x="11826772" y="700505"/>
            <a:ext cx="259366" cy="50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D567DC5-3F6B-4DA5-848D-9D1CE46E8050}"/>
              </a:ext>
            </a:extLst>
          </p:cNvPr>
          <p:cNvSpPr txBox="1"/>
          <p:nvPr/>
        </p:nvSpPr>
        <p:spPr>
          <a:xfrm>
            <a:off x="3537124" y="3603915"/>
            <a:ext cx="31796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Ponchado de fibra</a:t>
            </a:r>
          </a:p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óptica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91241DD-F65E-42DF-B0BB-6E446F283543}"/>
              </a:ext>
            </a:extLst>
          </p:cNvPr>
          <p:cNvSpPr txBox="1"/>
          <p:nvPr/>
        </p:nvSpPr>
        <p:spPr>
          <a:xfrm>
            <a:off x="3534949" y="4575731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100% de avance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95B4CE2-173B-489E-B278-DFF37F4520CA}"/>
              </a:ext>
            </a:extLst>
          </p:cNvPr>
          <p:cNvSpPr txBox="1"/>
          <p:nvPr/>
        </p:nvSpPr>
        <p:spPr>
          <a:xfrm>
            <a:off x="3534949" y="5147451"/>
            <a:ext cx="330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5:32 minutos de experimentación</a:t>
            </a:r>
          </a:p>
          <a:p>
            <a:r>
              <a:rPr lang="es-MX" dirty="0">
                <a:latin typeface="+mj-lt"/>
              </a:rPr>
              <a:t>promedio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855D074-9993-45D3-A1FC-1DCA9CD5D421}"/>
              </a:ext>
            </a:extLst>
          </p:cNvPr>
          <p:cNvSpPr txBox="1"/>
          <p:nvPr/>
        </p:nvSpPr>
        <p:spPr>
          <a:xfrm>
            <a:off x="3534949" y="4848298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95 calificación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51D7737-B9E1-48E6-A241-D99BD82557C0}"/>
              </a:ext>
            </a:extLst>
          </p:cNvPr>
          <p:cNvSpPr txBox="1"/>
          <p:nvPr/>
        </p:nvSpPr>
        <p:spPr>
          <a:xfrm>
            <a:off x="3534949" y="5718123"/>
            <a:ext cx="14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6 repeticiones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CC813B1D-8710-49F4-BDFA-66525904914A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7994942" y="3603915"/>
            <a:ext cx="3002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Identificación de</a:t>
            </a:r>
          </a:p>
          <a:p>
            <a:r>
              <a:rPr lang="es-MX" sz="3200" dirty="0">
                <a:solidFill>
                  <a:srgbClr val="2F95DF"/>
                </a:solidFill>
                <a:latin typeface="+mj-lt"/>
              </a:rPr>
              <a:t>elementos de c…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B15ECB0-70BB-4CEB-8C3E-1FF8C2CDBE75}"/>
              </a:ext>
            </a:extLst>
          </p:cNvPr>
          <p:cNvSpPr txBox="1"/>
          <p:nvPr/>
        </p:nvSpPr>
        <p:spPr>
          <a:xfrm>
            <a:off x="7992767" y="4575731"/>
            <a:ext cx="14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+mj-lt"/>
              </a:rPr>
              <a:t>0% de avance</a:t>
            </a:r>
          </a:p>
        </p:txBody>
      </p:sp>
    </p:spTree>
    <p:extLst>
      <p:ext uri="{BB962C8B-B14F-4D97-AF65-F5344CB8AC3E}">
        <p14:creationId xmlns:p14="http://schemas.microsoft.com/office/powerpoint/2010/main" val="2231998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16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9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28.xml><?xml version="1.0" encoding="utf-8"?>
<Control xmlns="http://schemas.microsoft.com/VisualStudio/2011/storyboarding/control">
  <Id Name="System.Storyboarding.WindowsAppIcons.Rotate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34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35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3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3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6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2919FF7A-4596-417B-8383-2B8AF57B6AC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44B848A-2758-4DC5-B75E-C244FE8BD2A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B6D7B7D-574C-4D96-B0F7-066CAF26C70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9E9BA00-753A-4B28-AEC4-3BB8AA907BE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D4C458E-21C9-4852-A64F-550C59968B0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CB8179D-6536-4D52-B4E0-E37F1F2C04F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BBE54EC-2B87-498D-8AC4-D4B3ADA6B82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87DB0C2-48C4-47AB-8A74-4C372CE7456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0233488-C0C0-4BC5-A6DA-6C23A9ADE8D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572144E-CF7D-41F2-BE32-5C1075BF4F5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737FDEF-40F4-4E7F-8906-B695DDB9E84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213F1C6-188C-4D64-9345-584082C74FC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681CA5C-EFAA-4E4E-B9B2-DCD72615066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F772935-60A6-494F-BA92-0D4CAE41B5F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5ECF5F7-E791-450D-BC94-AA324BF64C0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55AC672-C710-4AF6-839D-72D5775CD56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7AEC7AB-428E-4E2B-832B-31BD2267821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250B374-A83E-4135-9D42-199EBBB039F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78B6C9B-7B30-43FF-A837-9355CC647A3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11EDF21-B900-4649-8DEB-3D36B8BA221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707649E-3D81-471F-BFF2-ED5F9417302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AD90B8D-82D5-46D8-93D4-ACB59C3B1F0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B4B08B3-2602-4825-BBE5-ED1F4CD9242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43C2674-6529-4818-973E-D74896A24EA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9FA41B5-4248-434C-BC9D-1D74AEF5814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981151A-B947-4106-95E9-22C1B1561CE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370C712-7BA7-4D5E-9A4C-77BA02ACB66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FD4CDD7-7CDB-4ECB-BFAF-249F6020DCB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2C55811-7AA4-4875-BABD-EA71A868B36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5393C5F-35C3-40F6-9431-39C9AC99395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F2ECAA6-AA08-4E54-A8D1-2DE956F176B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48D5DCF-151E-4015-B476-A25CC99190C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FA7D050-60B2-45F1-A7FD-27382E1EA87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740F8FB-2A57-4A5A-8A10-DB277BD90AD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8142ACB-60DB-4029-908F-E8B8504E8B6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8B23EE4-9F7D-4ECC-91A2-FC82117F32A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5F5A59D-1CD5-486F-8E49-1698B18F506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621E6CD-0D22-4A1E-97CB-AEEEEE4298E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3CF953A-F248-4337-8F95-1BBD4A88BF1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713B288-483D-4976-BEDF-38C3A3A05BE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C087CE6-C98F-430D-881D-B848274368C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28E60DF-AE1D-491A-BCDF-64906F2C9A8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26E78DC-B678-46CB-8E24-9F3927443C3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C65E107-610F-4CF5-BD54-E9B82D8562E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E490CFA-AFC8-46F2-886A-53A6E6638E7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62638B4-7819-4933-B248-7ABE38A496B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FBECA5D-98B6-44B5-A2C6-37D48CF3AF3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8048173-01B1-4CB5-82A9-CC6BB86FAF5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C692A4F-1301-4CE9-933F-1FC3082B09C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757B4CF-F0CE-441B-9A46-25ECD8504D5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A87B249-833C-4DA0-9511-804146F89CA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00FE9D4-7895-4632-B84D-09AFEFC86DD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7106009-F644-4AEE-A695-F6453AFC403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AC8334B-A48D-47A9-8C62-11FB9D8557B4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D59F9C9-F7A5-43BE-9011-092DA44F79C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E761C2F-8061-42F7-85EE-BAC9A30475E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2F6594B-D122-43AB-ADA5-C6805282C93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4CE7080-CCDC-492A-852D-717DA005AB7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A9C0B40-9D47-4FFB-967E-27ED5712509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2294229-B0C9-4ECB-8C1F-DE48DE8F63B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498</Words>
  <Application>Microsoft Office PowerPoint</Application>
  <PresentationFormat>Panorámica</PresentationFormat>
  <Paragraphs>100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Tema de Office</vt:lpstr>
      <vt:lpstr>Administrador</vt:lpstr>
      <vt:lpstr>Presentación de PowerPoint</vt:lpstr>
      <vt:lpstr>Profesor</vt:lpstr>
      <vt:lpstr>Presentación de PowerPoint</vt:lpstr>
      <vt:lpstr>Presentación de PowerPoint</vt:lpstr>
      <vt:lpstr>Presentación de PowerPoint</vt:lpstr>
      <vt:lpstr>Alumno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50</cp:revision>
  <dcterms:created xsi:type="dcterms:W3CDTF">2019-09-09T07:13:39Z</dcterms:created>
  <dcterms:modified xsi:type="dcterms:W3CDTF">2019-09-11T18:14:06Z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