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61" r:id="rId12"/>
    <p:sldId id="271" r:id="rId13"/>
    <p:sldId id="272" r:id="rId14"/>
    <p:sldId id="273" r:id="rId15"/>
    <p:sldId id="262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104AD-24F1-D21E-3255-E38DE56095B1}" v="2238" dt="2022-03-12T16:13:19.587"/>
    <p1510:client id="{4F3FC9CE-0A5A-490B-2C3E-8CE8D9FDCFF6}" v="3276" dt="2022-03-12T15:17:37.105"/>
    <p1510:client id="{D3F66784-F054-4594-85AE-06550F630CC2}" v="766" dt="2022-03-12T06:20:19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2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8C81-255A-41A2-B184-B0EC74805C9D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3979" y="2702666"/>
            <a:ext cx="5931432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ea typeface="나눔바른고딕"/>
              </a:rPr>
              <a:t>Apply</a:t>
            </a:r>
            <a:r>
              <a:rPr lang="ko-KR" altLang="en-US" sz="54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ea typeface="나눔바른고딕"/>
              </a:rPr>
              <a:t> 함수의 이용</a:t>
            </a:r>
            <a:endParaRPr lang="ko-KR" dirty="0">
              <a:solidFill>
                <a:schemeClr val="bg1">
                  <a:lumMod val="95000"/>
                </a:schemeClr>
              </a:solidFill>
              <a:ea typeface="나눔바른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8328" y="3616579"/>
            <a:ext cx="528862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소프트웨어학과 2019125021 </a:t>
            </a:r>
            <a:r>
              <a:rPr lang="ko-KR" altLang="en-US" sz="24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남서아</a:t>
            </a:r>
            <a:endParaRPr lang="ko-KR" dirty="0" err="1">
              <a:solidFill>
                <a:schemeClr val="tx1">
                  <a:lumMod val="65000"/>
                  <a:lumOff val="35000"/>
                </a:schemeClr>
              </a:solidFill>
              <a:ea typeface="나눔바른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1673" y="2240783"/>
            <a:ext cx="484424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/>
              </a:rPr>
              <a:t>데이터 사이언스 기초 2주차 과제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4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473719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활용한 함수들과 그 원리에 대하여 설명</a:t>
            </a:r>
            <a:endParaRPr lang="ko-KR" alt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599875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/>
              </a:rPr>
              <a:t>사용한 함수 설명 - 문자열 검색</a:t>
            </a:r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CAEFC-1737-4881-8A71-D9B0203D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331"/>
            <a:ext cx="50727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 err="1">
                <a:ea typeface="+mn-lt"/>
                <a:cs typeface="+mn-lt"/>
              </a:rPr>
              <a:t>grepl</a:t>
            </a:r>
            <a:r>
              <a:rPr lang="ko-KR" sz="2000" dirty="0">
                <a:ea typeface="+mn-lt"/>
                <a:cs typeface="+mn-lt"/>
              </a:rPr>
              <a:t> 함수</a:t>
            </a:r>
            <a:r>
              <a:rPr lang="en-US" altLang="ko-KR" sz="2000" dirty="0">
                <a:ea typeface="+mn-lt"/>
                <a:cs typeface="+mn-lt"/>
              </a:rPr>
              <a:t>:</a:t>
            </a:r>
            <a:r>
              <a:rPr lang="ko-KR" sz="2000" dirty="0">
                <a:ea typeface="+mn-lt"/>
                <a:cs typeface="+mn-lt"/>
              </a:rPr>
              <a:t> 조건에 맞는 행은 </a:t>
            </a:r>
            <a:r>
              <a:rPr lang="en-US" altLang="ko-KR" sz="2000" dirty="0">
                <a:ea typeface="+mn-lt"/>
                <a:cs typeface="+mn-lt"/>
              </a:rPr>
              <a:t>TRUE, </a:t>
            </a:r>
            <a:r>
              <a:rPr lang="en-US" altLang="ko-KR" sz="2000" dirty="0" err="1">
                <a:ea typeface="+mn-lt"/>
                <a:cs typeface="+mn-lt"/>
              </a:rPr>
              <a:t>그렇지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altLang="ko-KR" sz="2000" dirty="0" err="1">
                <a:ea typeface="+mn-lt"/>
                <a:cs typeface="+mn-lt"/>
              </a:rPr>
              <a:t>않다면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altLang="ko-KR" sz="2000" dirty="0" err="1">
                <a:ea typeface="+mn-lt"/>
                <a:cs typeface="+mn-lt"/>
              </a:rPr>
              <a:t>FALSE로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altLang="ko-KR" sz="2000" dirty="0" err="1">
                <a:ea typeface="+mn-lt"/>
                <a:cs typeface="+mn-lt"/>
              </a:rPr>
              <a:t>표시</a:t>
            </a:r>
            <a:endParaRPr lang="ko-KR" altLang="en-US" sz="2000" dirty="0" err="1">
              <a:ea typeface="+mn-lt"/>
              <a:cs typeface="+mn-lt"/>
            </a:endParaRPr>
          </a:p>
          <a:p>
            <a:endParaRPr lang="en-US" altLang="ko-KR" sz="2000" dirty="0">
              <a:ea typeface="+mn-lt"/>
              <a:cs typeface="+mn-lt"/>
            </a:endParaRPr>
          </a:p>
          <a:p>
            <a:endParaRPr lang="en-US" altLang="ko-KR" sz="2000" dirty="0">
              <a:ea typeface="+mn-lt"/>
              <a:cs typeface="+mn-lt"/>
            </a:endParaRPr>
          </a:p>
          <a:p>
            <a:endParaRPr lang="ko-KR" altLang="en-US" sz="2000" dirty="0">
              <a:ea typeface="+mn-lt"/>
              <a:cs typeface="+mn-lt"/>
            </a:endParaRPr>
          </a:p>
          <a:p>
            <a:r>
              <a:rPr lang="en-US" altLang="ko-KR" sz="2000" dirty="0">
                <a:ea typeface="+mn-lt"/>
                <a:cs typeface="+mn-lt"/>
              </a:rPr>
              <a:t>length </a:t>
            </a:r>
            <a:r>
              <a:rPr lang="en-US" altLang="ko-KR" sz="2000" err="1">
                <a:ea typeface="+mn-lt"/>
                <a:cs typeface="+mn-lt"/>
              </a:rPr>
              <a:t>함수</a:t>
            </a:r>
            <a:endParaRPr lang="en-US" altLang="ko-KR" sz="2000" dirty="0">
              <a:ea typeface="+mn-lt"/>
              <a:cs typeface="+mn-lt"/>
            </a:endParaRPr>
          </a:p>
          <a:p>
            <a:pPr lvl="1"/>
            <a:r>
              <a:rPr lang="en-US" altLang="ko-KR" sz="1600" dirty="0" err="1">
                <a:ea typeface="+mn-lt"/>
                <a:cs typeface="+mn-lt"/>
              </a:rPr>
              <a:t>TRUE인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en-US" altLang="ko-KR" sz="1600" dirty="0" err="1">
                <a:ea typeface="+mn-lt"/>
                <a:cs typeface="+mn-lt"/>
              </a:rPr>
              <a:t>요소의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en-US" altLang="ko-KR" sz="1600" dirty="0" err="1">
                <a:ea typeface="+mn-lt"/>
                <a:cs typeface="+mn-lt"/>
              </a:rPr>
              <a:t>개수</a:t>
            </a:r>
            <a:r>
              <a:rPr lang="en-US" altLang="ko-KR" sz="1600" dirty="0">
                <a:ea typeface="+mn-lt"/>
                <a:cs typeface="+mn-lt"/>
              </a:rPr>
              <a:t> 셀 수 </a:t>
            </a:r>
            <a:r>
              <a:rPr lang="en-US" altLang="ko-KR" sz="1600" dirty="0" err="1">
                <a:ea typeface="+mn-lt"/>
                <a:cs typeface="+mn-lt"/>
              </a:rPr>
              <a:t>있음</a:t>
            </a:r>
            <a:endParaRPr lang="en-US" altLang="ko-KR" sz="1600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altLang="ko-KR" sz="1600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altLang="ko-KR" sz="1600" dirty="0">
              <a:ea typeface="+mn-lt"/>
              <a:cs typeface="+mn-lt"/>
            </a:endParaRPr>
          </a:p>
          <a:p>
            <a:r>
              <a:rPr lang="en-US" altLang="ko-KR" sz="2000" dirty="0" err="1">
                <a:ea typeface="+mn-lt"/>
                <a:cs typeface="+mn-lt"/>
              </a:rPr>
              <a:t>str_detect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altLang="ko-KR" sz="2000" dirty="0" err="1">
                <a:ea typeface="+mn-lt"/>
                <a:cs typeface="+mn-lt"/>
              </a:rPr>
              <a:t>함수</a:t>
            </a:r>
            <a:r>
              <a:rPr lang="en-US" altLang="ko-KR" sz="2000" dirty="0">
                <a:ea typeface="+mn-lt"/>
                <a:cs typeface="+mn-lt"/>
              </a:rPr>
              <a:t>                ----&gt;</a:t>
            </a:r>
          </a:p>
          <a:p>
            <a:pPr lvl="1"/>
            <a:r>
              <a:rPr lang="en-US" altLang="ko-KR" sz="1600" dirty="0" err="1">
                <a:ea typeface="+mn-lt"/>
                <a:cs typeface="+mn-lt"/>
              </a:rPr>
              <a:t>stringr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en-US" altLang="ko-KR" sz="1600" dirty="0" err="1">
                <a:ea typeface="+mn-lt"/>
                <a:cs typeface="+mn-lt"/>
              </a:rPr>
              <a:t>라이브러리를</a:t>
            </a:r>
            <a:r>
              <a:rPr lang="en-US" altLang="ko-KR" sz="1600" dirty="0">
                <a:ea typeface="+mn-lt"/>
                <a:cs typeface="+mn-lt"/>
              </a:rPr>
              <a:t> </a:t>
            </a:r>
            <a:r>
              <a:rPr lang="en-US" altLang="ko-KR" sz="1600" dirty="0" err="1">
                <a:ea typeface="+mn-lt"/>
                <a:cs typeface="+mn-lt"/>
              </a:rPr>
              <a:t>먼저</a:t>
            </a:r>
            <a:r>
              <a:rPr lang="en-US" altLang="ko-KR" sz="1600" dirty="0">
                <a:ea typeface="+mn-lt"/>
                <a:cs typeface="+mn-lt"/>
              </a:rPr>
              <a:t> </a:t>
            </a:r>
            <a:r>
              <a:rPr lang="en-US" altLang="ko-KR" sz="1600" dirty="0" err="1">
                <a:ea typeface="+mn-lt"/>
                <a:cs typeface="+mn-lt"/>
              </a:rPr>
              <a:t>로드해야함</a:t>
            </a:r>
            <a:endParaRPr lang="en-US" altLang="ko-KR" sz="1600">
              <a:ea typeface="+mn-lt"/>
              <a:cs typeface="+mn-lt"/>
            </a:endParaRPr>
          </a:p>
          <a:p>
            <a:pPr lvl="1"/>
            <a:r>
              <a:rPr lang="en-US" altLang="ko-KR" sz="1600" dirty="0" err="1">
                <a:ea typeface="맑은 고딕" panose="020F0502020204030204"/>
              </a:rPr>
              <a:t>부분문자열의</a:t>
            </a:r>
            <a:r>
              <a:rPr lang="en-US" altLang="ko-KR" sz="1600" dirty="0">
                <a:ea typeface="맑은 고딕" panose="020F0502020204030204"/>
              </a:rPr>
              <a:t> </a:t>
            </a:r>
            <a:r>
              <a:rPr lang="en-US" altLang="ko-KR" sz="1600" dirty="0" err="1">
                <a:ea typeface="맑은 고딕" panose="020F0502020204030204"/>
              </a:rPr>
              <a:t>존재여부를</a:t>
            </a:r>
            <a:r>
              <a:rPr lang="en-US" altLang="ko-KR" sz="1600" dirty="0">
                <a:ea typeface="맑은 고딕" panose="020F0502020204030204"/>
              </a:rPr>
              <a:t> </a:t>
            </a:r>
            <a:r>
              <a:rPr lang="en-US" altLang="ko-KR" sz="1600" dirty="0" err="1">
                <a:ea typeface="맑은 고딕" panose="020F0502020204030204"/>
              </a:rPr>
              <a:t>논리형</a:t>
            </a:r>
            <a:r>
              <a:rPr lang="en-US" altLang="ko-KR" sz="1600" dirty="0">
                <a:ea typeface="맑은 고딕" panose="020F0502020204030204"/>
              </a:rPr>
              <a:t> </a:t>
            </a:r>
            <a:r>
              <a:rPr lang="en-US" altLang="ko-KR" sz="1600" dirty="0" err="1">
                <a:ea typeface="맑은 고딕" panose="020F0502020204030204"/>
              </a:rPr>
              <a:t>벡터로</a:t>
            </a:r>
            <a:r>
              <a:rPr lang="en-US" altLang="ko-KR" sz="1600" dirty="0">
                <a:ea typeface="맑은 고딕" panose="020F0502020204030204"/>
              </a:rPr>
              <a:t> </a:t>
            </a:r>
            <a:r>
              <a:rPr lang="en-US" altLang="ko-KR" sz="1600" dirty="0" err="1">
                <a:ea typeface="맑은 고딕" panose="020F0502020204030204"/>
              </a:rPr>
              <a:t>표시</a:t>
            </a:r>
            <a:r>
              <a:rPr lang="en-US" altLang="ko-KR" sz="1600" dirty="0">
                <a:ea typeface="맑은 고딕" panose="020F0502020204030204"/>
              </a:rPr>
              <a:t>.</a:t>
            </a:r>
          </a:p>
          <a:p>
            <a:pPr lvl="1"/>
            <a:endParaRPr lang="en-US"/>
          </a:p>
        </p:txBody>
      </p:sp>
      <p:pic>
        <p:nvPicPr>
          <p:cNvPr id="2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11FBCCB-AABC-4003-B568-DBB380EC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543" y="1650970"/>
            <a:ext cx="5255985" cy="4345275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B0F1CFDD-107F-4CB3-BD03-EFFA3EACA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42" y="2456088"/>
            <a:ext cx="4929416" cy="820966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8AF4A0E-4240-4E23-9D33-A9313990C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4183744"/>
            <a:ext cx="2289630" cy="44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2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9612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56457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1-a</a:t>
            </a:r>
            <a:endParaRPr lang="en-US" altLang="ko-KR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97041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코드 리뷰</a:t>
            </a:r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DB4407A-6D7A-4024-97B5-C9092593D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6290" y="1721757"/>
            <a:ext cx="4721449" cy="40928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1200" dirty="0">
                <a:ea typeface="맑은 고딕"/>
              </a:rPr>
              <a:t>-</a:t>
            </a:r>
            <a:r>
              <a:rPr lang="ko-KR" altLang="en-US" sz="1200" b="1" dirty="0">
                <a:ea typeface="맑은 고딕"/>
              </a:rPr>
              <a:t> </a:t>
            </a:r>
            <a:r>
              <a:rPr lang="ko-KR" altLang="en-US" sz="1200" b="1" dirty="0" err="1">
                <a:solidFill>
                  <a:srgbClr val="0070C0"/>
                </a:solidFill>
                <a:ea typeface="맑은 고딕"/>
              </a:rPr>
              <a:t>for</a:t>
            </a:r>
            <a:r>
              <a:rPr lang="ko-KR" altLang="en-US" sz="1200" b="1" dirty="0">
                <a:solidFill>
                  <a:srgbClr val="0070C0"/>
                </a:solidFill>
                <a:ea typeface="맑은 고딕"/>
              </a:rPr>
              <a:t> 문과 </a:t>
            </a:r>
            <a:r>
              <a:rPr lang="ko-KR" altLang="en-US" sz="1200" b="1" dirty="0" err="1">
                <a:solidFill>
                  <a:srgbClr val="0070C0"/>
                </a:solidFill>
                <a:ea typeface="맑은 고딕"/>
              </a:rPr>
              <a:t>matrix</a:t>
            </a:r>
            <a:r>
              <a:rPr lang="ko-KR" altLang="en-US" sz="1200" b="1" dirty="0">
                <a:solidFill>
                  <a:srgbClr val="0070C0"/>
                </a:solidFill>
                <a:ea typeface="맑은 고딕"/>
              </a:rPr>
              <a:t> 조건 인덱싱, </a:t>
            </a:r>
            <a:r>
              <a:rPr lang="ko-KR" altLang="en-US" sz="1200" b="1" dirty="0" err="1">
                <a:solidFill>
                  <a:srgbClr val="0070C0"/>
                </a:solidFill>
                <a:ea typeface="맑은 고딕"/>
              </a:rPr>
              <a:t>sum</a:t>
            </a:r>
            <a:r>
              <a:rPr lang="ko-KR" altLang="en-US" sz="1200" b="1" dirty="0">
                <a:solidFill>
                  <a:srgbClr val="0070C0"/>
                </a:solidFill>
                <a:ea typeface="맑은 고딕"/>
              </a:rPr>
              <a:t> 함수 이용</a:t>
            </a:r>
          </a:p>
          <a:p>
            <a:endParaRPr lang="ko-KR" altLang="en-US" sz="1200" b="1" dirty="0">
              <a:ea typeface="맑은 고딕"/>
            </a:endParaRPr>
          </a:p>
          <a:p>
            <a:r>
              <a:rPr lang="ko-KR" altLang="en-US" sz="1200" dirty="0">
                <a:ea typeface="맑은 고딕"/>
              </a:rPr>
              <a:t>- </a:t>
            </a:r>
            <a:r>
              <a:rPr lang="ko-KR" altLang="en-US" sz="1200" dirty="0" err="1">
                <a:ea typeface="맑은 고딕"/>
              </a:rPr>
              <a:t>dir의</a:t>
            </a:r>
            <a:r>
              <a:rPr lang="ko-KR" altLang="en-US" sz="1200" dirty="0">
                <a:ea typeface="맑은 고딕"/>
              </a:rPr>
              <a:t> 조건에 맞는 사이즈로 빈 </a:t>
            </a:r>
            <a:r>
              <a:rPr lang="ko-KR" altLang="en-US" sz="1200" dirty="0" err="1">
                <a:ea typeface="맑은 고딕"/>
              </a:rPr>
              <a:t>matrix를</a:t>
            </a:r>
            <a:r>
              <a:rPr lang="ko-KR" altLang="en-US" sz="1200" dirty="0">
                <a:ea typeface="맑은 고딕"/>
              </a:rPr>
              <a:t> 생성한 뒤, 그 안에 직접 하나하나 값을 채워주는 방식.</a:t>
            </a:r>
          </a:p>
          <a:p>
            <a:endParaRPr lang="ko-KR" altLang="en-US" sz="1200" dirty="0">
              <a:ea typeface="맑은 고딕"/>
            </a:endParaRPr>
          </a:p>
          <a:p>
            <a:r>
              <a:rPr lang="ko-KR" altLang="en-US" sz="1200" dirty="0">
                <a:ea typeface="맑은 고딕"/>
              </a:rPr>
              <a:t>- </a:t>
            </a:r>
            <a:r>
              <a:rPr lang="ko-KR" altLang="en-US" sz="1200" dirty="0" err="1">
                <a:ea typeface="맑은 고딕"/>
              </a:rPr>
              <a:t>dir이</a:t>
            </a:r>
            <a:r>
              <a:rPr lang="ko-KR" altLang="en-US" sz="1200" dirty="0">
                <a:ea typeface="맑은 고딕"/>
              </a:rPr>
              <a:t> 1일 때는 행 기준이므로 행 개수에 맞춰 </a:t>
            </a:r>
            <a:r>
              <a:rPr lang="ko-KR" altLang="en-US" sz="1200" dirty="0" err="1">
                <a:ea typeface="맑은 고딕"/>
              </a:rPr>
              <a:t>for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loop를</a:t>
            </a:r>
            <a:r>
              <a:rPr lang="ko-KR" altLang="en-US" sz="1200" dirty="0">
                <a:ea typeface="맑은 고딕"/>
              </a:rPr>
              <a:t> 돈다</a:t>
            </a:r>
          </a:p>
          <a:p>
            <a:r>
              <a:rPr lang="ko-KR" altLang="en-US" sz="1200" dirty="0">
                <a:ea typeface="맑은 고딕"/>
              </a:rPr>
              <a:t>- </a:t>
            </a:r>
            <a:r>
              <a:rPr lang="ko-KR" altLang="en-US" sz="1200" dirty="0" err="1">
                <a:ea typeface="맑은 고딕"/>
              </a:rPr>
              <a:t>dir이</a:t>
            </a:r>
            <a:r>
              <a:rPr lang="ko-KR" altLang="en-US" sz="1200" dirty="0">
                <a:ea typeface="맑은 고딕"/>
              </a:rPr>
              <a:t> 2 일 때는 열 기준이므로 열 개수에 맞춰 </a:t>
            </a:r>
            <a:r>
              <a:rPr lang="ko-KR" altLang="en-US" sz="1200" dirty="0" err="1">
                <a:ea typeface="맑은 고딕"/>
              </a:rPr>
              <a:t>for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loop를</a:t>
            </a:r>
            <a:r>
              <a:rPr lang="ko-KR" altLang="en-US" sz="1200" dirty="0">
                <a:ea typeface="맑은 고딕"/>
              </a:rPr>
              <a:t> 돈다.</a:t>
            </a:r>
          </a:p>
          <a:p>
            <a:endParaRPr lang="ko-KR" altLang="en-US" sz="1200" dirty="0">
              <a:ea typeface="맑은 고딕"/>
            </a:endParaRPr>
          </a:p>
          <a:p>
            <a:r>
              <a:rPr lang="ko-KR" altLang="en-US" sz="1200" dirty="0">
                <a:ea typeface="맑은 고딕"/>
              </a:rPr>
              <a:t>- </a:t>
            </a:r>
            <a:r>
              <a:rPr lang="ko-KR" altLang="en-US" sz="1200" dirty="0" err="1">
                <a:ea typeface="맑은 고딕"/>
              </a:rPr>
              <a:t>sum</a:t>
            </a:r>
            <a:r>
              <a:rPr lang="ko-KR" altLang="en-US" sz="1200" dirty="0">
                <a:ea typeface="맑은 고딕"/>
              </a:rPr>
              <a:t> 내부에 </a:t>
            </a:r>
            <a:r>
              <a:rPr lang="ko-KR" altLang="en-US" sz="1200" dirty="0" err="1">
                <a:ea typeface="맑은 고딕"/>
              </a:rPr>
              <a:t>vector</a:t>
            </a:r>
            <a:r>
              <a:rPr lang="ko-KR" altLang="en-US" sz="1200" dirty="0">
                <a:ea typeface="맑은 고딕"/>
              </a:rPr>
              <a:t> 조건 인덱싱을 사용해서, </a:t>
            </a:r>
            <a:r>
              <a:rPr lang="ko-KR" altLang="en-US" sz="1200" dirty="0" err="1">
                <a:ea typeface="맑은 고딕"/>
              </a:rPr>
              <a:t>matrix의</a:t>
            </a:r>
            <a:r>
              <a:rPr lang="ko-KR" altLang="en-US" sz="1200" dirty="0">
                <a:ea typeface="맑은 고딕"/>
              </a:rPr>
              <a:t> 각 행/열 내에서 음수 또는 양수인 </a:t>
            </a:r>
            <a:r>
              <a:rPr lang="ko-KR" altLang="en-US" sz="1200" dirty="0" err="1">
                <a:ea typeface="맑은 고딕"/>
              </a:rPr>
              <a:t>값들끼리만</a:t>
            </a:r>
            <a:r>
              <a:rPr lang="ko-KR" altLang="en-US" sz="1200" dirty="0">
                <a:ea typeface="맑은 고딕"/>
              </a:rPr>
              <a:t> 합할 수 있다.</a:t>
            </a:r>
          </a:p>
          <a:p>
            <a:endParaRPr lang="ko-KR" altLang="en-US" sz="1200" dirty="0">
              <a:ea typeface="맑은 고딕"/>
            </a:endParaRPr>
          </a:p>
          <a:p>
            <a:r>
              <a:rPr lang="ko-KR" altLang="en-US" sz="1200" dirty="0">
                <a:ea typeface="맑은 고딕"/>
              </a:rPr>
              <a:t>- 그 결과 만들어진 새로운 </a:t>
            </a:r>
            <a:r>
              <a:rPr lang="ko-KR" altLang="en-US" sz="1200" dirty="0" err="1">
                <a:ea typeface="맑은 고딕"/>
              </a:rPr>
              <a:t>matrix를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리턴한다</a:t>
            </a:r>
            <a:r>
              <a:rPr lang="ko-KR" altLang="en-US" sz="1200" dirty="0">
                <a:ea typeface="맑은 고딕"/>
              </a:rPr>
              <a:t>.</a:t>
            </a:r>
          </a:p>
          <a:p>
            <a:endParaRPr lang="ko-KR" altLang="en-US" sz="1200" dirty="0">
              <a:ea typeface="맑은 고딕"/>
            </a:endParaRPr>
          </a:p>
          <a:p>
            <a:r>
              <a:rPr lang="ko-KR" altLang="en-US" sz="1200" dirty="0">
                <a:ea typeface="맑은 고딕"/>
              </a:rPr>
              <a:t>- 예외처리 : </a:t>
            </a:r>
            <a:r>
              <a:rPr lang="ko-KR" altLang="en-US" sz="1200" dirty="0" err="1">
                <a:ea typeface="맑은 고딕"/>
              </a:rPr>
              <a:t>dir</a:t>
            </a:r>
            <a:r>
              <a:rPr lang="ko-KR" altLang="en-US" sz="1200" dirty="0">
                <a:ea typeface="맑은 고딕"/>
              </a:rPr>
              <a:t> 값으로 1이나 2가 아닌 값이 주어지면 에러 메시지 출력 후, 원래 인자로 주어졌던 </a:t>
            </a:r>
            <a:r>
              <a:rPr lang="ko-KR" altLang="en-US" sz="1200" dirty="0" err="1">
                <a:ea typeface="맑은 고딕"/>
              </a:rPr>
              <a:t>matrix</a:t>
            </a:r>
            <a:r>
              <a:rPr lang="ko-KR" altLang="en-US" sz="1200" dirty="0">
                <a:ea typeface="맑은 고딕"/>
              </a:rPr>
              <a:t> 반환 </a:t>
            </a:r>
          </a:p>
        </p:txBody>
      </p:sp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18C1C80-9EDD-4125-A24E-8E5944D8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185" y="446164"/>
            <a:ext cx="5020129" cy="597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9612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58541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1-b</a:t>
            </a:r>
            <a:endParaRPr lang="en-US" altLang="ko-KR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97041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코드 리뷰</a:t>
            </a:r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DB4407A-6D7A-4024-97B5-C9092593D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3218" y="1712686"/>
            <a:ext cx="5320162" cy="44193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sz="1300" dirty="0">
                <a:ea typeface="+mn-lt"/>
                <a:cs typeface="+mn-lt"/>
              </a:rPr>
              <a:t>-</a:t>
            </a:r>
            <a:r>
              <a:rPr lang="ko-KR" sz="1300" b="1" dirty="0">
                <a:ea typeface="+mn-lt"/>
                <a:cs typeface="+mn-lt"/>
              </a:rPr>
              <a:t> </a:t>
            </a:r>
            <a:r>
              <a:rPr lang="en-US" altLang="ko-KR" sz="1300" b="1" dirty="0">
                <a:solidFill>
                  <a:srgbClr val="0070C0"/>
                </a:solidFill>
                <a:ea typeface="+mn-lt"/>
                <a:cs typeface="+mn-lt"/>
              </a:rPr>
              <a:t>apply</a:t>
            </a:r>
            <a:r>
              <a:rPr lang="ko-KR" sz="1300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ko-KR" altLang="en-US" sz="1300" b="1" dirty="0">
                <a:solidFill>
                  <a:srgbClr val="0070C0"/>
                </a:solidFill>
                <a:ea typeface="+mn-lt"/>
                <a:cs typeface="+mn-lt"/>
              </a:rPr>
              <a:t>함수와</a:t>
            </a:r>
            <a:r>
              <a:rPr lang="ko-KR" sz="1300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ko-KR" sz="1300" b="1" dirty="0" err="1">
                <a:solidFill>
                  <a:srgbClr val="0070C0"/>
                </a:solidFill>
                <a:ea typeface="+mn-lt"/>
                <a:cs typeface="+mn-lt"/>
              </a:rPr>
              <a:t>matrix</a:t>
            </a:r>
            <a:r>
              <a:rPr lang="ko-KR" sz="1300" b="1" dirty="0">
                <a:solidFill>
                  <a:srgbClr val="0070C0"/>
                </a:solidFill>
                <a:ea typeface="+mn-lt"/>
                <a:cs typeface="+mn-lt"/>
              </a:rPr>
              <a:t> 조건 인덱싱</a:t>
            </a:r>
            <a:r>
              <a:rPr lang="en-US" altLang="ko-KR" sz="1300" b="1" dirty="0">
                <a:solidFill>
                  <a:srgbClr val="0070C0"/>
                </a:solidFill>
                <a:ea typeface="+mn-lt"/>
                <a:cs typeface="+mn-lt"/>
              </a:rPr>
              <a:t>(NA </a:t>
            </a:r>
            <a:r>
              <a:rPr lang="en-US" altLang="ko-KR" sz="1300" b="1" dirty="0" err="1">
                <a:solidFill>
                  <a:srgbClr val="0070C0"/>
                </a:solidFill>
                <a:ea typeface="+mn-lt"/>
                <a:cs typeface="+mn-lt"/>
              </a:rPr>
              <a:t>마스킹</a:t>
            </a:r>
            <a:r>
              <a:rPr lang="en-US" altLang="ko-KR" sz="1300" b="1" dirty="0">
                <a:solidFill>
                  <a:srgbClr val="0070C0"/>
                </a:solidFill>
                <a:ea typeface="+mn-lt"/>
                <a:cs typeface="+mn-lt"/>
              </a:rPr>
              <a:t>),</a:t>
            </a:r>
            <a:r>
              <a:rPr lang="ko-KR" sz="1300" b="1" dirty="0">
                <a:solidFill>
                  <a:srgbClr val="0070C0"/>
                </a:solidFill>
                <a:ea typeface="+mn-lt"/>
                <a:cs typeface="+mn-lt"/>
              </a:rPr>
              <a:t> </a:t>
            </a:r>
            <a:r>
              <a:rPr lang="ko-KR" sz="1300" b="1" dirty="0" err="1">
                <a:solidFill>
                  <a:srgbClr val="0070C0"/>
                </a:solidFill>
                <a:ea typeface="+mn-lt"/>
                <a:cs typeface="+mn-lt"/>
              </a:rPr>
              <a:t>sum</a:t>
            </a:r>
            <a:r>
              <a:rPr lang="ko-KR" altLang="en-US" sz="1300" b="1" dirty="0">
                <a:solidFill>
                  <a:srgbClr val="0070C0"/>
                </a:solidFill>
                <a:ea typeface="+mn-lt"/>
                <a:cs typeface="+mn-lt"/>
              </a:rPr>
              <a:t> </a:t>
            </a:r>
            <a:r>
              <a:rPr lang="ko-KR" sz="1300" b="1" dirty="0">
                <a:solidFill>
                  <a:srgbClr val="0070C0"/>
                </a:solidFill>
                <a:ea typeface="+mn-lt"/>
                <a:cs typeface="+mn-lt"/>
              </a:rPr>
              <a:t>함수 이용</a:t>
            </a:r>
            <a:endParaRPr lang="en-US" altLang="ko-KR" sz="1300" dirty="0">
              <a:solidFill>
                <a:srgbClr val="0070C0"/>
              </a:solidFill>
              <a:ea typeface="+mn-lt"/>
              <a:cs typeface="+mn-lt"/>
            </a:endParaRPr>
          </a:p>
          <a:p>
            <a:endParaRPr lang="ko-KR" sz="1300" dirty="0">
              <a:ea typeface="+mn-lt"/>
              <a:cs typeface="+mn-lt"/>
            </a:endParaRPr>
          </a:p>
          <a:p>
            <a:r>
              <a:rPr lang="ko-KR" sz="1300" dirty="0">
                <a:ea typeface="+mn-lt"/>
                <a:cs typeface="+mn-lt"/>
              </a:rPr>
              <a:t>- </a:t>
            </a:r>
            <a:r>
              <a:rPr lang="en-US" altLang="ko-KR" sz="1300" b="1" dirty="0">
                <a:ea typeface="+mn-lt"/>
                <a:cs typeface="+mn-lt"/>
              </a:rPr>
              <a:t>NA</a:t>
            </a:r>
            <a:r>
              <a:rPr lang="ko-KR" sz="1300" b="1" dirty="0">
                <a:ea typeface="+mn-lt"/>
                <a:cs typeface="+mn-lt"/>
              </a:rPr>
              <a:t> </a:t>
            </a:r>
            <a:r>
              <a:rPr lang="ko-KR" sz="1300" b="1" dirty="0" err="1">
                <a:ea typeface="+mn-lt"/>
                <a:cs typeface="+mn-lt"/>
              </a:rPr>
              <a:t>마스킹</a:t>
            </a:r>
            <a:r>
              <a:rPr lang="ko-KR" sz="1300" dirty="0">
                <a:ea typeface="+mn-lt"/>
                <a:cs typeface="+mn-lt"/>
              </a:rPr>
              <a:t> :</a:t>
            </a:r>
            <a:r>
              <a:rPr lang="ko-KR" altLang="en-US" sz="1300" dirty="0">
                <a:ea typeface="+mn-lt"/>
                <a:cs typeface="+mn-lt"/>
              </a:rPr>
              <a:t> </a:t>
            </a:r>
            <a:r>
              <a:rPr lang="ko-KR" altLang="en-US" sz="1300" dirty="0" err="1">
                <a:ea typeface="+mn-lt"/>
                <a:cs typeface="+mn-lt"/>
              </a:rPr>
              <a:t>matrix에서</a:t>
            </a:r>
            <a:r>
              <a:rPr lang="ko-KR" altLang="en-US" sz="1300" dirty="0">
                <a:ea typeface="+mn-lt"/>
                <a:cs typeface="+mn-lt"/>
              </a:rPr>
              <a:t> 음수인 부분을 모두 </a:t>
            </a:r>
            <a:r>
              <a:rPr lang="ko-KR" altLang="en-US" sz="1300" dirty="0" err="1">
                <a:ea typeface="+mn-lt"/>
                <a:cs typeface="+mn-lt"/>
              </a:rPr>
              <a:t>NA로</a:t>
            </a:r>
            <a:r>
              <a:rPr lang="ko-KR" altLang="en-US" sz="1300" dirty="0">
                <a:ea typeface="+mn-lt"/>
                <a:cs typeface="+mn-lt"/>
              </a:rPr>
              <a:t> 바꿔버린 양수 </a:t>
            </a:r>
            <a:r>
              <a:rPr lang="ko-KR" altLang="en-US" sz="1300" dirty="0" err="1">
                <a:ea typeface="+mn-lt"/>
                <a:cs typeface="+mn-lt"/>
              </a:rPr>
              <a:t>matrix와</a:t>
            </a:r>
            <a:r>
              <a:rPr lang="ko-KR" altLang="en-US" sz="1300" dirty="0">
                <a:ea typeface="+mn-lt"/>
                <a:cs typeface="+mn-lt"/>
              </a:rPr>
              <a:t>, 양수인 부분을 </a:t>
            </a:r>
            <a:r>
              <a:rPr lang="ko-KR" altLang="en-US" sz="1300" dirty="0" err="1">
                <a:ea typeface="+mn-lt"/>
                <a:cs typeface="+mn-lt"/>
              </a:rPr>
              <a:t>NA로</a:t>
            </a:r>
            <a:r>
              <a:rPr lang="ko-KR" altLang="en-US" sz="1300" dirty="0">
                <a:ea typeface="+mn-lt"/>
                <a:cs typeface="+mn-lt"/>
              </a:rPr>
              <a:t> 바꾼 음수 </a:t>
            </a:r>
            <a:r>
              <a:rPr lang="ko-KR" altLang="en-US" sz="1300" dirty="0" err="1">
                <a:ea typeface="+mn-lt"/>
                <a:cs typeface="+mn-lt"/>
              </a:rPr>
              <a:t>matrix를</a:t>
            </a:r>
            <a:r>
              <a:rPr lang="ko-KR" altLang="en-US" sz="1300" dirty="0">
                <a:ea typeface="+mn-lt"/>
                <a:cs typeface="+mn-lt"/>
              </a:rPr>
              <a:t> 만든다.</a:t>
            </a:r>
          </a:p>
          <a:p>
            <a:endParaRPr lang="ko-KR" sz="1300" dirty="0">
              <a:ea typeface="+mn-lt"/>
              <a:cs typeface="+mn-lt"/>
            </a:endParaRPr>
          </a:p>
          <a:p>
            <a:r>
              <a:rPr lang="en-US" altLang="ko-KR" sz="1300" dirty="0">
                <a:ea typeface="+mn-lt"/>
                <a:cs typeface="+mn-lt"/>
              </a:rPr>
              <a:t>-</a:t>
            </a:r>
            <a:r>
              <a:rPr lang="ko-KR" sz="1300" dirty="0">
                <a:ea typeface="+mn-lt"/>
                <a:cs typeface="+mn-lt"/>
              </a:rPr>
              <a:t> </a:t>
            </a:r>
            <a:r>
              <a:rPr lang="en-US" altLang="ko-KR" sz="1300" dirty="0">
                <a:solidFill>
                  <a:srgbClr val="002060"/>
                </a:solidFill>
                <a:ea typeface="+mn-lt"/>
                <a:cs typeface="+mn-lt"/>
              </a:rPr>
              <a:t>apply </a:t>
            </a:r>
            <a:r>
              <a:rPr lang="en-US" altLang="ko-KR" sz="1300" dirty="0" err="1">
                <a:solidFill>
                  <a:srgbClr val="002060"/>
                </a:solidFill>
                <a:ea typeface="+mn-lt"/>
                <a:cs typeface="+mn-lt"/>
              </a:rPr>
              <a:t>함수</a:t>
            </a:r>
            <a:r>
              <a:rPr lang="en-US" altLang="ko-KR" sz="1300" dirty="0" err="1">
                <a:ea typeface="+mn-lt"/>
                <a:cs typeface="+mn-lt"/>
              </a:rPr>
              <a:t>를</a:t>
            </a:r>
            <a:r>
              <a:rPr lang="en-US" altLang="ko-KR" sz="1300" dirty="0">
                <a:ea typeface="+mn-lt"/>
                <a:cs typeface="+mn-lt"/>
              </a:rPr>
              <a:t> </a:t>
            </a:r>
            <a:r>
              <a:rPr lang="en-US" altLang="ko-KR" sz="1300" dirty="0" err="1">
                <a:ea typeface="+mn-lt"/>
                <a:cs typeface="+mn-lt"/>
              </a:rPr>
              <a:t>통해</a:t>
            </a:r>
            <a:r>
              <a:rPr lang="en-US" altLang="ko-KR" sz="1300" dirty="0">
                <a:ea typeface="+mn-lt"/>
                <a:cs typeface="+mn-lt"/>
              </a:rPr>
              <a:t> </a:t>
            </a:r>
            <a:r>
              <a:rPr lang="en-US" altLang="ko-KR" sz="1300" dirty="0" err="1">
                <a:ea typeface="+mn-lt"/>
                <a:cs typeface="+mn-lt"/>
              </a:rPr>
              <a:t>dir</a:t>
            </a:r>
            <a:r>
              <a:rPr lang="en-US" altLang="ko-KR" sz="1300" dirty="0">
                <a:ea typeface="+mn-lt"/>
                <a:cs typeface="+mn-lt"/>
              </a:rPr>
              <a:t> </a:t>
            </a:r>
            <a:r>
              <a:rPr lang="en-US" altLang="ko-KR" sz="1300" dirty="0" err="1">
                <a:ea typeface="+mn-lt"/>
                <a:cs typeface="+mn-lt"/>
              </a:rPr>
              <a:t>방향으로</a:t>
            </a:r>
            <a:r>
              <a:rPr lang="en-US" altLang="ko-KR" sz="1300" dirty="0">
                <a:ea typeface="+mn-lt"/>
                <a:cs typeface="+mn-lt"/>
              </a:rPr>
              <a:t> vector </a:t>
            </a:r>
            <a:r>
              <a:rPr lang="en-US" altLang="ko-KR" sz="1300" dirty="0" err="1">
                <a:ea typeface="+mn-lt"/>
                <a:cs typeface="+mn-lt"/>
              </a:rPr>
              <a:t>sum을</a:t>
            </a:r>
            <a:r>
              <a:rPr lang="en-US" altLang="ko-KR" sz="1300" dirty="0">
                <a:ea typeface="+mn-lt"/>
                <a:cs typeface="+mn-lt"/>
              </a:rPr>
              <a:t> </a:t>
            </a:r>
            <a:r>
              <a:rPr lang="en-US" altLang="ko-KR" sz="1300" dirty="0" err="1">
                <a:ea typeface="+mn-lt"/>
                <a:cs typeface="+mn-lt"/>
              </a:rPr>
              <a:t>적용함</a:t>
            </a:r>
            <a:endParaRPr lang="en-US" altLang="ko-KR" sz="1300" dirty="0">
              <a:ea typeface="+mn-lt"/>
              <a:cs typeface="+mn-lt"/>
            </a:endParaRPr>
          </a:p>
          <a:p>
            <a:r>
              <a:rPr lang="en-US" altLang="ko-KR" sz="1300" dirty="0">
                <a:ea typeface="+mn-lt"/>
                <a:cs typeface="+mn-lt"/>
              </a:rPr>
              <a:t>   -&gt; </a:t>
            </a:r>
            <a:r>
              <a:rPr lang="en-US" altLang="ko-KR" sz="1300" dirty="0" err="1">
                <a:ea typeface="+mn-lt"/>
                <a:cs typeface="+mn-lt"/>
              </a:rPr>
              <a:t>이때</a:t>
            </a:r>
            <a:r>
              <a:rPr lang="en-US" altLang="ko-KR" sz="1300" dirty="0">
                <a:ea typeface="+mn-lt"/>
                <a:cs typeface="+mn-lt"/>
              </a:rPr>
              <a:t>, </a:t>
            </a:r>
            <a:r>
              <a:rPr lang="en-US" altLang="ko-KR" sz="1300" dirty="0" err="1">
                <a:ea typeface="+mn-lt"/>
                <a:cs typeface="+mn-lt"/>
              </a:rPr>
              <a:t>sum의</a:t>
            </a:r>
            <a:r>
              <a:rPr lang="en-US" altLang="ko-KR" sz="1300" dirty="0">
                <a:ea typeface="+mn-lt"/>
                <a:cs typeface="+mn-lt"/>
              </a:rPr>
              <a:t> </a:t>
            </a:r>
            <a:r>
              <a:rPr lang="en-US" altLang="ko-KR" sz="1300" dirty="0" err="1">
                <a:ea typeface="+mn-lt"/>
                <a:cs typeface="+mn-lt"/>
              </a:rPr>
              <a:t>인자로</a:t>
            </a:r>
            <a:r>
              <a:rPr lang="en-US" altLang="ko-KR" sz="1300" dirty="0">
                <a:ea typeface="+mn-lt"/>
                <a:cs typeface="+mn-lt"/>
              </a:rPr>
              <a:t> na.rm=TRUE </a:t>
            </a:r>
            <a:r>
              <a:rPr lang="en-US" altLang="ko-KR" sz="1300" dirty="0" err="1">
                <a:ea typeface="+mn-lt"/>
                <a:cs typeface="+mn-lt"/>
              </a:rPr>
              <a:t>옵션을</a:t>
            </a:r>
            <a:r>
              <a:rPr lang="en-US" altLang="ko-KR" sz="1300" dirty="0">
                <a:ea typeface="+mn-lt"/>
                <a:cs typeface="+mn-lt"/>
              </a:rPr>
              <a:t> </a:t>
            </a:r>
            <a:r>
              <a:rPr lang="en-US" altLang="ko-KR" sz="1300" dirty="0" err="1">
                <a:ea typeface="+mn-lt"/>
                <a:cs typeface="+mn-lt"/>
              </a:rPr>
              <a:t>주면</a:t>
            </a:r>
            <a:r>
              <a:rPr lang="en-US" altLang="ko-KR" sz="1300" dirty="0">
                <a:ea typeface="+mn-lt"/>
                <a:cs typeface="+mn-lt"/>
              </a:rPr>
              <a:t>, NA </a:t>
            </a:r>
            <a:r>
              <a:rPr lang="en-US" altLang="ko-KR" sz="1300" dirty="0" err="1">
                <a:ea typeface="+mn-lt"/>
                <a:cs typeface="+mn-lt"/>
              </a:rPr>
              <a:t>값을</a:t>
            </a:r>
            <a:r>
              <a:rPr lang="en-US" altLang="ko-KR" sz="1300" dirty="0">
                <a:ea typeface="+mn-lt"/>
                <a:cs typeface="+mn-lt"/>
              </a:rPr>
              <a:t> </a:t>
            </a:r>
            <a:r>
              <a:rPr lang="en-US" altLang="ko-KR" sz="1300" dirty="0" err="1">
                <a:ea typeface="+mn-lt"/>
                <a:cs typeface="+mn-lt"/>
              </a:rPr>
              <a:t>제외한</a:t>
            </a:r>
            <a:r>
              <a:rPr lang="en-US" altLang="ko-KR" sz="1300" dirty="0">
                <a:ea typeface="+mn-lt"/>
                <a:cs typeface="+mn-lt"/>
              </a:rPr>
              <a:t> </a:t>
            </a:r>
            <a:r>
              <a:rPr lang="en-US" altLang="ko-KR" sz="1300" dirty="0" err="1">
                <a:ea typeface="+mn-lt"/>
                <a:cs typeface="+mn-lt"/>
              </a:rPr>
              <a:t>값들끼리만</a:t>
            </a:r>
            <a:r>
              <a:rPr lang="en-US" altLang="ko-KR" sz="1300" dirty="0">
                <a:ea typeface="+mn-lt"/>
                <a:cs typeface="+mn-lt"/>
              </a:rPr>
              <a:t> </a:t>
            </a:r>
            <a:r>
              <a:rPr lang="en-US" altLang="ko-KR" sz="1300" dirty="0" err="1">
                <a:ea typeface="+mn-lt"/>
                <a:cs typeface="+mn-lt"/>
              </a:rPr>
              <a:t>합할</a:t>
            </a:r>
            <a:r>
              <a:rPr lang="en-US" altLang="ko-KR" sz="1300" dirty="0">
                <a:ea typeface="+mn-lt"/>
                <a:cs typeface="+mn-lt"/>
              </a:rPr>
              <a:t> 수 </a:t>
            </a:r>
            <a:r>
              <a:rPr lang="en-US" altLang="ko-KR" sz="1300" dirty="0" err="1">
                <a:ea typeface="+mn-lt"/>
                <a:cs typeface="+mn-lt"/>
              </a:rPr>
              <a:t>있다</a:t>
            </a:r>
            <a:r>
              <a:rPr lang="en-US" altLang="ko-KR" sz="1300" dirty="0">
                <a:ea typeface="+mn-lt"/>
                <a:cs typeface="+mn-lt"/>
              </a:rPr>
              <a:t>.</a:t>
            </a:r>
          </a:p>
          <a:p>
            <a:r>
              <a:rPr lang="ko-KR" sz="1300" dirty="0">
                <a:ea typeface="+mn-lt"/>
                <a:cs typeface="+mn-lt"/>
              </a:rPr>
              <a:t>- 양수 </a:t>
            </a:r>
            <a:r>
              <a:rPr lang="ko-KR" altLang="en-US" sz="1300" dirty="0">
                <a:ea typeface="+mn-lt"/>
                <a:cs typeface="+mn-lt"/>
              </a:rPr>
              <a:t>합들만 가진 </a:t>
            </a:r>
            <a:r>
              <a:rPr lang="ko-KR" altLang="en-US" sz="1300" err="1">
                <a:ea typeface="+mn-lt"/>
                <a:cs typeface="+mn-lt"/>
              </a:rPr>
              <a:t>vector와</a:t>
            </a:r>
            <a:r>
              <a:rPr lang="ko-KR" altLang="en-US" sz="1300" dirty="0">
                <a:ea typeface="+mn-lt"/>
                <a:cs typeface="+mn-lt"/>
              </a:rPr>
              <a:t> 음수 합들만 가진 </a:t>
            </a:r>
            <a:r>
              <a:rPr lang="ko-KR" altLang="en-US" sz="1300" err="1">
                <a:ea typeface="+mn-lt"/>
                <a:cs typeface="+mn-lt"/>
              </a:rPr>
              <a:t>vector를</a:t>
            </a:r>
            <a:r>
              <a:rPr lang="ko-KR" altLang="en-US" sz="1300" dirty="0">
                <a:ea typeface="+mn-lt"/>
                <a:cs typeface="+mn-lt"/>
              </a:rPr>
              <a:t> </a:t>
            </a:r>
            <a:r>
              <a:rPr lang="ko-KR" altLang="en-US" sz="1300" err="1">
                <a:ea typeface="+mn-lt"/>
                <a:cs typeface="+mn-lt"/>
              </a:rPr>
              <a:t>bind하여</a:t>
            </a:r>
            <a:r>
              <a:rPr lang="ko-KR" altLang="en-US" sz="1300" dirty="0">
                <a:ea typeface="+mn-lt"/>
                <a:cs typeface="+mn-lt"/>
              </a:rPr>
              <a:t> </a:t>
            </a:r>
            <a:r>
              <a:rPr lang="ko-KR" altLang="en-US" sz="1300" err="1">
                <a:ea typeface="+mn-lt"/>
                <a:cs typeface="+mn-lt"/>
              </a:rPr>
              <a:t>matrix를</a:t>
            </a:r>
            <a:r>
              <a:rPr lang="ko-KR" altLang="en-US" sz="1300" dirty="0">
                <a:ea typeface="+mn-lt"/>
                <a:cs typeface="+mn-lt"/>
              </a:rPr>
              <a:t> 만들어 </a:t>
            </a:r>
            <a:r>
              <a:rPr lang="ko-KR" altLang="en-US" sz="1300" err="1">
                <a:ea typeface="+mn-lt"/>
                <a:cs typeface="+mn-lt"/>
              </a:rPr>
              <a:t>리턴한다</a:t>
            </a:r>
            <a:r>
              <a:rPr lang="ko-KR" altLang="en-US" sz="1300" dirty="0">
                <a:ea typeface="+mn-lt"/>
                <a:cs typeface="+mn-lt"/>
              </a:rPr>
              <a:t>.</a:t>
            </a:r>
            <a:endParaRPr lang="en-US" sz="1300">
              <a:ea typeface="+mn-lt"/>
              <a:cs typeface="+mn-lt"/>
            </a:endParaRPr>
          </a:p>
          <a:p>
            <a:r>
              <a:rPr lang="en-US" altLang="en-US" sz="1300" dirty="0">
                <a:ea typeface="+mn-lt"/>
                <a:cs typeface="+mn-lt"/>
              </a:rPr>
              <a:t>- </a:t>
            </a:r>
            <a:r>
              <a:rPr lang="en-US" altLang="en-US" sz="1300" err="1">
                <a:ea typeface="+mn-lt"/>
                <a:cs typeface="+mn-lt"/>
              </a:rPr>
              <a:t>이때</a:t>
            </a:r>
            <a:r>
              <a:rPr lang="en-US" altLang="en-US" sz="1300" dirty="0">
                <a:ea typeface="+mn-lt"/>
                <a:cs typeface="+mn-lt"/>
              </a:rPr>
              <a:t>, </a:t>
            </a:r>
            <a:r>
              <a:rPr lang="en-US" altLang="en-US" sz="1300" err="1">
                <a:ea typeface="+mn-lt"/>
                <a:cs typeface="+mn-lt"/>
              </a:rPr>
              <a:t>bind하는</a:t>
            </a:r>
            <a:r>
              <a:rPr lang="en-US" altLang="en-US" sz="1300" dirty="0">
                <a:ea typeface="+mn-lt"/>
                <a:cs typeface="+mn-lt"/>
              </a:rPr>
              <a:t> </a:t>
            </a:r>
            <a:r>
              <a:rPr lang="en-US" altLang="en-US" sz="1300" err="1">
                <a:ea typeface="+mn-lt"/>
                <a:cs typeface="+mn-lt"/>
              </a:rPr>
              <a:t>방향</a:t>
            </a:r>
            <a:r>
              <a:rPr lang="en-US" altLang="en-US" sz="1300" dirty="0">
                <a:ea typeface="+mn-lt"/>
                <a:cs typeface="+mn-lt"/>
              </a:rPr>
              <a:t>(</a:t>
            </a:r>
            <a:r>
              <a:rPr lang="en-US" altLang="en-US" sz="1300" err="1">
                <a:ea typeface="+mn-lt"/>
                <a:cs typeface="+mn-lt"/>
              </a:rPr>
              <a:t>cbind</a:t>
            </a:r>
            <a:r>
              <a:rPr lang="en-US" altLang="en-US" sz="1300" dirty="0">
                <a:ea typeface="+mn-lt"/>
                <a:cs typeface="+mn-lt"/>
              </a:rPr>
              <a:t>, </a:t>
            </a:r>
            <a:r>
              <a:rPr lang="en-US" altLang="en-US" sz="1300" err="1">
                <a:ea typeface="+mn-lt"/>
                <a:cs typeface="+mn-lt"/>
              </a:rPr>
              <a:t>rbind</a:t>
            </a:r>
            <a:r>
              <a:rPr lang="en-US" altLang="en-US" sz="1300" dirty="0">
                <a:ea typeface="+mn-lt"/>
                <a:cs typeface="+mn-lt"/>
              </a:rPr>
              <a:t>)은 </a:t>
            </a:r>
            <a:r>
              <a:rPr lang="en-US" altLang="en-US" sz="1300" err="1">
                <a:ea typeface="+mn-lt"/>
                <a:cs typeface="+mn-lt"/>
              </a:rPr>
              <a:t>dir에</a:t>
            </a:r>
            <a:r>
              <a:rPr lang="en-US" altLang="en-US" sz="1300" dirty="0">
                <a:ea typeface="+mn-lt"/>
                <a:cs typeface="+mn-lt"/>
              </a:rPr>
              <a:t> </a:t>
            </a:r>
            <a:r>
              <a:rPr lang="en-US" altLang="en-US" sz="1300" err="1">
                <a:ea typeface="+mn-lt"/>
                <a:cs typeface="+mn-lt"/>
              </a:rPr>
              <a:t>따라</a:t>
            </a:r>
            <a:r>
              <a:rPr lang="en-US" altLang="en-US" sz="1300" dirty="0">
                <a:ea typeface="+mn-lt"/>
                <a:cs typeface="+mn-lt"/>
              </a:rPr>
              <a:t> </a:t>
            </a:r>
            <a:r>
              <a:rPr lang="en-US" altLang="en-US" sz="1300" err="1">
                <a:ea typeface="+mn-lt"/>
                <a:cs typeface="+mn-lt"/>
              </a:rPr>
              <a:t>달라진다</a:t>
            </a:r>
            <a:r>
              <a:rPr lang="en-US" altLang="en-US" sz="1300" dirty="0">
                <a:ea typeface="+mn-lt"/>
                <a:cs typeface="+mn-lt"/>
              </a:rPr>
              <a:t>.</a:t>
            </a:r>
            <a:endParaRPr lang="ko-KR" altLang="en-US" sz="1300" dirty="0">
              <a:ea typeface="+mn-lt"/>
              <a:cs typeface="+mn-lt"/>
            </a:endParaRPr>
          </a:p>
          <a:p>
            <a:endParaRPr lang="ko-KR" sz="1300" dirty="0">
              <a:ea typeface="+mn-lt"/>
              <a:cs typeface="+mn-lt"/>
            </a:endParaRPr>
          </a:p>
          <a:p>
            <a:r>
              <a:rPr lang="ko-KR" sz="1300" dirty="0">
                <a:ea typeface="+mn-lt"/>
                <a:cs typeface="+mn-lt"/>
              </a:rPr>
              <a:t>- 예외처리 : </a:t>
            </a:r>
            <a:r>
              <a:rPr lang="ko-KR" sz="1300" err="1">
                <a:ea typeface="+mn-lt"/>
                <a:cs typeface="+mn-lt"/>
              </a:rPr>
              <a:t>dir</a:t>
            </a:r>
            <a:r>
              <a:rPr lang="ko-KR" sz="1300" dirty="0">
                <a:ea typeface="+mn-lt"/>
                <a:cs typeface="+mn-lt"/>
              </a:rPr>
              <a:t> 값으로 1이나 2가 아닌 값이 주어지면</a:t>
            </a:r>
            <a:r>
              <a:rPr lang="en-US" altLang="ko-KR" sz="1300" dirty="0">
                <a:ea typeface="+mn-lt"/>
                <a:cs typeface="+mn-lt"/>
              </a:rPr>
              <a:t>, </a:t>
            </a:r>
            <a:r>
              <a:rPr lang="ko-KR" sz="1300" dirty="0">
                <a:ea typeface="+mn-lt"/>
                <a:cs typeface="+mn-lt"/>
              </a:rPr>
              <a:t> 에러 메시지 출력 후, </a:t>
            </a:r>
            <a:r>
              <a:rPr lang="en-US" altLang="ko-KR" sz="1300" dirty="0">
                <a:ea typeface="+mn-lt"/>
                <a:cs typeface="+mn-lt"/>
              </a:rPr>
              <a:t>NULL</a:t>
            </a:r>
            <a:r>
              <a:rPr lang="ko-KR" sz="1300" dirty="0">
                <a:ea typeface="+mn-lt"/>
                <a:cs typeface="+mn-lt"/>
              </a:rPr>
              <a:t>을 </a:t>
            </a:r>
            <a:r>
              <a:rPr lang="ko-KR" sz="1300" err="1">
                <a:ea typeface="+mn-lt"/>
                <a:cs typeface="+mn-lt"/>
              </a:rPr>
              <a:t>리턴한다</a:t>
            </a:r>
            <a:r>
              <a:rPr lang="en-US" altLang="ko-KR" sz="1300" dirty="0">
                <a:ea typeface="+mn-lt"/>
                <a:cs typeface="+mn-lt"/>
              </a:rPr>
              <a:t>.</a:t>
            </a:r>
            <a:endParaRPr lang="ko-KR" altLang="en-US" sz="1300" dirty="0">
              <a:ea typeface="+mn-lt"/>
              <a:cs typeface="+mn-lt"/>
            </a:endParaRPr>
          </a:p>
          <a:p>
            <a:endParaRPr lang="ko-KR" altLang="en-US" sz="1300" dirty="0">
              <a:ea typeface="맑은 고딕"/>
            </a:endParaRPr>
          </a:p>
        </p:txBody>
      </p:sp>
      <p:pic>
        <p:nvPicPr>
          <p:cNvPr id="4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C353058-EA1B-4BEA-8789-60CE53B48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114" y="1606564"/>
            <a:ext cx="5863772" cy="430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2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9612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56457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2-a</a:t>
            </a:r>
            <a:endParaRPr lang="en-US" altLang="ko-KR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97041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코드 리뷰</a:t>
            </a:r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DB4407A-6D7A-4024-97B5-C9092593D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360" y="1703614"/>
            <a:ext cx="4422093" cy="41109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1300" dirty="0">
                <a:ea typeface="맑은 고딕"/>
              </a:rPr>
              <a:t>- </a:t>
            </a:r>
            <a:r>
              <a:rPr lang="ko-KR" altLang="en-US" sz="1300" b="1" dirty="0" err="1">
                <a:solidFill>
                  <a:srgbClr val="0070C0"/>
                </a:solidFill>
                <a:ea typeface="맑은 고딕"/>
              </a:rPr>
              <a:t>for문과</a:t>
            </a:r>
            <a:r>
              <a:rPr lang="ko-KR" altLang="en-US" sz="1300" b="1" dirty="0">
                <a:solidFill>
                  <a:srgbClr val="0070C0"/>
                </a:solidFill>
                <a:ea typeface="맑은 고딕"/>
              </a:rPr>
              <a:t> </a:t>
            </a:r>
            <a:r>
              <a:rPr lang="ko-KR" altLang="en-US" sz="1300" b="1" dirty="0" err="1">
                <a:solidFill>
                  <a:srgbClr val="0070C0"/>
                </a:solidFill>
                <a:ea typeface="맑은 고딕"/>
              </a:rPr>
              <a:t>grepl</a:t>
            </a:r>
            <a:r>
              <a:rPr lang="ko-KR" altLang="en-US" sz="1300" b="1" dirty="0">
                <a:solidFill>
                  <a:srgbClr val="0070C0"/>
                </a:solidFill>
                <a:ea typeface="맑은 고딕"/>
              </a:rPr>
              <a:t> 함수, </a:t>
            </a:r>
            <a:r>
              <a:rPr lang="ko-KR" altLang="en-US" sz="1300" b="1" dirty="0" err="1">
                <a:solidFill>
                  <a:srgbClr val="0070C0"/>
                </a:solidFill>
                <a:ea typeface="맑은 고딕"/>
              </a:rPr>
              <a:t>length</a:t>
            </a:r>
            <a:r>
              <a:rPr lang="ko-KR" altLang="en-US" sz="1300" b="1" dirty="0">
                <a:solidFill>
                  <a:srgbClr val="0070C0"/>
                </a:solidFill>
                <a:ea typeface="맑은 고딕"/>
              </a:rPr>
              <a:t> 함수, </a:t>
            </a:r>
            <a:r>
              <a:rPr lang="ko-KR" altLang="en-US" sz="1300" b="1" dirty="0" err="1">
                <a:solidFill>
                  <a:srgbClr val="0070C0"/>
                </a:solidFill>
                <a:ea typeface="맑은 고딕"/>
              </a:rPr>
              <a:t>bind</a:t>
            </a:r>
            <a:r>
              <a:rPr lang="ko-KR" altLang="en-US" sz="1300" b="1" dirty="0">
                <a:solidFill>
                  <a:srgbClr val="0070C0"/>
                </a:solidFill>
                <a:ea typeface="맑은 고딕"/>
              </a:rPr>
              <a:t> 함수 이용</a:t>
            </a:r>
          </a:p>
          <a:p>
            <a:endParaRPr lang="ko-KR" altLang="en-US" sz="1300" b="1" dirty="0">
              <a:ea typeface="맑은 고딕"/>
            </a:endParaRPr>
          </a:p>
          <a:p>
            <a:r>
              <a:rPr lang="ko-KR" altLang="en-US" sz="1300" b="1" dirty="0">
                <a:ea typeface="맑은 고딕"/>
              </a:rPr>
              <a:t>- </a:t>
            </a:r>
            <a:r>
              <a:rPr lang="ko-KR" altLang="en-US" sz="1300" dirty="0">
                <a:ea typeface="맑은 고딕"/>
              </a:rPr>
              <a:t>주어진 </a:t>
            </a:r>
            <a:r>
              <a:rPr lang="ko-KR" altLang="en-US" sz="1300" dirty="0" err="1">
                <a:ea typeface="맑은 고딕"/>
              </a:rPr>
              <a:t>dir의</a:t>
            </a:r>
            <a:r>
              <a:rPr lang="ko-KR" altLang="en-US" sz="1300" dirty="0">
                <a:ea typeface="맑은 고딕"/>
              </a:rPr>
              <a:t> 값에 따라, 각 행/열의 개수만큼 </a:t>
            </a:r>
            <a:r>
              <a:rPr lang="ko-KR" altLang="en-US" sz="1300" dirty="0" err="1">
                <a:ea typeface="맑은 고딕"/>
              </a:rPr>
              <a:t>for</a:t>
            </a:r>
            <a:r>
              <a:rPr lang="ko-KR" altLang="en-US" sz="1300" dirty="0">
                <a:ea typeface="맑은 고딕"/>
              </a:rPr>
              <a:t> </a:t>
            </a:r>
            <a:r>
              <a:rPr lang="ko-KR" altLang="en-US" sz="1300" dirty="0" err="1">
                <a:ea typeface="맑은 고딕"/>
              </a:rPr>
              <a:t>loop를</a:t>
            </a:r>
            <a:r>
              <a:rPr lang="ko-KR" altLang="en-US" sz="1300" dirty="0">
                <a:ea typeface="맑은 고딕"/>
              </a:rPr>
              <a:t> 돈다.</a:t>
            </a:r>
          </a:p>
          <a:p>
            <a:r>
              <a:rPr lang="ko-KR" altLang="en-US" sz="1300" dirty="0">
                <a:ea typeface="맑은 고딕"/>
              </a:rPr>
              <a:t>- </a:t>
            </a:r>
            <a:r>
              <a:rPr lang="ko-KR" altLang="en-US" sz="1300" dirty="0" err="1">
                <a:ea typeface="맑은 고딕"/>
              </a:rPr>
              <a:t>matrix의</a:t>
            </a:r>
            <a:r>
              <a:rPr lang="ko-KR" altLang="en-US" sz="1300" dirty="0">
                <a:ea typeface="맑은 고딕"/>
              </a:rPr>
              <a:t> 각 행/열에 대해 grepl 을 적용해, 해당 문자열을 포함하는 지 아닌지를 담은 논리형 </a:t>
            </a:r>
            <a:r>
              <a:rPr lang="ko-KR" altLang="en-US" sz="1300" dirty="0" err="1">
                <a:ea typeface="맑은 고딕"/>
              </a:rPr>
              <a:t>vector를</a:t>
            </a:r>
            <a:r>
              <a:rPr lang="ko-KR" altLang="en-US" sz="1300" dirty="0">
                <a:ea typeface="맑은 고딕"/>
              </a:rPr>
              <a:t> 받아온다.</a:t>
            </a:r>
          </a:p>
          <a:p>
            <a:r>
              <a:rPr lang="ko-KR" altLang="en-US" sz="1300" dirty="0">
                <a:ea typeface="맑은 고딕"/>
              </a:rPr>
              <a:t>- 이때, </a:t>
            </a:r>
            <a:r>
              <a:rPr lang="ko-KR" altLang="en-US" sz="1300" err="1">
                <a:ea typeface="맑은 고딕"/>
              </a:rPr>
              <a:t>length</a:t>
            </a:r>
            <a:r>
              <a:rPr lang="ko-KR" altLang="en-US" sz="1300" dirty="0">
                <a:ea typeface="맑은 고딕"/>
              </a:rPr>
              <a:t>() 함수를 통해 그 벡터 속 </a:t>
            </a:r>
            <a:r>
              <a:rPr lang="ko-KR" altLang="en-US" sz="1300" err="1">
                <a:ea typeface="맑은 고딕"/>
              </a:rPr>
              <a:t>TRUE의</a:t>
            </a:r>
            <a:r>
              <a:rPr lang="ko-KR" altLang="en-US" sz="1300" dirty="0">
                <a:ea typeface="맑은 고딕"/>
              </a:rPr>
              <a:t> 개수를 구한다. 이 값을 행/열 방향으로 벡터에 추가해준다. (</a:t>
            </a:r>
            <a:r>
              <a:rPr lang="ko-KR" altLang="en-US" sz="1300" err="1">
                <a:ea typeface="맑은 고딕"/>
              </a:rPr>
              <a:t>rbind</a:t>
            </a:r>
            <a:r>
              <a:rPr lang="ko-KR" altLang="en-US" sz="1300" dirty="0">
                <a:ea typeface="맑은 고딕"/>
              </a:rPr>
              <a:t> 또는 </a:t>
            </a:r>
            <a:r>
              <a:rPr lang="ko-KR" altLang="en-US" sz="1300" err="1">
                <a:ea typeface="맑은 고딕"/>
              </a:rPr>
              <a:t>cbind</a:t>
            </a:r>
            <a:r>
              <a:rPr lang="ko-KR" altLang="en-US" sz="1300" dirty="0">
                <a:ea typeface="맑은 고딕"/>
              </a:rPr>
              <a:t> 이용)</a:t>
            </a:r>
          </a:p>
          <a:p>
            <a:endParaRPr lang="ko-KR" altLang="en-US" sz="1300" dirty="0">
              <a:ea typeface="맑은 고딕"/>
            </a:endParaRPr>
          </a:p>
          <a:p>
            <a:r>
              <a:rPr lang="ko-KR" altLang="en-US" sz="1300" dirty="0">
                <a:ea typeface="맑은 고딕"/>
              </a:rPr>
              <a:t>- </a:t>
            </a:r>
            <a:r>
              <a:rPr lang="ko-KR" sz="1300" dirty="0">
                <a:ea typeface="+mn-lt"/>
                <a:cs typeface="+mn-lt"/>
              </a:rPr>
              <a:t>모든 작업이 끝난 후, 만들어진 </a:t>
            </a:r>
            <a:r>
              <a:rPr lang="en-US" altLang="ko-KR" sz="1300" dirty="0">
                <a:ea typeface="+mn-lt"/>
                <a:cs typeface="+mn-lt"/>
              </a:rPr>
              <a:t>matrix</a:t>
            </a:r>
            <a:r>
              <a:rPr lang="ko-KR" altLang="en-US" sz="1300" err="1">
                <a:ea typeface="+mn-lt"/>
                <a:cs typeface="+mn-lt"/>
              </a:rPr>
              <a:t>를</a:t>
            </a:r>
            <a:r>
              <a:rPr lang="ko-KR" sz="1300" dirty="0">
                <a:ea typeface="+mn-lt"/>
                <a:cs typeface="+mn-lt"/>
              </a:rPr>
              <a:t> </a:t>
            </a:r>
            <a:r>
              <a:rPr lang="ko-KR" sz="1300" err="1">
                <a:ea typeface="+mn-lt"/>
                <a:cs typeface="+mn-lt"/>
              </a:rPr>
              <a:t>리턴해준다</a:t>
            </a:r>
            <a:r>
              <a:rPr lang="ko-KR" sz="1300" dirty="0">
                <a:ea typeface="+mn-lt"/>
                <a:cs typeface="+mn-lt"/>
              </a:rPr>
              <a:t>. </a:t>
            </a:r>
            <a:r>
              <a:rPr lang="en-US" altLang="ko-KR" sz="1300" dirty="0">
                <a:ea typeface="+mn-lt"/>
                <a:cs typeface="+mn-lt"/>
              </a:rPr>
              <a:t>(1 x n </a:t>
            </a:r>
            <a:r>
              <a:rPr lang="ko-KR" altLang="en-US" sz="1300" dirty="0">
                <a:ea typeface="+mn-lt"/>
                <a:cs typeface="+mn-lt"/>
              </a:rPr>
              <a:t>또는</a:t>
            </a:r>
            <a:r>
              <a:rPr lang="en-US" altLang="ko-KR" sz="1300" dirty="0">
                <a:ea typeface="+mn-lt"/>
                <a:cs typeface="+mn-lt"/>
              </a:rPr>
              <a:t> n x 1 </a:t>
            </a:r>
            <a:r>
              <a:rPr lang="ko-KR" altLang="en-US" sz="1300" dirty="0">
                <a:ea typeface="+mn-lt"/>
                <a:cs typeface="+mn-lt"/>
              </a:rPr>
              <a:t>크기</a:t>
            </a:r>
            <a:r>
              <a:rPr lang="en-US" altLang="ko-KR" sz="1300" dirty="0">
                <a:ea typeface="+mn-lt"/>
                <a:cs typeface="+mn-lt"/>
              </a:rPr>
              <a:t>)</a:t>
            </a:r>
          </a:p>
          <a:p>
            <a:endParaRPr lang="ko-KR" altLang="en-US" sz="1300" dirty="0">
              <a:ea typeface="+mn-lt"/>
              <a:cs typeface="+mn-lt"/>
            </a:endParaRPr>
          </a:p>
          <a:p>
            <a:r>
              <a:rPr lang="ko-KR" altLang="en-US" sz="1300" dirty="0">
                <a:ea typeface="맑은 고딕"/>
              </a:rPr>
              <a:t>- 예외처리 : </a:t>
            </a:r>
            <a:r>
              <a:rPr lang="ko-KR" altLang="en-US" sz="1300" err="1">
                <a:ea typeface="맑은 고딕"/>
              </a:rPr>
              <a:t>dir</a:t>
            </a:r>
            <a:r>
              <a:rPr lang="ko-KR" altLang="en-US" sz="1300" dirty="0">
                <a:ea typeface="맑은 고딕"/>
              </a:rPr>
              <a:t> 값이 1 또는 2가 아닐 경우, 에러메시지 출력 후 빈 벡터를 반환해준다.</a:t>
            </a:r>
          </a:p>
          <a:p>
            <a:endParaRPr lang="ko-KR" altLang="en-US" sz="1300" dirty="0">
              <a:ea typeface="맑은 고딕"/>
            </a:endParaRPr>
          </a:p>
          <a:p>
            <a:endParaRPr lang="ko-KR" altLang="en-US" sz="1300" dirty="0">
              <a:ea typeface="맑은 고딕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EAF7E95-0FAB-46A5-B8CA-0BC3320B3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1" r="164" b="212"/>
          <a:stretch/>
        </p:blipFill>
        <p:spPr>
          <a:xfrm>
            <a:off x="5794828" y="1602711"/>
            <a:ext cx="5509995" cy="42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15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9612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58541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2-b</a:t>
            </a:r>
            <a:endParaRPr lang="en-US" altLang="ko-KR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97041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코드 리뷰</a:t>
            </a:r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DB4407A-6D7A-4024-97B5-C9092593D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9147" y="1640115"/>
            <a:ext cx="4322306" cy="415630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sz="1400" dirty="0">
                <a:ea typeface="+mn-lt"/>
                <a:cs typeface="+mn-lt"/>
              </a:rPr>
              <a:t>-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  <a:ea typeface="+mn-lt"/>
                <a:cs typeface="+mn-lt"/>
              </a:rPr>
              <a:t>apply </a:t>
            </a:r>
            <a:r>
              <a:rPr lang="en-US" altLang="ko-KR" sz="1400" b="1" dirty="0" err="1">
                <a:solidFill>
                  <a:srgbClr val="0070C0"/>
                </a:solidFill>
                <a:ea typeface="+mn-lt"/>
                <a:cs typeface="+mn-lt"/>
              </a:rPr>
              <a:t>함수와</a:t>
            </a:r>
            <a:r>
              <a:rPr lang="en-US" altLang="ko-KR" sz="1400" b="1" dirty="0">
                <a:solidFill>
                  <a:srgbClr val="0070C0"/>
                </a:solidFill>
                <a:ea typeface="+mn-lt"/>
                <a:cs typeface="+mn-lt"/>
              </a:rPr>
              <a:t> </a:t>
            </a:r>
            <a:r>
              <a:rPr lang="en-US" altLang="ko-KR" sz="1400" b="1" dirty="0" err="1">
                <a:solidFill>
                  <a:srgbClr val="0070C0"/>
                </a:solidFill>
                <a:ea typeface="+mn-lt"/>
                <a:cs typeface="+mn-lt"/>
              </a:rPr>
              <a:t>str_detect</a:t>
            </a:r>
            <a:r>
              <a:rPr lang="ko-KR" sz="1400" b="1" dirty="0">
                <a:solidFill>
                  <a:srgbClr val="0070C0"/>
                </a:solidFill>
                <a:ea typeface="+mn-lt"/>
                <a:cs typeface="+mn-lt"/>
              </a:rPr>
              <a:t> 함수, </a:t>
            </a:r>
            <a:r>
              <a:rPr lang="en-US" altLang="ko-KR" sz="1400" b="1" dirty="0">
                <a:solidFill>
                  <a:srgbClr val="0070C0"/>
                </a:solidFill>
                <a:ea typeface="+mn-lt"/>
                <a:cs typeface="+mn-lt"/>
              </a:rPr>
              <a:t>sum</a:t>
            </a:r>
            <a:r>
              <a:rPr lang="ko-KR" sz="1400" b="1" dirty="0">
                <a:solidFill>
                  <a:srgbClr val="0070C0"/>
                </a:solidFill>
                <a:ea typeface="+mn-lt"/>
                <a:cs typeface="+mn-lt"/>
              </a:rPr>
              <a:t> 함수, </a:t>
            </a:r>
            <a:r>
              <a:rPr lang="ko-KR" sz="1400" b="1" dirty="0" err="1">
                <a:solidFill>
                  <a:srgbClr val="0070C0"/>
                </a:solidFill>
                <a:ea typeface="+mn-lt"/>
                <a:cs typeface="+mn-lt"/>
              </a:rPr>
              <a:t>bind</a:t>
            </a:r>
            <a:r>
              <a:rPr lang="ko-KR" sz="1400" b="1" dirty="0">
                <a:solidFill>
                  <a:srgbClr val="0070C0"/>
                </a:solidFill>
                <a:ea typeface="+mn-lt"/>
                <a:cs typeface="+mn-lt"/>
              </a:rPr>
              <a:t> 함수 이용</a:t>
            </a:r>
            <a:endParaRPr lang="en-US" altLang="ko-KR" sz="1400" dirty="0">
              <a:solidFill>
                <a:srgbClr val="0070C0"/>
              </a:solidFill>
              <a:ea typeface="+mn-lt"/>
              <a:cs typeface="+mn-lt"/>
            </a:endParaRPr>
          </a:p>
          <a:p>
            <a:endParaRPr lang="ko-KR" sz="1400" dirty="0">
              <a:ea typeface="+mn-lt"/>
              <a:cs typeface="+mn-lt"/>
            </a:endParaRPr>
          </a:p>
          <a:p>
            <a:r>
              <a:rPr lang="ko-KR" sz="1400" dirty="0">
                <a:ea typeface="+mn-lt"/>
                <a:cs typeface="+mn-lt"/>
              </a:rPr>
              <a:t>- </a:t>
            </a:r>
            <a:r>
              <a:rPr lang="en-US" altLang="ko-KR" sz="1400" dirty="0">
                <a:ea typeface="+mn-lt"/>
                <a:cs typeface="+mn-lt"/>
              </a:rPr>
              <a:t>apply</a:t>
            </a:r>
            <a:r>
              <a:rPr lang="ko-KR" sz="1400" dirty="0">
                <a:ea typeface="+mn-lt"/>
                <a:cs typeface="+mn-lt"/>
              </a:rPr>
              <a:t> 함수를 통해 </a:t>
            </a:r>
            <a:r>
              <a:rPr lang="ko-KR" sz="1400" dirty="0" err="1">
                <a:ea typeface="+mn-lt"/>
                <a:cs typeface="+mn-lt"/>
              </a:rPr>
              <a:t>str</a:t>
            </a:r>
            <a:r>
              <a:rPr lang="ko-KR" sz="1400" dirty="0">
                <a:ea typeface="+mn-lt"/>
                <a:cs typeface="+mn-lt"/>
              </a:rPr>
              <a:t>_</a:t>
            </a:r>
            <a:r>
              <a:rPr lang="en-US" altLang="ko-KR" sz="1400" dirty="0" err="1">
                <a:ea typeface="+mn-lt"/>
                <a:cs typeface="+mn-lt"/>
              </a:rPr>
              <a:t>detect를</a:t>
            </a:r>
            <a:r>
              <a:rPr lang="en-US" altLang="ko-KR" sz="1400" dirty="0">
                <a:ea typeface="+mn-lt"/>
                <a:cs typeface="+mn-lt"/>
              </a:rPr>
              <a:t> </a:t>
            </a:r>
            <a:r>
              <a:rPr lang="en-US" altLang="ko-KR" sz="1400" dirty="0" err="1">
                <a:ea typeface="+mn-lt"/>
                <a:cs typeface="+mn-lt"/>
              </a:rPr>
              <a:t>적용한</a:t>
            </a:r>
            <a:r>
              <a:rPr lang="en-US" altLang="ko-KR" sz="1400" dirty="0">
                <a:ea typeface="+mn-lt"/>
                <a:cs typeface="+mn-lt"/>
              </a:rPr>
              <a:t> </a:t>
            </a:r>
            <a:r>
              <a:rPr lang="en-US" altLang="ko-KR" sz="1400" dirty="0" err="1">
                <a:ea typeface="+mn-lt"/>
                <a:cs typeface="+mn-lt"/>
              </a:rPr>
              <a:t>논리형</a:t>
            </a:r>
            <a:r>
              <a:rPr lang="en-US" altLang="ko-KR" sz="1400" dirty="0">
                <a:ea typeface="+mn-lt"/>
                <a:cs typeface="+mn-lt"/>
              </a:rPr>
              <a:t> </a:t>
            </a:r>
            <a:r>
              <a:rPr lang="en-US" altLang="ko-KR" sz="1400" dirty="0" err="1">
                <a:ea typeface="+mn-lt"/>
                <a:cs typeface="+mn-lt"/>
              </a:rPr>
              <a:t>행렬을</a:t>
            </a:r>
            <a:r>
              <a:rPr lang="en-US" altLang="ko-KR" sz="1400" dirty="0">
                <a:ea typeface="+mn-lt"/>
                <a:cs typeface="+mn-lt"/>
              </a:rPr>
              <a:t> </a:t>
            </a:r>
            <a:r>
              <a:rPr lang="en-US" altLang="ko-KR" sz="1400" dirty="0" err="1">
                <a:ea typeface="+mn-lt"/>
                <a:cs typeface="+mn-lt"/>
              </a:rPr>
              <a:t>받아온다</a:t>
            </a:r>
            <a:r>
              <a:rPr lang="en-US" altLang="ko-KR" sz="1400" dirty="0">
                <a:ea typeface="+mn-lt"/>
                <a:cs typeface="+mn-lt"/>
              </a:rPr>
              <a:t>.</a:t>
            </a:r>
            <a:endParaRPr lang="ko-KR" altLang="en-US" sz="1400" dirty="0">
              <a:ea typeface="+mn-lt"/>
              <a:cs typeface="+mn-lt"/>
            </a:endParaRPr>
          </a:p>
          <a:p>
            <a:r>
              <a:rPr lang="ko-KR" sz="1400" dirty="0">
                <a:ea typeface="+mn-lt"/>
                <a:cs typeface="+mn-lt"/>
              </a:rPr>
              <a:t>- </a:t>
            </a:r>
            <a:r>
              <a:rPr lang="en-US" altLang="ko-KR" sz="1400" dirty="0">
                <a:ea typeface="+mn-lt"/>
                <a:cs typeface="+mn-lt"/>
              </a:rPr>
              <a:t>apply</a:t>
            </a:r>
            <a:r>
              <a:rPr lang="ko-KR" altLang="en-US" sz="1400" dirty="0">
                <a:ea typeface="+mn-lt"/>
                <a:cs typeface="+mn-lt"/>
              </a:rPr>
              <a:t> 함수를 통해 그 논리행렬의 각 행/열 별 TRUE 개수를 센 벡터(1 </a:t>
            </a:r>
            <a:r>
              <a:rPr lang="ko-KR" altLang="en-US" sz="1400" dirty="0" err="1">
                <a:ea typeface="+mn-lt"/>
                <a:cs typeface="+mn-lt"/>
              </a:rPr>
              <a:t>x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ko-KR" altLang="en-US" sz="1400" dirty="0" err="1">
                <a:ea typeface="+mn-lt"/>
                <a:cs typeface="+mn-lt"/>
              </a:rPr>
              <a:t>n</a:t>
            </a:r>
            <a:r>
              <a:rPr lang="ko-KR" altLang="en-US" sz="1400" dirty="0">
                <a:ea typeface="+mn-lt"/>
                <a:cs typeface="+mn-lt"/>
              </a:rPr>
              <a:t>)</a:t>
            </a:r>
            <a:r>
              <a:rPr lang="ko-KR" altLang="en-US" sz="1400" dirty="0" err="1">
                <a:ea typeface="+mn-lt"/>
                <a:cs typeface="+mn-lt"/>
              </a:rPr>
              <a:t>를</a:t>
            </a:r>
            <a:r>
              <a:rPr lang="ko-KR" altLang="en-US" sz="1400" dirty="0">
                <a:ea typeface="+mn-lt"/>
                <a:cs typeface="+mn-lt"/>
              </a:rPr>
              <a:t> 구한다.</a:t>
            </a:r>
          </a:p>
          <a:p>
            <a:r>
              <a:rPr lang="ko-KR" altLang="en-US" sz="1400" dirty="0">
                <a:ea typeface="+mn-lt"/>
                <a:cs typeface="+mn-lt"/>
              </a:rPr>
              <a:t>   -&gt; 논리형 </a:t>
            </a:r>
            <a:r>
              <a:rPr lang="ko-KR" altLang="en-US" sz="1400" dirty="0" err="1">
                <a:ea typeface="+mn-lt"/>
                <a:cs typeface="+mn-lt"/>
              </a:rPr>
              <a:t>matrix를</a:t>
            </a:r>
            <a:r>
              <a:rPr lang="ko-KR" altLang="en-US" sz="1400" dirty="0">
                <a:ea typeface="+mn-lt"/>
                <a:cs typeface="+mn-lt"/>
              </a:rPr>
              <a:t> 구하는 방향은 고정하고, </a:t>
            </a:r>
          </a:p>
          <a:p>
            <a:r>
              <a:rPr lang="ko-KR" altLang="en-US" sz="1400" dirty="0">
                <a:ea typeface="+mn-lt"/>
                <a:cs typeface="+mn-lt"/>
              </a:rPr>
              <a:t>         </a:t>
            </a:r>
            <a:r>
              <a:rPr lang="ko-KR" altLang="en-US" sz="1400" dirty="0" err="1">
                <a:ea typeface="+mn-lt"/>
                <a:cs typeface="+mn-lt"/>
              </a:rPr>
              <a:t>sum을</a:t>
            </a:r>
            <a:r>
              <a:rPr lang="ko-KR" altLang="en-US" sz="1400" dirty="0">
                <a:ea typeface="+mn-lt"/>
                <a:cs typeface="+mn-lt"/>
              </a:rPr>
              <a:t> 적용하는 방향만 </a:t>
            </a:r>
            <a:r>
              <a:rPr lang="ko-KR" altLang="en-US" sz="1400" dirty="0" err="1">
                <a:ea typeface="+mn-lt"/>
                <a:cs typeface="+mn-lt"/>
              </a:rPr>
              <a:t>dir을</a:t>
            </a:r>
            <a:r>
              <a:rPr lang="ko-KR" altLang="en-US" sz="1400" dirty="0">
                <a:ea typeface="+mn-lt"/>
                <a:cs typeface="+mn-lt"/>
              </a:rPr>
              <a:t> 따른다.</a:t>
            </a:r>
          </a:p>
          <a:p>
            <a:r>
              <a:rPr lang="ko-KR" altLang="en-US" sz="1400" dirty="0">
                <a:ea typeface="+mn-lt"/>
                <a:cs typeface="+mn-lt"/>
              </a:rPr>
              <a:t>- 주어진 </a:t>
            </a:r>
            <a:r>
              <a:rPr lang="ko-KR" altLang="en-US" sz="1400" dirty="0" err="1">
                <a:ea typeface="+mn-lt"/>
                <a:cs typeface="+mn-lt"/>
              </a:rPr>
              <a:t>dir</a:t>
            </a:r>
            <a:r>
              <a:rPr lang="ko-KR" altLang="en-US" sz="1400" dirty="0">
                <a:ea typeface="+mn-lt"/>
                <a:cs typeface="+mn-lt"/>
              </a:rPr>
              <a:t> 값에 따라, 그 벡터를 해당 방향의 </a:t>
            </a:r>
            <a:r>
              <a:rPr lang="ko-KR" altLang="en-US" sz="1400" dirty="0" err="1">
                <a:ea typeface="+mn-lt"/>
                <a:cs typeface="+mn-lt"/>
              </a:rPr>
              <a:t>matrix로</a:t>
            </a:r>
            <a:r>
              <a:rPr lang="ko-KR" altLang="en-US" sz="1400" dirty="0">
                <a:ea typeface="+mn-lt"/>
                <a:cs typeface="+mn-lt"/>
              </a:rPr>
              <a:t> 변환해준다. </a:t>
            </a:r>
          </a:p>
          <a:p>
            <a:endParaRPr lang="ko-KR" altLang="en-US" sz="1400" dirty="0">
              <a:ea typeface="+mn-lt"/>
              <a:cs typeface="+mn-lt"/>
            </a:endParaRPr>
          </a:p>
          <a:p>
            <a:r>
              <a:rPr lang="ko-KR" sz="1400" dirty="0">
                <a:ea typeface="+mn-lt"/>
                <a:cs typeface="+mn-lt"/>
              </a:rPr>
              <a:t>- 모든 작업이 끝난 후, 만들어진 </a:t>
            </a:r>
            <a:r>
              <a:rPr lang="en-US" altLang="ko-KR" sz="1400" dirty="0" err="1">
                <a:ea typeface="+mn-lt"/>
                <a:cs typeface="+mn-lt"/>
              </a:rPr>
              <a:t>matrix를</a:t>
            </a:r>
            <a:r>
              <a:rPr lang="ko-KR" sz="1400" dirty="0">
                <a:ea typeface="+mn-lt"/>
                <a:cs typeface="+mn-lt"/>
              </a:rPr>
              <a:t> </a:t>
            </a:r>
            <a:r>
              <a:rPr lang="ko-KR" sz="1400" dirty="0" err="1">
                <a:ea typeface="+mn-lt"/>
                <a:cs typeface="+mn-lt"/>
              </a:rPr>
              <a:t>리턴해준다</a:t>
            </a:r>
            <a:r>
              <a:rPr lang="ko-KR" sz="1400" dirty="0">
                <a:ea typeface="+mn-lt"/>
                <a:cs typeface="+mn-lt"/>
              </a:rPr>
              <a:t>.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(1 x n </a:t>
            </a:r>
            <a:r>
              <a:rPr lang="en-US" altLang="ko-KR" sz="1400" dirty="0" err="1">
                <a:ea typeface="+mn-lt"/>
                <a:cs typeface="+mn-lt"/>
              </a:rPr>
              <a:t>또는</a:t>
            </a:r>
            <a:r>
              <a:rPr lang="en-US" altLang="ko-KR" sz="1400" dirty="0">
                <a:ea typeface="+mn-lt"/>
                <a:cs typeface="+mn-lt"/>
              </a:rPr>
              <a:t> n x 1 </a:t>
            </a:r>
            <a:r>
              <a:rPr lang="en-US" altLang="ko-KR" sz="1400" dirty="0" err="1">
                <a:ea typeface="+mn-lt"/>
                <a:cs typeface="+mn-lt"/>
              </a:rPr>
              <a:t>크기</a:t>
            </a:r>
            <a:r>
              <a:rPr lang="en-US" altLang="ko-KR" sz="1400" dirty="0">
                <a:ea typeface="+mn-lt"/>
                <a:cs typeface="+mn-lt"/>
              </a:rPr>
              <a:t>)</a:t>
            </a:r>
          </a:p>
          <a:p>
            <a:endParaRPr lang="ko-KR" sz="1400" dirty="0">
              <a:ea typeface="+mn-lt"/>
              <a:cs typeface="+mn-lt"/>
            </a:endParaRPr>
          </a:p>
          <a:p>
            <a:r>
              <a:rPr lang="ko-KR" sz="1400" dirty="0">
                <a:ea typeface="+mn-lt"/>
                <a:cs typeface="+mn-lt"/>
              </a:rPr>
              <a:t>- 예외처리 : </a:t>
            </a:r>
            <a:r>
              <a:rPr lang="ko-KR" sz="1400" err="1">
                <a:ea typeface="+mn-lt"/>
                <a:cs typeface="+mn-lt"/>
              </a:rPr>
              <a:t>dir</a:t>
            </a:r>
            <a:r>
              <a:rPr lang="ko-KR" sz="1400" dirty="0">
                <a:ea typeface="+mn-lt"/>
                <a:cs typeface="+mn-lt"/>
              </a:rPr>
              <a:t> 값이 1 또는 2가 아닐 경우, 에러메시지 출력 후 </a:t>
            </a:r>
            <a:r>
              <a:rPr lang="en-US" altLang="ko-KR" sz="1400" err="1">
                <a:ea typeface="+mn-lt"/>
                <a:cs typeface="+mn-lt"/>
              </a:rPr>
              <a:t>NULL을</a:t>
            </a:r>
            <a:r>
              <a:rPr lang="ko-KR" sz="1400" dirty="0">
                <a:ea typeface="+mn-lt"/>
                <a:cs typeface="+mn-lt"/>
              </a:rPr>
              <a:t> 반환해준다.</a:t>
            </a:r>
            <a:endParaRPr lang="en-US" altLang="ko-KR" sz="1400" dirty="0">
              <a:ea typeface="+mn-lt"/>
              <a:cs typeface="+mn-lt"/>
            </a:endParaRPr>
          </a:p>
          <a:p>
            <a:endParaRPr lang="ko-KR" dirty="0">
              <a:ea typeface="+mn-lt"/>
              <a:cs typeface="+mn-lt"/>
            </a:endParaRPr>
          </a:p>
          <a:p>
            <a:endParaRPr lang="ko-KR" dirty="0">
              <a:ea typeface="+mn-lt"/>
              <a:cs typeface="+mn-lt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E0AF243-FC23-4D4C-82D7-8D25E5C2E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550864"/>
            <a:ext cx="5301342" cy="43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5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3488" y="2511580"/>
            <a:ext cx="3365024" cy="13234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Q &amp; A</a:t>
            </a:r>
            <a:endParaRPr lang="ko-KR" altLang="en-US" sz="8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61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1597" y="2792928"/>
            <a:ext cx="3579826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9147" y="2325408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5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49745" y="122578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2715" y="1472003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/>
              </a:rPr>
              <a:t>과제 소개</a:t>
            </a:r>
            <a:endParaRPr lang="ko-KR" altLang="en-US" sz="28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418978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9745" y="2393126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9745" y="3560470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9745" y="4727814"/>
            <a:ext cx="689612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3516" y="2639347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예상 결과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2715" y="3806691"/>
            <a:ext cx="2951449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28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사용한 함수 설명</a:t>
            </a:r>
          </a:p>
          <a:p>
            <a:endParaRPr lang="ko-KR" altLang="en-US" sz="2800" dirty="0">
              <a:ln>
                <a:solidFill>
                  <a:prstClr val="black">
                    <a:alpha val="1000"/>
                  </a:prstClr>
                </a:solidFill>
              </a:ln>
              <a:ea typeface="나눔바른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4625" y="4974035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28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코드 리뷰</a:t>
            </a:r>
            <a:endParaRPr lang="ko-K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951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543770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for문을</a:t>
            </a:r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 대체하여 </a:t>
            </a:r>
            <a:r>
              <a:rPr lang="ko-KR" altLang="en-US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apply</a:t>
            </a:r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 함수를 사용하는 연습</a:t>
            </a:r>
            <a:endParaRPr lang="ko-KR" alt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97041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과제 소개</a:t>
            </a:r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E55F3-4780-4E41-BE60-6887DF7DB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임의 수치형 </a:t>
            </a:r>
            <a:r>
              <a:rPr lang="ko-KR" altLang="en-US" dirty="0" err="1">
                <a:ea typeface="맑은 고딕"/>
              </a:rPr>
              <a:t>matrix에</a:t>
            </a:r>
            <a:r>
              <a:rPr lang="ko-KR" altLang="en-US" dirty="0">
                <a:ea typeface="맑은 고딕"/>
              </a:rPr>
              <a:t> 대하여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0FA5B92-EBA3-4117-8F40-35C1717343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ko-KR" sz="1900" dirty="0">
              <a:ea typeface="+mn-lt"/>
              <a:cs typeface="+mn-lt"/>
            </a:endParaRPr>
          </a:p>
          <a:p>
            <a:r>
              <a:rPr lang="en-US" altLang="ko-KR" sz="1900" dirty="0">
                <a:ea typeface="+mn-lt"/>
                <a:cs typeface="+mn-lt"/>
              </a:rPr>
              <a:t>1.</a:t>
            </a:r>
            <a:r>
              <a:rPr lang="ko-KR" altLang="en-US" sz="1900" dirty="0">
                <a:ea typeface="+mn-lt"/>
                <a:cs typeface="+mn-lt"/>
              </a:rPr>
              <a:t> </a:t>
            </a:r>
            <a:r>
              <a:rPr lang="ko-KR" sz="1900" dirty="0">
                <a:ea typeface="+mn-lt"/>
                <a:cs typeface="+mn-lt"/>
              </a:rPr>
              <a:t>각 행 또는 각 열 에 대하여</a:t>
            </a:r>
            <a:r>
              <a:rPr lang="en-US" altLang="ko-KR" sz="1900" dirty="0">
                <a:ea typeface="+mn-lt"/>
                <a:cs typeface="+mn-lt"/>
              </a:rPr>
              <a:t>,</a:t>
            </a:r>
            <a:r>
              <a:rPr lang="ko-KR" sz="1900" dirty="0">
                <a:ea typeface="+mn-lt"/>
                <a:cs typeface="+mn-lt"/>
              </a:rPr>
              <a:t> </a:t>
            </a:r>
            <a:r>
              <a:rPr lang="ko-KR" sz="1900" b="1" dirty="0">
                <a:solidFill>
                  <a:srgbClr val="0070C0"/>
                </a:solidFill>
                <a:ea typeface="+mn-lt"/>
                <a:cs typeface="+mn-lt"/>
              </a:rPr>
              <a:t>양수들의 합과 음수들의 합을 각각 구하는 하나의 함수</a:t>
            </a:r>
            <a:r>
              <a:rPr lang="ko-KR" sz="1900" dirty="0">
                <a:ea typeface="+mn-lt"/>
                <a:cs typeface="+mn-lt"/>
              </a:rPr>
              <a:t>를 </a:t>
            </a:r>
            <a:r>
              <a:rPr lang="ko-KR" sz="1900" dirty="0" err="1">
                <a:ea typeface="+mn-lt"/>
                <a:cs typeface="+mn-lt"/>
              </a:rPr>
              <a:t>for</a:t>
            </a:r>
            <a:r>
              <a:rPr lang="ko-KR" sz="1900" dirty="0">
                <a:ea typeface="+mn-lt"/>
                <a:cs typeface="+mn-lt"/>
              </a:rPr>
              <a:t> </a:t>
            </a:r>
            <a:r>
              <a:rPr lang="ko-KR" sz="1900" dirty="0" err="1">
                <a:ea typeface="+mn-lt"/>
                <a:cs typeface="+mn-lt"/>
              </a:rPr>
              <a:t>문를</a:t>
            </a:r>
            <a:r>
              <a:rPr lang="ko-KR" sz="1900" dirty="0">
                <a:ea typeface="+mn-lt"/>
                <a:cs typeface="+mn-lt"/>
              </a:rPr>
              <a:t> 사용하여 작성하라. </a:t>
            </a:r>
            <a:endParaRPr lang="ko-KR"/>
          </a:p>
          <a:p>
            <a:pPr lvl="1"/>
            <a:r>
              <a:rPr lang="en-US" altLang="ko-KR" sz="1900" dirty="0">
                <a:ea typeface="+mn-lt"/>
                <a:cs typeface="+mn-lt"/>
              </a:rPr>
              <a:t>(</a:t>
            </a:r>
            <a:r>
              <a:rPr lang="ko-KR" sz="1900" dirty="0">
                <a:ea typeface="+mn-lt"/>
                <a:cs typeface="+mn-lt"/>
              </a:rPr>
              <a:t>행, 열은 함수의 파라미터로 선택할 수 있어야 함</a:t>
            </a:r>
            <a:r>
              <a:rPr lang="en-US" altLang="ko-KR" sz="1900" dirty="0">
                <a:ea typeface="+mn-lt"/>
                <a:cs typeface="+mn-lt"/>
              </a:rPr>
              <a:t>.)</a:t>
            </a:r>
            <a:endParaRPr lang="ko-KR" altLang="en-US" sz="1900" dirty="0">
              <a:ea typeface="맑은 고딕"/>
            </a:endParaRPr>
          </a:p>
          <a:p>
            <a:pPr marL="457200" lvl="1" indent="0">
              <a:buNone/>
            </a:pPr>
            <a:endParaRPr lang="en-US" altLang="ko-KR" sz="1900" dirty="0">
              <a:ea typeface="+mn-lt"/>
              <a:cs typeface="+mn-lt"/>
            </a:endParaRPr>
          </a:p>
          <a:p>
            <a:r>
              <a:rPr lang="en-US" altLang="ko-KR" sz="1900" dirty="0">
                <a:ea typeface="+mn-lt"/>
                <a:cs typeface="+mn-lt"/>
              </a:rPr>
              <a:t>2.</a:t>
            </a:r>
            <a:r>
              <a:rPr lang="ko-KR" altLang="en-US" sz="1900" dirty="0">
                <a:ea typeface="+mn-lt"/>
                <a:cs typeface="+mn-lt"/>
              </a:rPr>
              <a:t> </a:t>
            </a:r>
            <a:r>
              <a:rPr lang="ko-KR" sz="1900" dirty="0">
                <a:ea typeface="+mn-lt"/>
                <a:cs typeface="+mn-lt"/>
              </a:rPr>
              <a:t>위의 함수를 가능한 경우의 </a:t>
            </a:r>
            <a:r>
              <a:rPr lang="ko-KR" sz="1900" dirty="0" err="1">
                <a:ea typeface="+mn-lt"/>
                <a:cs typeface="+mn-lt"/>
              </a:rPr>
              <a:t>for</a:t>
            </a:r>
            <a:r>
              <a:rPr lang="ko-KR" sz="1900" dirty="0">
                <a:ea typeface="+mn-lt"/>
                <a:cs typeface="+mn-lt"/>
              </a:rPr>
              <a:t> 대신 </a:t>
            </a:r>
            <a:r>
              <a:rPr lang="ko-KR" sz="1900" dirty="0" err="1">
                <a:ea typeface="+mn-lt"/>
                <a:cs typeface="+mn-lt"/>
              </a:rPr>
              <a:t>apply</a:t>
            </a:r>
            <a:r>
              <a:rPr lang="ko-KR" sz="1900" dirty="0">
                <a:ea typeface="+mn-lt"/>
                <a:cs typeface="+mn-lt"/>
              </a:rPr>
              <a:t> 함수로 대체하여 사용하여 작성하라.</a:t>
            </a:r>
            <a:r>
              <a:rPr lang="ko-KR" altLang="en-US" sz="1900" dirty="0">
                <a:ea typeface="+mn-lt"/>
                <a:cs typeface="+mn-lt"/>
              </a:rPr>
              <a:t> </a:t>
            </a:r>
            <a:endParaRPr lang="ko-KR" altLang="en-US" sz="1900" dirty="0">
              <a:ea typeface="맑은 고딕"/>
            </a:endParaRPr>
          </a:p>
          <a:p>
            <a:endParaRPr lang="ko-KR" altLang="en-US" sz="1900" dirty="0">
              <a:ea typeface="맑은 고딕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E913F6F-7A20-4691-B2D3-A89E1E9C2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임의의 </a:t>
            </a:r>
            <a:r>
              <a:rPr lang="ko-KR" altLang="en-US" dirty="0" err="1">
                <a:ea typeface="맑은 고딕"/>
              </a:rPr>
              <a:t>char형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matrix에</a:t>
            </a:r>
            <a:r>
              <a:rPr lang="ko-KR" altLang="en-US" dirty="0">
                <a:ea typeface="맑은 고딕"/>
              </a:rPr>
              <a:t> 대하여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0212A9-B378-432E-92D1-0690CB2E729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ko-KR" sz="1900" dirty="0">
              <a:ea typeface="+mn-lt"/>
              <a:cs typeface="+mn-lt"/>
            </a:endParaRPr>
          </a:p>
          <a:p>
            <a:r>
              <a:rPr lang="en-US" altLang="ko-KR" sz="1900" dirty="0">
                <a:ea typeface="+mn-lt"/>
                <a:cs typeface="+mn-lt"/>
              </a:rPr>
              <a:t>1.</a:t>
            </a:r>
            <a:r>
              <a:rPr lang="ko-KR" sz="1900" dirty="0">
                <a:ea typeface="+mn-lt"/>
                <a:cs typeface="+mn-lt"/>
              </a:rPr>
              <a:t> 각 행 또는 열에 대하여</a:t>
            </a:r>
            <a:r>
              <a:rPr lang="en-US" altLang="ko-KR" sz="1900" dirty="0">
                <a:ea typeface="+mn-lt"/>
                <a:cs typeface="+mn-lt"/>
              </a:rPr>
              <a:t>,</a:t>
            </a:r>
            <a:r>
              <a:rPr lang="ko-KR" sz="1900" dirty="0">
                <a:ea typeface="+mn-lt"/>
                <a:cs typeface="+mn-lt"/>
              </a:rPr>
              <a:t> </a:t>
            </a:r>
            <a:r>
              <a:rPr lang="ko-KR" sz="1900" b="1" dirty="0">
                <a:solidFill>
                  <a:srgbClr val="0070C0"/>
                </a:solidFill>
                <a:ea typeface="+mn-lt"/>
                <a:cs typeface="+mn-lt"/>
              </a:rPr>
              <a:t>특정 문자열을 포함하는 요소들의 숫자를 벡터 형식으로 리턴 </a:t>
            </a:r>
            <a:r>
              <a:rPr lang="ko-KR" sz="1900" dirty="0">
                <a:ea typeface="+mn-lt"/>
                <a:cs typeface="+mn-lt"/>
              </a:rPr>
              <a:t>하는 함수를 </a:t>
            </a:r>
            <a:r>
              <a:rPr lang="ko-KR" sz="1900" dirty="0" err="1">
                <a:ea typeface="+mn-lt"/>
                <a:cs typeface="+mn-lt"/>
              </a:rPr>
              <a:t>for</a:t>
            </a:r>
            <a:r>
              <a:rPr lang="ko-KR" sz="1900" dirty="0">
                <a:ea typeface="+mn-lt"/>
                <a:cs typeface="+mn-lt"/>
              </a:rPr>
              <a:t> 문을 사용하여 작성하라, </a:t>
            </a:r>
            <a:endParaRPr lang="ko-KR" altLang="en-US">
              <a:ea typeface="맑은 고딕"/>
            </a:endParaRPr>
          </a:p>
          <a:p>
            <a:pPr lvl="1"/>
            <a:r>
              <a:rPr lang="en-US" altLang="ko-KR" sz="1900" dirty="0">
                <a:ea typeface="+mn-lt"/>
                <a:cs typeface="+mn-lt"/>
              </a:rPr>
              <a:t>(</a:t>
            </a:r>
            <a:r>
              <a:rPr lang="ko-KR" sz="1900" dirty="0">
                <a:ea typeface="+mn-lt"/>
                <a:cs typeface="+mn-lt"/>
              </a:rPr>
              <a:t>행, 열은 함수의 파라미터로 선택할 수 있어야 함</a:t>
            </a:r>
            <a:r>
              <a:rPr lang="en-US" altLang="ko-KR" sz="1900" dirty="0">
                <a:ea typeface="+mn-lt"/>
                <a:cs typeface="+mn-lt"/>
              </a:rPr>
              <a:t>.)</a:t>
            </a:r>
            <a:br>
              <a:rPr lang="en-US" altLang="ko-KR" sz="1900" dirty="0"/>
            </a:br>
            <a:endParaRPr lang="en-US" altLang="ko-KR" sz="1900">
              <a:ea typeface="맑은 고딕"/>
            </a:endParaRPr>
          </a:p>
          <a:p>
            <a:r>
              <a:rPr lang="en-US" altLang="ko-KR" sz="1900" dirty="0">
                <a:ea typeface="+mn-lt"/>
                <a:cs typeface="+mn-lt"/>
              </a:rPr>
              <a:t>2.</a:t>
            </a:r>
            <a:r>
              <a:rPr lang="ko-KR" altLang="en-US" sz="1900" dirty="0">
                <a:ea typeface="+mn-lt"/>
                <a:cs typeface="+mn-lt"/>
              </a:rPr>
              <a:t> </a:t>
            </a:r>
            <a:r>
              <a:rPr lang="ko-KR" sz="1900" dirty="0">
                <a:ea typeface="+mn-lt"/>
                <a:cs typeface="+mn-lt"/>
              </a:rPr>
              <a:t>위의 함수를 가능한 경우의 </a:t>
            </a:r>
            <a:r>
              <a:rPr lang="ko-KR" sz="1900" dirty="0" err="1">
                <a:ea typeface="+mn-lt"/>
                <a:cs typeface="+mn-lt"/>
              </a:rPr>
              <a:t>for</a:t>
            </a:r>
            <a:r>
              <a:rPr lang="ko-KR" sz="1900" dirty="0">
                <a:ea typeface="+mn-lt"/>
                <a:cs typeface="+mn-lt"/>
              </a:rPr>
              <a:t> 대신 </a:t>
            </a:r>
            <a:r>
              <a:rPr lang="ko-KR" sz="1900" dirty="0" err="1">
                <a:ea typeface="+mn-lt"/>
                <a:cs typeface="+mn-lt"/>
              </a:rPr>
              <a:t>apply</a:t>
            </a:r>
            <a:r>
              <a:rPr lang="ko-KR" sz="1900" dirty="0">
                <a:ea typeface="+mn-lt"/>
                <a:cs typeface="+mn-lt"/>
              </a:rPr>
              <a:t> 함수로 대체하여 사용하여 작성하라.</a:t>
            </a:r>
            <a:r>
              <a:rPr lang="ko-KR" altLang="en-US" sz="1900" dirty="0">
                <a:ea typeface="+mn-lt"/>
                <a:cs typeface="+mn-lt"/>
              </a:rPr>
              <a:t> </a:t>
            </a:r>
            <a:br>
              <a:rPr lang="en-US" altLang="ko-KR" sz="1900" dirty="0"/>
            </a:br>
            <a:endParaRPr lang="en-US" altLang="ko-KR" sz="1900">
              <a:ea typeface="맑은 고딕"/>
            </a:endParaRPr>
          </a:p>
          <a:p>
            <a:endParaRPr lang="ko-KR" altLang="en-US" sz="19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0954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387798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과제 제시 사항을 만족하는 결과</a:t>
            </a:r>
            <a:endParaRPr lang="ko-KR" alt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97041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예상 결과</a:t>
            </a:r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6" descr="텍스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F7BB022F-A846-47DC-A998-88A5ADC906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81116"/>
            <a:ext cx="5181600" cy="4240355"/>
          </a:xfrm>
        </p:spPr>
      </p:pic>
      <p:pic>
        <p:nvPicPr>
          <p:cNvPr id="47" name="그림 47" descr="테이블이(가) 표시된 사진&#10;&#10;자동 생성된 설명">
            <a:extLst>
              <a:ext uri="{FF2B5EF4-FFF2-40B4-BE49-F238E27FC236}">
                <a16:creationId xmlns:a16="http://schemas.microsoft.com/office/drawing/2014/main" id="{52714372-CCF1-4BA6-BC14-8EE13240AE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00445"/>
            <a:ext cx="5181600" cy="4201699"/>
          </a:xfr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33C9EB3-4823-43A1-9FDB-0407F2D0C411}"/>
              </a:ext>
            </a:extLst>
          </p:cNvPr>
          <p:cNvSpPr txBox="1"/>
          <p:nvPr/>
        </p:nvSpPr>
        <p:spPr>
          <a:xfrm>
            <a:off x="1098754" y="1381431"/>
            <a:ext cx="4648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참고로, </a:t>
            </a:r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dir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 = 1, 2는 각각 행, 열 방향을 의미</a:t>
            </a:r>
          </a:p>
        </p:txBody>
      </p:sp>
    </p:spTree>
    <p:extLst>
      <p:ext uri="{BB962C8B-B14F-4D97-AF65-F5344CB8AC3E}">
        <p14:creationId xmlns:p14="http://schemas.microsoft.com/office/powerpoint/2010/main" val="83264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473719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활용한 함수들과 그 원리에 대하여 설명</a:t>
            </a:r>
            <a:endParaRPr lang="ko-KR" alt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666079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/>
              </a:rPr>
              <a:t>사용한 함수 설명 - </a:t>
            </a:r>
            <a:r>
              <a:rPr lang="ko-KR" altLang="en-US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/>
              </a:rPr>
              <a:t>for문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ko-KR" altLang="en-US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/>
              </a:rPr>
              <a:t>vs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ko-KR" altLang="en-US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/>
              </a:rPr>
              <a:t>apply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/>
              </a:rPr>
              <a:t>()</a:t>
            </a:r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CAEFC-1737-4881-8A71-D9B0203D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ea typeface="맑은 고딕"/>
              </a:rPr>
              <a:t>가장 기본적인 </a:t>
            </a:r>
            <a:r>
              <a:rPr lang="ko-KR" altLang="en-US" sz="3000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for</a:t>
            </a:r>
            <a:r>
              <a:rPr lang="ko-KR" altLang="en-US" sz="3000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문</a:t>
            </a:r>
            <a:r>
              <a:rPr lang="ko-KR" altLang="en-US" dirty="0">
                <a:ea typeface="맑은 고딕"/>
              </a:rPr>
              <a:t>과 </a:t>
            </a:r>
            <a:r>
              <a:rPr lang="ko-KR" altLang="en-US" sz="3000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if</a:t>
            </a:r>
            <a:r>
              <a:rPr lang="ko-KR" altLang="en-US" sz="3000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문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apply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함수</a:t>
            </a:r>
            <a:r>
              <a:rPr lang="ko-KR" altLang="en-US" dirty="0">
                <a:ea typeface="맑은 고딕"/>
              </a:rPr>
              <a:t> : 주어진 데이터를 행 또는 열 기준으로 연산을 수행</a:t>
            </a:r>
            <a:endParaRPr lang="ko-KR"/>
          </a:p>
          <a:p>
            <a:pPr lvl="1"/>
            <a:endParaRPr lang="ko-KR" altLang="en-US" dirty="0">
              <a:highlight>
                <a:srgbClr val="FFFF00"/>
              </a:highlight>
              <a:ea typeface="맑은 고딕"/>
            </a:endParaRPr>
          </a:p>
          <a:p>
            <a:pPr lvl="1"/>
            <a:r>
              <a:rPr lang="ko-KR" altLang="en-US" dirty="0" err="1">
                <a:highlight>
                  <a:srgbClr val="FFFF00"/>
                </a:highlight>
                <a:ea typeface="맑은 고딕"/>
              </a:rPr>
              <a:t>apply</a:t>
            </a:r>
            <a:r>
              <a:rPr lang="ko-KR" altLang="en-US" dirty="0">
                <a:highlight>
                  <a:srgbClr val="FFFF00"/>
                </a:highlight>
                <a:ea typeface="맑은 고딕"/>
              </a:rPr>
              <a:t>(</a:t>
            </a:r>
            <a:r>
              <a:rPr lang="ko-KR" altLang="en-US" dirty="0" err="1">
                <a:highlight>
                  <a:srgbClr val="FFFF00"/>
                </a:highlight>
                <a:ea typeface="맑은 고딕"/>
              </a:rPr>
              <a:t>X</a:t>
            </a:r>
            <a:r>
              <a:rPr lang="ko-KR" altLang="en-US" dirty="0">
                <a:highlight>
                  <a:srgbClr val="FFFF00"/>
                </a:highlight>
                <a:ea typeface="맑은 고딕"/>
              </a:rPr>
              <a:t>, MARGIN, FUN, ...)</a:t>
            </a:r>
            <a:r>
              <a:rPr lang="ko-KR" altLang="en-US" dirty="0">
                <a:ea typeface="맑은 고딕"/>
              </a:rPr>
              <a:t>의 형태</a:t>
            </a:r>
            <a:endParaRPr lang="ko-KR" dirty="0"/>
          </a:p>
          <a:p>
            <a:pPr lvl="2"/>
            <a:r>
              <a:rPr lang="ko-KR" altLang="en-US" dirty="0" err="1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dirty="0" err="1">
                <a:ea typeface="맑은 고딕"/>
              </a:rPr>
              <a:t>matrix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array</a:t>
            </a:r>
            <a:r>
              <a:rPr lang="ko-KR" altLang="en-US" dirty="0">
                <a:ea typeface="맑은 고딕"/>
              </a:rPr>
              <a:t> 형태의 데이터.</a:t>
            </a:r>
          </a:p>
          <a:p>
            <a:pPr lvl="2"/>
            <a:r>
              <a:rPr lang="ko-KR" altLang="en-US" dirty="0">
                <a:ea typeface="맑은 고딕"/>
              </a:rPr>
              <a:t>MARGIN : 행(1) </a:t>
            </a:r>
            <a:r>
              <a:rPr lang="ko-KR" altLang="en-US" dirty="0" err="1">
                <a:ea typeface="맑은 고딕"/>
              </a:rPr>
              <a:t>똔는</a:t>
            </a:r>
            <a:r>
              <a:rPr lang="ko-KR" altLang="en-US" dirty="0">
                <a:ea typeface="맑은 고딕"/>
              </a:rPr>
              <a:t> 열(2). </a:t>
            </a:r>
            <a:endParaRPr lang="ko-KR" dirty="0">
              <a:ea typeface="맑은 고딕" panose="020B0503020000020004" pitchFamily="34" charset="-127"/>
            </a:endParaRPr>
          </a:p>
          <a:p>
            <a:pPr lvl="3"/>
            <a:r>
              <a:rPr lang="ko-KR" altLang="en-US" dirty="0">
                <a:ea typeface="맑은 고딕"/>
              </a:rPr>
              <a:t>이 중 하나를 입력하면 행 또는 열 기준으로 </a:t>
            </a:r>
            <a:r>
              <a:rPr lang="ko-KR" altLang="en-US" dirty="0" err="1">
                <a:ea typeface="맑은 고딕"/>
              </a:rPr>
              <a:t>FUN에</a:t>
            </a:r>
            <a:r>
              <a:rPr lang="ko-KR" altLang="en-US" dirty="0">
                <a:ea typeface="맑은 고딕"/>
              </a:rPr>
              <a:t> 주어진 함수를 실행한다.</a:t>
            </a:r>
            <a:endParaRPr lang="ko-KR">
              <a:ea typeface="맑은 고딕"/>
            </a:endParaRPr>
          </a:p>
          <a:p>
            <a:pPr lvl="2"/>
            <a:r>
              <a:rPr lang="ko-KR" altLang="en-US" dirty="0" err="1">
                <a:ea typeface="맑은 고딕"/>
              </a:rPr>
              <a:t>FUN은</a:t>
            </a:r>
            <a:r>
              <a:rPr lang="ko-KR" altLang="en-US" dirty="0">
                <a:ea typeface="맑은 고딕"/>
              </a:rPr>
              <a:t> 적용할 함수</a:t>
            </a:r>
          </a:p>
          <a:p>
            <a:pPr lvl="2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ea typeface="맑은 고딕"/>
              </a:rPr>
              <a:t>추가적인 인자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dirty="0" err="1">
                <a:ea typeface="맑은 고딕"/>
              </a:rPr>
              <a:t>FUN의</a:t>
            </a:r>
            <a:r>
              <a:rPr lang="ko-KR" altLang="en-US" dirty="0">
                <a:ea typeface="맑은 고딕"/>
              </a:rPr>
              <a:t> 함수에 들어가는 추가적인 매개변수.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08742F7A-8BF7-4F98-AC84-5915FF4AA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91" y="2248964"/>
            <a:ext cx="2733675" cy="1314450"/>
          </a:xfrm>
          <a:prstGeom prst="rect">
            <a:avLst/>
          </a:prstGeom>
        </p:spPr>
      </p:pic>
      <p:pic>
        <p:nvPicPr>
          <p:cNvPr id="4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A51DDE9-EDC2-4CCF-815B-A5C1D364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20" y="2246624"/>
            <a:ext cx="3242441" cy="11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8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473719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활용한 함수들과 그 원리에 대하여 설명</a:t>
            </a:r>
            <a:endParaRPr lang="ko-KR" alt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666079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/>
              </a:rPr>
              <a:t>사용한 함수 설명</a:t>
            </a:r>
            <a:r>
              <a:rPr 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 - </a:t>
            </a:r>
            <a:r>
              <a:rPr lang="ko-KR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for문</a:t>
            </a:r>
            <a:r>
              <a:rPr 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 </a:t>
            </a:r>
            <a:r>
              <a:rPr lang="ko-KR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vs</a:t>
            </a:r>
            <a:r>
              <a:rPr 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 </a:t>
            </a:r>
            <a:r>
              <a:rPr lang="ko-KR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apply</a:t>
            </a:r>
            <a:r>
              <a:rPr 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()</a:t>
            </a:r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CAEFC-1737-4881-8A71-D9B0203D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apply</a:t>
            </a:r>
            <a:r>
              <a:rPr lang="ko-KR" altLang="en-US" dirty="0">
                <a:ea typeface="맑은 고딕"/>
              </a:rPr>
              <a:t> 함수 </a:t>
            </a:r>
            <a:r>
              <a:rPr lang="ko-KR" altLang="en-US" dirty="0" err="1">
                <a:ea typeface="맑은 고딕"/>
              </a:rPr>
              <a:t>vs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 문 (예시)</a:t>
            </a:r>
            <a:endParaRPr lang="ko-KR" dirty="0"/>
          </a:p>
          <a:p>
            <a:pPr lvl="1"/>
            <a:r>
              <a:rPr lang="ko-KR" altLang="en-US" dirty="0">
                <a:ea typeface="맑은 고딕"/>
              </a:rPr>
              <a:t>우선, 다음과 같은 값을 같는 </a:t>
            </a:r>
            <a:r>
              <a:rPr lang="ko-KR" altLang="en-US" dirty="0" err="1">
                <a:ea typeface="맑은 고딕"/>
              </a:rPr>
              <a:t>matrix가</a:t>
            </a:r>
            <a:r>
              <a:rPr lang="ko-KR" altLang="en-US" dirty="0">
                <a:ea typeface="맑은 고딕"/>
              </a:rPr>
              <a:t> 주어졌다고 생각해보자.</a:t>
            </a:r>
          </a:p>
          <a:p>
            <a:pPr lvl="1"/>
            <a:r>
              <a:rPr lang="ko-KR" altLang="en-US" dirty="0">
                <a:ea typeface="맑은 고딕"/>
              </a:rPr>
              <a:t>각각의 열 별로 그 </a:t>
            </a:r>
            <a:r>
              <a:rPr lang="ko-KR" altLang="en-US" dirty="0" err="1">
                <a:ea typeface="맑은 고딕"/>
              </a:rPr>
              <a:t>펑균값을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구하려한다</a:t>
            </a:r>
            <a:r>
              <a:rPr lang="ko-KR" altLang="en-US" dirty="0">
                <a:ea typeface="맑은 고딕"/>
              </a:rPr>
              <a:t>.</a:t>
            </a:r>
          </a:p>
          <a:p>
            <a:pPr lvl="1"/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 문을 사용하지 않는다면 다음과 같은 방식으로 직접 </a:t>
            </a:r>
            <a:r>
              <a:rPr lang="ko-KR" altLang="en-US" dirty="0" err="1">
                <a:ea typeface="맑은 고딕"/>
              </a:rPr>
              <a:t>mean</a:t>
            </a:r>
            <a:r>
              <a:rPr lang="ko-KR" altLang="en-US" dirty="0">
                <a:ea typeface="맑은 고딕"/>
              </a:rPr>
              <a:t> 함수를 </a:t>
            </a:r>
            <a:r>
              <a:rPr lang="ko-KR" altLang="en-US" dirty="0" err="1">
                <a:ea typeface="맑은 고딕"/>
              </a:rPr>
              <a:t>적용해야할</a:t>
            </a:r>
            <a:r>
              <a:rPr lang="ko-KR" altLang="en-US" dirty="0">
                <a:ea typeface="맑은 고딕"/>
              </a:rPr>
              <a:t> 것이다.</a:t>
            </a:r>
          </a:p>
          <a:p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2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EC29356B-B33D-4DF2-9A17-64AD13268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31" y="3994006"/>
            <a:ext cx="4635061" cy="2128194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31277D5-5D21-4B54-BAA5-67890081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607" y="3891743"/>
            <a:ext cx="3400096" cy="222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9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473719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활용한 함수들과 그 원리에 대하여 설명</a:t>
            </a:r>
            <a:endParaRPr lang="ko-KR" alt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666079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/>
              </a:rPr>
              <a:t>사용한 함수 설명</a:t>
            </a:r>
            <a:r>
              <a:rPr 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 - </a:t>
            </a:r>
            <a:r>
              <a:rPr lang="ko-KR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for문</a:t>
            </a:r>
            <a:r>
              <a:rPr 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 </a:t>
            </a:r>
            <a:r>
              <a:rPr lang="ko-KR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vs</a:t>
            </a:r>
            <a:r>
              <a:rPr 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 </a:t>
            </a:r>
            <a:r>
              <a:rPr lang="ko-KR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apply</a:t>
            </a:r>
            <a:r>
              <a:rPr 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()</a:t>
            </a:r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ea typeface="+mn-lt"/>
              <a:cs typeface="+mn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CAEFC-1737-4881-8A71-D9B0203D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apply</a:t>
            </a:r>
            <a:r>
              <a:rPr lang="ko-KR" altLang="en-US" dirty="0">
                <a:ea typeface="맑은 고딕"/>
              </a:rPr>
              <a:t> 함수 </a:t>
            </a:r>
            <a:r>
              <a:rPr lang="ko-KR" altLang="en-US" dirty="0" err="1">
                <a:ea typeface="맑은 고딕"/>
              </a:rPr>
              <a:t>vs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 문 (예시)</a:t>
            </a:r>
            <a:endParaRPr 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하지만, 저런 방식으로 직접 코드를 작성하면 너무 번거롭다. 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그래서 </a:t>
            </a:r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 문을 쓰면 아래와 같이 줄일 수 있다.</a:t>
            </a:r>
          </a:p>
          <a:p>
            <a:pPr lvl="1"/>
            <a:r>
              <a:rPr lang="ko-KR" altLang="en-US" dirty="0">
                <a:ea typeface="맑은 고딕"/>
              </a:rPr>
              <a:t>이때 </a:t>
            </a:r>
            <a:r>
              <a:rPr lang="ko-KR" altLang="en-US" dirty="0" err="1">
                <a:ea typeface="맑은 고딕"/>
              </a:rPr>
              <a:t>for문</a:t>
            </a:r>
            <a:r>
              <a:rPr lang="ko-KR" altLang="en-US" dirty="0">
                <a:ea typeface="맑은 고딕"/>
              </a:rPr>
              <a:t> 대신 </a:t>
            </a:r>
            <a:r>
              <a:rPr lang="ko-KR" altLang="en-US" dirty="0" err="1">
                <a:ea typeface="맑은 고딕"/>
              </a:rPr>
              <a:t>apply</a:t>
            </a:r>
            <a:r>
              <a:rPr lang="ko-KR" altLang="en-US" dirty="0">
                <a:ea typeface="맑은 고딕"/>
              </a:rPr>
              <a:t> 함수를 사용하면 저렇게 </a:t>
            </a:r>
            <a:r>
              <a:rPr lang="ko-KR" altLang="en-US" dirty="0" err="1">
                <a:ea typeface="맑은 고딕"/>
              </a:rPr>
              <a:t>한줄로</a:t>
            </a:r>
            <a:r>
              <a:rPr lang="ko-KR" altLang="en-US" dirty="0">
                <a:ea typeface="맑은 고딕"/>
              </a:rPr>
              <a:t> 간단하게 표현할 수 있다.</a:t>
            </a:r>
          </a:p>
          <a:p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8">
            <a:extLst>
              <a:ext uri="{FF2B5EF4-FFF2-40B4-BE49-F238E27FC236}">
                <a16:creationId xmlns:a16="http://schemas.microsoft.com/office/drawing/2014/main" id="{85A2882D-FE38-4869-8C22-2FD7DFAE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78" y="4060235"/>
            <a:ext cx="3794040" cy="1523734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27BE4EAF-866A-45D7-A663-639E42D03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009" y="4474268"/>
            <a:ext cx="4088293" cy="60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1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473719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활용한 함수들과 그 원리에 대하여 설명</a:t>
            </a:r>
            <a:endParaRPr lang="ko-KR" alt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4955203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/>
              </a:rPr>
              <a:t>사용한 함수 설명 - </a:t>
            </a:r>
            <a:r>
              <a:rPr lang="ko-KR" altLang="en-US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/>
              </a:rPr>
              <a:t>matrix</a:t>
            </a:r>
            <a:endParaRPr lang="ko-KR" altLang="en-US" sz="3200" dirty="0" err="1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CAEFC-1737-4881-8A71-D9B0203D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3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400" dirty="0">
                <a:ea typeface="+mn-lt"/>
                <a:cs typeface="+mn-lt"/>
              </a:rPr>
              <a:t>Matrix</a:t>
            </a:r>
            <a:r>
              <a:rPr lang="ko-KR" sz="2400" dirty="0">
                <a:ea typeface="+mn-lt"/>
                <a:cs typeface="+mn-lt"/>
              </a:rPr>
              <a:t> 생성</a:t>
            </a:r>
          </a:p>
          <a:p>
            <a:endParaRPr lang="ko-KR" altLang="en-US" dirty="0">
              <a:ea typeface="맑은 고딕"/>
            </a:endParaRPr>
          </a:p>
          <a:p>
            <a:endParaRPr 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en-US" altLang="ko-KR" sz="2400" dirty="0">
                <a:ea typeface="맑은 고딕"/>
              </a:rPr>
              <a:t>Matrix(</a:t>
            </a:r>
            <a:r>
              <a:rPr lang="en-US" altLang="ko-KR" sz="2400" dirty="0" err="1">
                <a:ea typeface="맑은 고딕"/>
              </a:rPr>
              <a:t>또는</a:t>
            </a:r>
            <a:r>
              <a:rPr lang="en-US" altLang="ko-KR" sz="2400" dirty="0">
                <a:ea typeface="맑은 고딕"/>
              </a:rPr>
              <a:t> vector) </a:t>
            </a:r>
            <a:r>
              <a:rPr lang="en-US" altLang="ko-KR" sz="2400" dirty="0" err="1">
                <a:ea typeface="맑은 고딕"/>
              </a:rPr>
              <a:t>조건부</a:t>
            </a:r>
            <a:r>
              <a:rPr lang="en-US" altLang="ko-KR" sz="2400" dirty="0">
                <a:ea typeface="맑은 고딕"/>
              </a:rPr>
              <a:t> </a:t>
            </a:r>
            <a:r>
              <a:rPr lang="en-US" altLang="ko-KR" sz="2400" dirty="0" err="1">
                <a:ea typeface="맑은 고딕"/>
              </a:rPr>
              <a:t>인덱싱</a:t>
            </a:r>
            <a:endParaRPr lang="en-US" altLang="ko-KR" sz="2400" dirty="0">
              <a:ea typeface="맑은 고딕"/>
            </a:endParaRPr>
          </a:p>
          <a:p>
            <a:pPr lvl="1"/>
            <a:r>
              <a:rPr lang="en-US" altLang="ko-KR" sz="1800" dirty="0" err="1">
                <a:ea typeface="맑은 고딕"/>
              </a:rPr>
              <a:t>응용</a:t>
            </a:r>
            <a:r>
              <a:rPr lang="en-US" altLang="ko-KR" sz="1800" dirty="0">
                <a:ea typeface="맑은 고딕"/>
              </a:rPr>
              <a:t> : </a:t>
            </a:r>
            <a:r>
              <a:rPr lang="en-US" altLang="ko-KR" sz="1800" dirty="0" err="1">
                <a:ea typeface="맑은 고딕"/>
              </a:rPr>
              <a:t>조건에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부합하는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값에</a:t>
            </a:r>
            <a:r>
              <a:rPr lang="en-US" altLang="ko-KR" sz="1800" dirty="0">
                <a:ea typeface="맑은 고딕"/>
              </a:rPr>
              <a:t> NA </a:t>
            </a:r>
            <a:r>
              <a:rPr lang="en-US" altLang="ko-KR" sz="1800" dirty="0" err="1">
                <a:ea typeface="맑은 고딕"/>
              </a:rPr>
              <a:t>채워</a:t>
            </a:r>
            <a:r>
              <a:rPr lang="en-US" altLang="ko-KR" sz="1800" dirty="0">
                <a:ea typeface="맑은 고딕"/>
              </a:rPr>
              <a:t>, NA </a:t>
            </a:r>
            <a:r>
              <a:rPr lang="en-US" altLang="ko-KR" sz="1800" dirty="0" err="1">
                <a:ea typeface="맑은 고딕"/>
              </a:rPr>
              <a:t>아닌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값들만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추출</a:t>
            </a:r>
            <a:endParaRPr lang="en-US" altLang="ko-KR" sz="1800">
              <a:ea typeface="맑은 고딕"/>
            </a:endParaRPr>
          </a:p>
          <a:p>
            <a:pPr marL="457200" lvl="1" indent="0">
              <a:buNone/>
            </a:pPr>
            <a:endParaRPr lang="en-US" altLang="ko-KR" sz="1800" dirty="0">
              <a:ea typeface="맑은 고딕"/>
            </a:endParaRPr>
          </a:p>
          <a:p>
            <a:r>
              <a:rPr lang="en-US" altLang="ko-KR" sz="2400" dirty="0">
                <a:ea typeface="맑은 고딕"/>
              </a:rPr>
              <a:t>Matrix </a:t>
            </a:r>
            <a:r>
              <a:rPr lang="en-US" altLang="ko-KR" sz="2400" dirty="0" err="1">
                <a:ea typeface="맑은 고딕"/>
              </a:rPr>
              <a:t>인덱스</a:t>
            </a:r>
            <a:r>
              <a:rPr lang="en-US" altLang="ko-KR" sz="2400" dirty="0">
                <a:ea typeface="맑은 고딕"/>
              </a:rPr>
              <a:t> </a:t>
            </a:r>
            <a:r>
              <a:rPr lang="en-US" altLang="ko-KR" sz="2400" dirty="0" err="1">
                <a:ea typeface="맑은 고딕"/>
              </a:rPr>
              <a:t>접근</a:t>
            </a:r>
            <a:r>
              <a:rPr lang="en-US" altLang="ko-KR" sz="2400" dirty="0">
                <a:ea typeface="맑은 고딕"/>
              </a:rPr>
              <a:t> : matrix[x, y]</a:t>
            </a:r>
          </a:p>
          <a:p>
            <a:r>
              <a:rPr lang="en-US" altLang="ko-KR" sz="2400" dirty="0" err="1">
                <a:ea typeface="맑은 고딕"/>
              </a:rPr>
              <a:t>cbind와</a:t>
            </a:r>
            <a:r>
              <a:rPr lang="en-US" altLang="ko-KR" sz="2400" dirty="0">
                <a:ea typeface="맑은 고딕"/>
              </a:rPr>
              <a:t> </a:t>
            </a:r>
            <a:r>
              <a:rPr lang="en-US" altLang="ko-KR" sz="2400" dirty="0" err="1">
                <a:ea typeface="맑은 고딕"/>
              </a:rPr>
              <a:t>rbind</a:t>
            </a:r>
            <a:endParaRPr lang="en-US" altLang="ko-KR" sz="2400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  <p:pic>
        <p:nvPicPr>
          <p:cNvPr id="2" name="그림 8">
            <a:extLst>
              <a:ext uri="{FF2B5EF4-FFF2-40B4-BE49-F238E27FC236}">
                <a16:creationId xmlns:a16="http://schemas.microsoft.com/office/drawing/2014/main" id="{121DC9E6-62ED-4AFF-AFAD-14C7DB45B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49" y="2890601"/>
            <a:ext cx="5204437" cy="538529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DF537F0-BF15-4552-A7B9-9A33BF5F2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887" y="777435"/>
            <a:ext cx="3286685" cy="1938082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6418C74-6EA9-46EE-8150-87176B7A0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959" y="2889459"/>
            <a:ext cx="3275478" cy="1506259"/>
          </a:xfrm>
          <a:prstGeom prst="rect">
            <a:avLst/>
          </a:prstGeom>
        </p:spPr>
      </p:pic>
      <p:pic>
        <p:nvPicPr>
          <p:cNvPr id="11" name="그림 12">
            <a:extLst>
              <a:ext uri="{FF2B5EF4-FFF2-40B4-BE49-F238E27FC236}">
                <a16:creationId xmlns:a16="http://schemas.microsoft.com/office/drawing/2014/main" id="{262D80F6-7891-4255-BE5A-9E65235B5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1137" y="4584595"/>
            <a:ext cx="3845915" cy="1918046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A87592D2-05A1-4AD7-B952-8200D6E69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060" y="2134538"/>
            <a:ext cx="6026525" cy="64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3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473719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활용한 함수들과 그 원리에 대하여 설명</a:t>
            </a:r>
            <a:endParaRPr lang="ko-KR" alt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457849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/>
              </a:rPr>
              <a:t>사용한 함수 설명 - </a:t>
            </a:r>
            <a:r>
              <a:rPr lang="ko-KR" altLang="en-US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/>
              </a:rPr>
              <a:t>sum</a:t>
            </a:r>
            <a:endParaRPr lang="ko-KR" altLang="en-US" sz="3200" dirty="0" err="1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CAEFC-1737-4881-8A71-D9B0203D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3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>
                <a:ea typeface="+mn-lt"/>
                <a:cs typeface="+mn-lt"/>
              </a:rPr>
              <a:t>sum</a:t>
            </a:r>
            <a:r>
              <a:rPr lang="ko-KR" sz="2000" dirty="0">
                <a:ea typeface="+mn-lt"/>
                <a:cs typeface="+mn-lt"/>
              </a:rPr>
              <a:t> </a:t>
            </a:r>
            <a:r>
              <a:rPr lang="en-US" altLang="ko-KR" sz="2000" dirty="0">
                <a:ea typeface="+mn-lt"/>
                <a:cs typeface="+mn-lt"/>
              </a:rPr>
              <a:t>(</a:t>
            </a:r>
            <a:r>
              <a:rPr lang="ko-KR" sz="2000" dirty="0">
                <a:ea typeface="+mn-lt"/>
                <a:cs typeface="+mn-lt"/>
              </a:rPr>
              <a:t>기본 원리와</a:t>
            </a:r>
            <a:r>
              <a:rPr lang="en-US" altLang="ko-KR" sz="2000" dirty="0">
                <a:ea typeface="+mn-lt"/>
                <a:cs typeface="+mn-lt"/>
              </a:rPr>
              <a:t>,</a:t>
            </a:r>
            <a:r>
              <a:rPr lang="ko-KR" sz="2000" dirty="0">
                <a:ea typeface="+mn-lt"/>
                <a:cs typeface="+mn-lt"/>
              </a:rPr>
              <a:t> </a:t>
            </a:r>
            <a:r>
              <a:rPr lang="en-US" altLang="ko-KR" sz="2000" dirty="0">
                <a:ea typeface="+mn-lt"/>
                <a:cs typeface="+mn-lt"/>
              </a:rPr>
              <a:t>matrix</a:t>
            </a:r>
            <a:r>
              <a:rPr lang="ko-KR" sz="2000" dirty="0">
                <a:ea typeface="+mn-lt"/>
                <a:cs typeface="+mn-lt"/>
              </a:rPr>
              <a:t> 인덱싱 조건문 같이 활용한 예시</a:t>
            </a:r>
            <a:r>
              <a:rPr lang="en-US" altLang="ko-KR" sz="2000" dirty="0">
                <a:ea typeface="+mn-lt"/>
                <a:cs typeface="+mn-lt"/>
              </a:rPr>
              <a:t>,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NA</a:t>
            </a:r>
            <a:r>
              <a:rPr lang="ko-KR" sz="2000" dirty="0">
                <a:ea typeface="+mn-lt"/>
                <a:cs typeface="+mn-lt"/>
              </a:rPr>
              <a:t> 값 빼고 연산하는 예시</a:t>
            </a:r>
            <a:r>
              <a:rPr lang="en-US" altLang="ko-KR" sz="2000" dirty="0">
                <a:ea typeface="+mn-lt"/>
                <a:cs typeface="+mn-lt"/>
              </a:rPr>
              <a:t>)</a:t>
            </a:r>
            <a:endParaRPr lang="ko-KR" altLang="en-US" sz="2000" dirty="0">
              <a:ea typeface="+mn-lt"/>
              <a:cs typeface="+mn-lt"/>
            </a:endParaRPr>
          </a:p>
          <a:p>
            <a:pPr lvl="1"/>
            <a:r>
              <a:rPr lang="ko-KR" sz="2000" dirty="0">
                <a:ea typeface="+mn-lt"/>
                <a:cs typeface="+mn-lt"/>
              </a:rPr>
              <a:t>가장 기본적인 </a:t>
            </a:r>
            <a:r>
              <a:rPr lang="ko-KR" altLang="en-US" sz="2000" dirty="0">
                <a:ea typeface="+mn-lt"/>
                <a:cs typeface="+mn-lt"/>
              </a:rPr>
              <a:t>형태 </a:t>
            </a:r>
            <a:r>
              <a:rPr lang="en-US" altLang="ko-KR" sz="2000" dirty="0">
                <a:ea typeface="+mn-lt"/>
                <a:cs typeface="+mn-lt"/>
              </a:rPr>
              <a:t>-</a:t>
            </a:r>
            <a:r>
              <a:rPr lang="ko-KR" altLang="en-US" sz="2000" dirty="0">
                <a:ea typeface="+mn-lt"/>
                <a:cs typeface="+mn-lt"/>
              </a:rPr>
              <a:t> </a:t>
            </a:r>
            <a:r>
              <a:rPr lang="en-US" altLang="ko-KR" sz="2000" dirty="0">
                <a:ea typeface="+mn-lt"/>
                <a:cs typeface="+mn-lt"/>
              </a:rPr>
              <a:t>sum(x)</a:t>
            </a:r>
          </a:p>
          <a:p>
            <a:pPr lvl="2"/>
            <a:r>
              <a:rPr lang="en-US" altLang="ko-KR" sz="1600" dirty="0" err="1">
                <a:ea typeface="+mn-lt"/>
                <a:cs typeface="+mn-lt"/>
              </a:rPr>
              <a:t>벡터</a:t>
            </a:r>
            <a:r>
              <a:rPr lang="en-US" altLang="ko-KR" sz="1600" dirty="0">
                <a:ea typeface="+mn-lt"/>
                <a:cs typeface="+mn-lt"/>
              </a:rPr>
              <a:t> x </a:t>
            </a:r>
            <a:r>
              <a:rPr lang="en-US" altLang="ko-KR" sz="1600" dirty="0" err="1">
                <a:ea typeface="+mn-lt"/>
                <a:cs typeface="+mn-lt"/>
              </a:rPr>
              <a:t>안의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en-US" altLang="ko-KR" sz="1600" dirty="0" err="1">
                <a:ea typeface="+mn-lt"/>
                <a:cs typeface="+mn-lt"/>
              </a:rPr>
              <a:t>원소들의</a:t>
            </a:r>
            <a:r>
              <a:rPr lang="en-US" altLang="ko-KR" sz="1600" dirty="0">
                <a:ea typeface="+mn-lt"/>
                <a:cs typeface="+mn-lt"/>
              </a:rPr>
              <a:t> 총 </a:t>
            </a:r>
            <a:r>
              <a:rPr lang="en-US" altLang="ko-KR" sz="1600" dirty="0" err="1">
                <a:ea typeface="+mn-lt"/>
                <a:cs typeface="+mn-lt"/>
              </a:rPr>
              <a:t>합을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en-US" altLang="ko-KR" sz="1600" dirty="0" err="1">
                <a:ea typeface="+mn-lt"/>
                <a:cs typeface="+mn-lt"/>
              </a:rPr>
              <a:t>구하는</a:t>
            </a:r>
            <a:r>
              <a:rPr lang="en-US" altLang="ko-KR" sz="1600" dirty="0">
                <a:ea typeface="+mn-lt"/>
                <a:cs typeface="+mn-lt"/>
              </a:rPr>
              <a:t> 데 </a:t>
            </a:r>
            <a:r>
              <a:rPr lang="en-US" altLang="ko-KR" sz="1600" dirty="0" err="1">
                <a:ea typeface="+mn-lt"/>
                <a:cs typeface="+mn-lt"/>
              </a:rPr>
              <a:t>쓰인다</a:t>
            </a:r>
            <a:r>
              <a:rPr lang="en-US" altLang="ko-KR" sz="1600" dirty="0">
                <a:ea typeface="+mn-lt"/>
                <a:cs typeface="+mn-lt"/>
              </a:rPr>
              <a:t>.</a:t>
            </a:r>
          </a:p>
          <a:p>
            <a:r>
              <a:rPr lang="en-US" altLang="ko-KR" sz="2000" dirty="0">
                <a:ea typeface="+mn-lt"/>
                <a:cs typeface="+mn-lt"/>
              </a:rPr>
              <a:t>matrix(</a:t>
            </a:r>
            <a:r>
              <a:rPr lang="en-US" altLang="ko-KR" sz="2000" dirty="0" err="1">
                <a:ea typeface="+mn-lt"/>
                <a:cs typeface="+mn-lt"/>
              </a:rPr>
              <a:t>또는</a:t>
            </a:r>
            <a:r>
              <a:rPr lang="en-US" altLang="ko-KR" sz="2000" dirty="0">
                <a:ea typeface="+mn-lt"/>
                <a:cs typeface="+mn-lt"/>
              </a:rPr>
              <a:t> vector) </a:t>
            </a:r>
            <a:r>
              <a:rPr lang="en-US" altLang="ko-KR" sz="2000" dirty="0" err="1">
                <a:ea typeface="+mn-lt"/>
                <a:cs typeface="+mn-lt"/>
              </a:rPr>
              <a:t>조건부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altLang="ko-KR" sz="2000" dirty="0" err="1">
                <a:ea typeface="+mn-lt"/>
                <a:cs typeface="+mn-lt"/>
              </a:rPr>
              <a:t>인덱싱과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altLang="ko-KR" sz="2000" dirty="0" err="1">
                <a:ea typeface="+mn-lt"/>
                <a:cs typeface="+mn-lt"/>
              </a:rPr>
              <a:t>함께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altLang="ko-KR" sz="2000" dirty="0" err="1">
                <a:ea typeface="+mn-lt"/>
                <a:cs typeface="+mn-lt"/>
              </a:rPr>
              <a:t>활용될</a:t>
            </a:r>
            <a:r>
              <a:rPr lang="en-US" altLang="ko-KR" sz="2000" dirty="0">
                <a:ea typeface="+mn-lt"/>
                <a:cs typeface="+mn-lt"/>
              </a:rPr>
              <a:t> 수 </a:t>
            </a:r>
            <a:r>
              <a:rPr lang="en-US" altLang="ko-KR" sz="2000" dirty="0" err="1">
                <a:ea typeface="+mn-lt"/>
                <a:cs typeface="+mn-lt"/>
              </a:rPr>
              <a:t>있다</a:t>
            </a:r>
            <a:r>
              <a:rPr lang="en-US" altLang="ko-KR" sz="2000" dirty="0">
                <a:ea typeface="+mn-lt"/>
                <a:cs typeface="+mn-lt"/>
              </a:rPr>
              <a:t>.</a:t>
            </a:r>
          </a:p>
          <a:p>
            <a:endParaRPr lang="en-US" altLang="ko-KR" dirty="0">
              <a:ea typeface="+mn-lt"/>
              <a:cs typeface="+mn-lt"/>
            </a:endParaRPr>
          </a:p>
          <a:p>
            <a:endParaRPr lang="en-US" altLang="ko-KR" sz="2400" dirty="0">
              <a:ea typeface="+mn-lt"/>
              <a:cs typeface="+mn-lt"/>
            </a:endParaRPr>
          </a:p>
          <a:p>
            <a:r>
              <a:rPr lang="en-US" altLang="ko-KR" sz="2000" dirty="0" err="1">
                <a:ea typeface="+mn-lt"/>
                <a:cs typeface="+mn-lt"/>
              </a:rPr>
              <a:t>논리형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altLang="ko-KR" sz="2000" dirty="0" err="1">
                <a:ea typeface="+mn-lt"/>
                <a:cs typeface="+mn-lt"/>
              </a:rPr>
              <a:t>벡터에서</a:t>
            </a:r>
            <a:r>
              <a:rPr lang="en-US" altLang="ko-KR" sz="2000" dirty="0">
                <a:ea typeface="+mn-lt"/>
                <a:cs typeface="+mn-lt"/>
              </a:rPr>
              <a:t> TRUE </a:t>
            </a:r>
            <a:r>
              <a:rPr lang="en-US" altLang="ko-KR" sz="2000" dirty="0" err="1">
                <a:ea typeface="+mn-lt"/>
                <a:cs typeface="+mn-lt"/>
              </a:rPr>
              <a:t>또는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altLang="ko-KR" sz="2000" dirty="0" err="1">
                <a:ea typeface="+mn-lt"/>
                <a:cs typeface="+mn-lt"/>
              </a:rPr>
              <a:t>FALSE의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altLang="ko-KR" sz="2000" dirty="0" err="1">
                <a:ea typeface="+mn-lt"/>
                <a:cs typeface="+mn-lt"/>
              </a:rPr>
              <a:t>개수를</a:t>
            </a:r>
            <a:r>
              <a:rPr lang="en-US" altLang="ko-KR" sz="2000" dirty="0">
                <a:ea typeface="+mn-lt"/>
                <a:cs typeface="+mn-lt"/>
              </a:rPr>
              <a:t> 셀 수 </a:t>
            </a:r>
            <a:r>
              <a:rPr lang="en-US" altLang="ko-KR" sz="2000" dirty="0" err="1">
                <a:ea typeface="+mn-lt"/>
                <a:cs typeface="+mn-lt"/>
              </a:rPr>
              <a:t>있다</a:t>
            </a:r>
            <a:r>
              <a:rPr lang="en-US" altLang="ko-KR" sz="2000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FBE642E-7035-4C8F-8C4F-7C44DDEF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16" y="3073801"/>
            <a:ext cx="3344068" cy="848930"/>
          </a:xfrm>
          <a:prstGeom prst="rect">
            <a:avLst/>
          </a:prstGeom>
        </p:spPr>
      </p:pic>
      <p:pic>
        <p:nvPicPr>
          <p:cNvPr id="12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F48F51BE-912B-4F13-8E1F-59784E44B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79" y="4425551"/>
            <a:ext cx="5672573" cy="6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0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49</Words>
  <Application>Microsoft Office PowerPoint</Application>
  <PresentationFormat>와이드스크린</PresentationFormat>
  <Paragraphs>27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Registered User</cp:lastModifiedBy>
  <cp:revision>1012</cp:revision>
  <dcterms:created xsi:type="dcterms:W3CDTF">2015-05-21T02:05:49Z</dcterms:created>
  <dcterms:modified xsi:type="dcterms:W3CDTF">2022-03-12T16:14:42Z</dcterms:modified>
</cp:coreProperties>
</file>