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0" r:id="rId2"/>
    <p:sldId id="310" r:id="rId3"/>
    <p:sldId id="258" r:id="rId4"/>
    <p:sldId id="291" r:id="rId5"/>
    <p:sldId id="339" r:id="rId6"/>
    <p:sldId id="262" r:id="rId7"/>
    <p:sldId id="306" r:id="rId8"/>
    <p:sldId id="341" r:id="rId9"/>
    <p:sldId id="296" r:id="rId10"/>
    <p:sldId id="346" r:id="rId11"/>
    <p:sldId id="290" r:id="rId12"/>
    <p:sldId id="348" r:id="rId13"/>
    <p:sldId id="342" r:id="rId14"/>
    <p:sldId id="344" r:id="rId15"/>
    <p:sldId id="345" r:id="rId16"/>
    <p:sldId id="349" r:id="rId17"/>
    <p:sldId id="350" r:id="rId18"/>
    <p:sldId id="351" r:id="rId19"/>
    <p:sldId id="352" r:id="rId20"/>
    <p:sldId id="298" r:id="rId21"/>
    <p:sldId id="353" r:id="rId22"/>
    <p:sldId id="355" r:id="rId23"/>
    <p:sldId id="356" r:id="rId24"/>
    <p:sldId id="357" r:id="rId25"/>
    <p:sldId id="359" r:id="rId26"/>
    <p:sldId id="358" r:id="rId27"/>
    <p:sldId id="360" r:id="rId28"/>
    <p:sldId id="361" r:id="rId29"/>
    <p:sldId id="362" r:id="rId30"/>
    <p:sldId id="2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393939"/>
    <a:srgbClr val="04396C"/>
    <a:srgbClr val="FFFFFF"/>
    <a:srgbClr val="418A9D"/>
    <a:srgbClr val="AEAFA9"/>
    <a:srgbClr val="6497B1"/>
    <a:srgbClr val="FF3399"/>
    <a:srgbClr val="D6D0CB"/>
    <a:srgbClr val="CC33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961AE-4A7C-6DC5-CCD8-653E2156E3DE}" v="33" dt="2022-05-05T21:47:01.143"/>
    <p1510:client id="{330C1544-AD36-4AB6-9E68-A0E200BDDBFD}" v="807" dt="2022-04-30T02:07:00.843"/>
    <p1510:client id="{3D3FFB99-7AA3-77BB-6078-D2453D0A3050}" v="1819" dt="2022-05-05T20:18:29.632"/>
    <p1510:client id="{55D2BF72-326F-49AD-9472-595044FB4F03}" v="233" dt="2022-04-30T12:56:03.631"/>
    <p1510:client id="{6428A8F2-678C-4AD4-8D37-9831C7455759}" v="3789" dt="2022-05-05T19:41:42.584"/>
    <p1510:client id="{7796E109-0436-6F92-63AF-813699CFA989}" v="688" dt="2022-05-05T21:32:04.955"/>
    <p1510:client id="{8D8FF26A-47A8-FF80-EA6E-9132FC7A7D22}" v="118" dt="2022-05-05T21:35:52.592"/>
    <p1510:client id="{A3307BCC-FC04-8DEB-7633-E81A1FF3E838}" v="345" dt="2022-04-30T13:26:10.399"/>
    <p1510:client id="{D3463611-C4C9-23B1-ED31-6DBA00205B6F}" v="1662" dt="2022-05-05T20:53:39"/>
    <p1510:client id="{D7A618EF-3FFC-5E8E-2C3C-72B9B63C1FCA}" v="12375" dt="2022-05-16T08:22:06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06C84-7E96-4982-9C60-2BBE91AA347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1ED7-7D15-418B-BA7F-413FFFB7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nfhttps:/archive.ics.uci.edu/ml/datasets/Gas+Turbine+CO+and+NOx+Emission+Data+Se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938730" y="2676872"/>
            <a:ext cx="6314549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Data Science 10</a:t>
            </a:r>
            <a:r>
              <a:rPr lang="ko-KR" altLang="en-US" sz="4800" spc="-300" dirty="0">
                <a:solidFill>
                  <a:schemeClr val="bg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주차 과제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089959" y="4461574"/>
            <a:ext cx="2012089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ea typeface="+mn-lt"/>
                <a:cs typeface="+mn-lt"/>
              </a:rPr>
              <a:t>팀 </a:t>
            </a:r>
            <a:r>
              <a:rPr lang="en-US" altLang="ko-KR" sz="1600">
                <a:solidFill>
                  <a:schemeClr val="bg1"/>
                </a:solidFill>
                <a:ea typeface="+mn-lt"/>
                <a:cs typeface="+mn-lt"/>
              </a:rPr>
              <a:t>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  <a:ea typeface="+mn-lt"/>
                <a:cs typeface="+mn-lt"/>
              </a:rPr>
              <a:t>2018125074</a:t>
            </a:r>
            <a:r>
              <a:rPr lang="ko-KR" altLang="en-US" sz="1600">
                <a:solidFill>
                  <a:schemeClr val="bg1"/>
                </a:solidFill>
              </a:rPr>
              <a:t> 황규진</a:t>
            </a:r>
            <a:endParaRPr lang="ko-KR" dirty="0" err="1">
              <a:solidFill>
                <a:schemeClr val="bg1"/>
              </a:solidFill>
            </a:endParaRPr>
          </a:p>
          <a:p>
            <a:pPr algn="ctr"/>
            <a:r>
              <a:rPr lang="ko-KR" sz="1600">
                <a:solidFill>
                  <a:srgbClr val="FFFFFF"/>
                </a:solidFill>
                <a:ea typeface="+mn-lt"/>
                <a:cs typeface="+mn-lt"/>
              </a:rPr>
              <a:t>2019125019</a:t>
            </a:r>
            <a:r>
              <a:rPr lang="ko-KR" altLang="en-US" sz="1600">
                <a:solidFill>
                  <a:srgbClr val="FFFFFF"/>
                </a:solidFill>
              </a:rPr>
              <a:t> </a:t>
            </a:r>
            <a:r>
              <a:rPr lang="ko-KR" altLang="en-US" sz="1600">
                <a:solidFill>
                  <a:schemeClr val="bg1"/>
                </a:solidFill>
              </a:rPr>
              <a:t>김택현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2019125021 </a:t>
            </a:r>
            <a:r>
              <a:rPr lang="ko-KR" altLang="en-US" sz="1600">
                <a:solidFill>
                  <a:schemeClr val="bg1"/>
                </a:solidFill>
              </a:rPr>
              <a:t>남서아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386DE0-7A30-68EC-4410-53CDDADC8651}"/>
              </a:ext>
            </a:extLst>
          </p:cNvPr>
          <p:cNvSpPr/>
          <p:nvPr/>
        </p:nvSpPr>
        <p:spPr>
          <a:xfrm>
            <a:off x="1524614" y="4474291"/>
            <a:ext cx="9524998" cy="1769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003801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모델 생성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37706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모델  생성 (예측, 설명) - 데이터셋 분할 (학습,  테스트)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840BD-5837-D223-4864-E1A39E246C72}"/>
              </a:ext>
            </a:extLst>
          </p:cNvPr>
          <p:cNvSpPr txBox="1"/>
          <p:nvPr/>
        </p:nvSpPr>
        <p:spPr>
          <a:xfrm>
            <a:off x="889041" y="2140424"/>
            <a:ext cx="459289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2800" b="1" spc="-150" dirty="0">
                <a:solidFill>
                  <a:srgbClr val="418A9D"/>
                </a:solidFill>
              </a:rPr>
              <a:t>1. 예측 모델</a:t>
            </a:r>
          </a:p>
          <a:p>
            <a:pPr algn="just"/>
            <a:r>
              <a:rPr lang="ko-KR" altLang="en-US" sz="2000" b="1" spc="-150" dirty="0"/>
              <a:t>학습데이터와 테스트 데이터를 나눔</a:t>
            </a:r>
          </a:p>
          <a:p>
            <a:pPr algn="just"/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</a:rPr>
              <a:t>모델 학습 시 학습 데이터만을 통해 학습시켜 모델 생성</a:t>
            </a:r>
          </a:p>
          <a:p>
            <a:pPr algn="just"/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</a:rPr>
              <a:t>만들어진 모델의 예상 결과값과 학습 결과값을 비교하여 모델의 성능을 계산한다.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D23D0-9CB3-59AE-3582-3735A832486B}"/>
              </a:ext>
            </a:extLst>
          </p:cNvPr>
          <p:cNvSpPr txBox="1"/>
          <p:nvPr/>
        </p:nvSpPr>
        <p:spPr>
          <a:xfrm>
            <a:off x="6100915" y="2143429"/>
            <a:ext cx="5447071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418A9D"/>
                </a:solidFill>
              </a:rPr>
              <a:t>2. 설명 모델</a:t>
            </a:r>
          </a:p>
          <a:p>
            <a:r>
              <a:rPr lang="ko-KR" altLang="en-US" b="1" dirty="0">
                <a:ea typeface="+mn-lt"/>
                <a:cs typeface="+mn-lt"/>
              </a:rPr>
              <a:t>데이터를 분할하지 않음</a:t>
            </a:r>
          </a:p>
          <a:p>
            <a:r>
              <a:rPr lang="ko-KR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설명 모델의 성능은 전체 데이터 셋에 대하여 측정</a:t>
            </a:r>
            <a:endParaRPr 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설명 모델의 목적은 데이터를 설명하는 것으로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 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모델이나 변수가 얼마나 정확하게 예측 변수와 목표 변수의 관계를 설명하는 가를 알아냄.</a:t>
            </a:r>
            <a:endParaRPr 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40837-4AA0-2973-ECE5-3AA90E9602B6}"/>
              </a:ext>
            </a:extLst>
          </p:cNvPr>
          <p:cNvSpPr txBox="1"/>
          <p:nvPr/>
        </p:nvSpPr>
        <p:spPr>
          <a:xfrm>
            <a:off x="1733242" y="4375663"/>
            <a:ext cx="912187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2400" b="1" dirty="0">
              <a:solidFill>
                <a:srgbClr val="04396C"/>
              </a:solidFill>
              <a:ea typeface="+mn-lt"/>
              <a:cs typeface="+mn-lt"/>
            </a:endParaRPr>
          </a:p>
          <a:p>
            <a:pPr algn="ctr"/>
            <a:r>
              <a:rPr lang="ko-KR" sz="2000" b="1" dirty="0">
                <a:solidFill>
                  <a:srgbClr val="04396C"/>
                </a:solidFill>
                <a:ea typeface="+mn-lt"/>
                <a:cs typeface="+mn-lt"/>
              </a:rPr>
              <a:t>설명 </a:t>
            </a:r>
            <a:r>
              <a:rPr lang="ko-KR" sz="2000" b="1" dirty="0" err="1">
                <a:solidFill>
                  <a:srgbClr val="04396C"/>
                </a:solidFill>
                <a:ea typeface="+mn-lt"/>
                <a:cs typeface="+mn-lt"/>
              </a:rPr>
              <a:t>모델로써의</a:t>
            </a:r>
            <a:r>
              <a:rPr lang="ko-KR" sz="2000" b="1" dirty="0">
                <a:solidFill>
                  <a:srgbClr val="04396C"/>
                </a:solidFill>
                <a:ea typeface="+mn-lt"/>
                <a:cs typeface="+mn-lt"/>
              </a:rPr>
              <a:t> 성능을 측정하는데 테스트 집합이 </a:t>
            </a:r>
            <a:r>
              <a:rPr lang="ko-KR" sz="2000" b="1" dirty="0" err="1">
                <a:solidFill>
                  <a:srgbClr val="04396C"/>
                </a:solidFill>
                <a:ea typeface="+mn-lt"/>
                <a:cs typeface="+mn-lt"/>
              </a:rPr>
              <a:t>필요없는</a:t>
            </a:r>
            <a:r>
              <a:rPr lang="ko-KR" sz="2000" b="1" dirty="0">
                <a:solidFill>
                  <a:srgbClr val="04396C"/>
                </a:solidFill>
                <a:ea typeface="+mn-lt"/>
                <a:cs typeface="+mn-lt"/>
              </a:rPr>
              <a:t> 이유</a:t>
            </a:r>
            <a:endParaRPr lang="ko-KR" sz="2000">
              <a:ea typeface="+mn-lt"/>
              <a:cs typeface="+mn-lt"/>
            </a:endParaRPr>
          </a:p>
          <a:p>
            <a:pPr algn="ctr"/>
            <a:r>
              <a:rPr lang="ko-KR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성능 척도가 모델의 설명력과 </a:t>
            </a:r>
            <a:r>
              <a:rPr lang="ko-KR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유의미성</a:t>
            </a:r>
            <a:r>
              <a:rPr lang="ko-KR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(</a:t>
            </a:r>
            <a:r>
              <a:rPr lang="ko-KR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significance</a:t>
            </a:r>
            <a:r>
              <a:rPr lang="ko-KR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)이다.</a:t>
            </a:r>
          </a:p>
          <a:p>
            <a:pPr algn="ctr"/>
            <a:r>
              <a:rPr lang="ko-KR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따라서 테스트 집합을 따로 나눌 필요없이 데이터 전체를 모델에 적용하는 것이 </a:t>
            </a:r>
            <a:r>
              <a:rPr lang="ko-KR" dirty="0">
                <a:solidFill>
                  <a:srgbClr val="418A9D"/>
                </a:solidFill>
                <a:ea typeface="+mn-lt"/>
                <a:cs typeface="+mn-lt"/>
              </a:rPr>
              <a:t>분석할 수 있는 데이터의 양이 더 많으므로 관계를 파악하는데 유리하다.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819477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003801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모델 생성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84514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모델  생성 (예측, 설명) - 각 변수의 회귀 계수와 부호 해석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039CBE5-771B-AE6E-EDF1-43701A7A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73" y="2149781"/>
            <a:ext cx="4808376" cy="1536544"/>
          </a:xfrm>
          <a:prstGeom prst="rect">
            <a:avLst/>
          </a:prstGeom>
        </p:spPr>
      </p:pic>
      <p:pic>
        <p:nvPicPr>
          <p:cNvPr id="9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81B1DD24-C704-1AFA-AFCE-0C11065D2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0" y="4062555"/>
            <a:ext cx="4761916" cy="154781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237636-C1B3-F77C-538B-703EF4A75EAB}"/>
              </a:ext>
            </a:extLst>
          </p:cNvPr>
          <p:cNvCxnSpPr/>
          <p:nvPr/>
        </p:nvCxnSpPr>
        <p:spPr>
          <a:xfrm>
            <a:off x="755002" y="3924689"/>
            <a:ext cx="4587551" cy="186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D840BD-5837-D223-4864-E1A39E246C72}"/>
              </a:ext>
            </a:extLst>
          </p:cNvPr>
          <p:cNvSpPr txBox="1"/>
          <p:nvPr/>
        </p:nvSpPr>
        <p:spPr>
          <a:xfrm>
            <a:off x="5497912" y="2300198"/>
            <a:ext cx="6448732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2000" b="1" spc="-150" dirty="0">
                <a:solidFill>
                  <a:srgbClr val="418A9D"/>
                </a:solidFill>
              </a:rPr>
              <a:t>1. 회귀 계수의 부호는 목표 변수 값의 증감(방향성)과 관련 있다.</a:t>
            </a:r>
            <a:endParaRPr lang="ko-KR" dirty="0"/>
          </a:p>
          <a:p>
            <a:pPr algn="just"/>
            <a:r>
              <a:rPr lang="ko-KR" altLang="en-US" sz="1400" b="1" spc="-150" dirty="0" err="1">
                <a:solidFill>
                  <a:schemeClr val="bg1">
                    <a:lumMod val="50000"/>
                  </a:schemeClr>
                </a:solidFill>
              </a:rPr>
              <a:t>TIT의</a:t>
            </a:r>
            <a:r>
              <a:rPr lang="ko-KR" altLang="en-US" sz="1400" b="1" spc="-150" dirty="0">
                <a:solidFill>
                  <a:schemeClr val="bg1">
                    <a:lumMod val="50000"/>
                  </a:schemeClr>
                </a:solidFill>
              </a:rPr>
              <a:t> 회귀 계수만 양수, 나머지 변수들은 </a:t>
            </a:r>
            <a:r>
              <a:rPr lang="ko-KR" altLang="en-US" sz="1400" b="1" spc="-150" dirty="0" err="1">
                <a:solidFill>
                  <a:schemeClr val="bg1">
                    <a:lumMod val="50000"/>
                  </a:schemeClr>
                </a:solidFill>
              </a:rPr>
              <a:t>음수값</a:t>
            </a:r>
            <a:r>
              <a:rPr lang="ko-KR" altLang="en-US" sz="1400" b="1" spc="-150" dirty="0">
                <a:solidFill>
                  <a:schemeClr val="bg1">
                    <a:lumMod val="50000"/>
                  </a:schemeClr>
                </a:solidFill>
              </a:rPr>
              <a:t> 가짐</a:t>
            </a:r>
            <a:endParaRPr lang="ko-KR" sz="140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</a:rPr>
              <a:t>    →  다른 변수가  통제된 상황에서,</a:t>
            </a:r>
            <a:r>
              <a:rPr lang="ko-KR" altLang="en-US" sz="1400" b="1" spc="-1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spc="-150" err="1">
                <a:solidFill>
                  <a:schemeClr val="bg1">
                    <a:lumMod val="50000"/>
                  </a:schemeClr>
                </a:solidFill>
              </a:rPr>
              <a:t>TIT의</a:t>
            </a:r>
            <a:r>
              <a:rPr lang="ko-KR" altLang="en-US" sz="1400" b="1" spc="-150" dirty="0">
                <a:solidFill>
                  <a:schemeClr val="bg1">
                    <a:lumMod val="50000"/>
                  </a:schemeClr>
                </a:solidFill>
              </a:rPr>
              <a:t> 증가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</a:rPr>
              <a:t>는 목표변수 </a:t>
            </a:r>
            <a:r>
              <a:rPr lang="ko-KR" altLang="en-US" sz="1400" b="1" spc="-150" err="1">
                <a:solidFill>
                  <a:schemeClr val="bg1">
                    <a:lumMod val="50000"/>
                  </a:schemeClr>
                </a:solidFill>
              </a:rPr>
              <a:t>NOX의</a:t>
            </a:r>
            <a:r>
              <a:rPr lang="ko-KR" altLang="en-US" sz="1400" b="1" spc="-150" dirty="0">
                <a:solidFill>
                  <a:schemeClr val="bg1">
                    <a:lumMod val="50000"/>
                  </a:schemeClr>
                </a:solidFill>
              </a:rPr>
              <a:t> 값을 증가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</a:rPr>
              <a:t>시킨다. </a:t>
            </a:r>
          </a:p>
          <a:p>
            <a:pPr algn="just"/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</a:rPr>
              <a:t>    → 같은 상황에서</a:t>
            </a:r>
            <a:r>
              <a:rPr lang="ko-KR" altLang="en-US" sz="1400" b="1" spc="-150" dirty="0">
                <a:solidFill>
                  <a:schemeClr val="bg1">
                    <a:lumMod val="50000"/>
                  </a:schemeClr>
                </a:solidFill>
              </a:rPr>
              <a:t> 나머지 예측 변수들은 </a:t>
            </a:r>
            <a:r>
              <a:rPr lang="ko-KR" altLang="en-US" sz="1400" b="1" spc="-150" err="1">
                <a:solidFill>
                  <a:schemeClr val="bg1">
                    <a:lumMod val="50000"/>
                  </a:schemeClr>
                </a:solidFill>
              </a:rPr>
              <a:t>NOX의</a:t>
            </a:r>
            <a:r>
              <a:rPr lang="ko-KR" altLang="en-US" sz="1400" b="1" spc="-150" dirty="0">
                <a:solidFill>
                  <a:schemeClr val="bg1">
                    <a:lumMod val="50000"/>
                  </a:schemeClr>
                </a:solidFill>
              </a:rPr>
              <a:t> 값을 감소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</a:rPr>
              <a:t>시킨다.</a:t>
            </a:r>
          </a:p>
          <a:p>
            <a:pPr algn="just"/>
            <a:endParaRPr lang="ko-KR" altLang="en-US" sz="1600" b="1" spc="-150" dirty="0"/>
          </a:p>
          <a:p>
            <a:pPr algn="just"/>
            <a:r>
              <a:rPr lang="ko-KR" altLang="en-US" sz="2000" b="1" spc="-150" dirty="0">
                <a:solidFill>
                  <a:srgbClr val="418A9D"/>
                </a:solidFill>
              </a:rPr>
              <a:t>2. 회귀 계수의 크기는 변수의 중요도과 관계 없다. (비례관계만 나타냄) </a:t>
            </a:r>
            <a:endParaRPr lang="ko-KR" altLang="en-US" sz="2000" b="1" spc="-150" dirty="0">
              <a:solidFill>
                <a:srgbClr val="418A9D"/>
              </a:solidFill>
              <a:ea typeface="+mn-lt"/>
              <a:cs typeface="+mn-lt"/>
            </a:endParaRPr>
          </a:p>
          <a:p>
            <a:pPr algn="just"/>
            <a:r>
              <a:rPr lang="ko-KR" sz="16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  → 각 변수의 단위가 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표준화 되어 있지</a:t>
            </a:r>
            <a:r>
              <a:rPr 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않기 때문. </a:t>
            </a:r>
            <a:endParaRPr lang="en-US" altLang="ko-KR" sz="1400" spc="-15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   →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모든 예측 변수의 값을 </a:t>
            </a:r>
            <a:r>
              <a:rPr lang="ko-KR" altLang="en-US" sz="1400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표준화하여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표준화 된 회귀 계수를 구한다면 변수 중요도를 나타낼 수 있다.</a:t>
            </a:r>
          </a:p>
          <a:p>
            <a:pPr algn="just"/>
            <a:endParaRPr lang="ko-KR" altLang="en-US" sz="2000" spc="-15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altLang="ko-KR" sz="2000" b="1" spc="-150" dirty="0">
                <a:solidFill>
                  <a:srgbClr val="418A9D"/>
                </a:solidFill>
                <a:ea typeface="+mn-lt"/>
                <a:cs typeface="+mn-lt"/>
              </a:rPr>
              <a:t>3. </a:t>
            </a:r>
            <a:r>
              <a:rPr lang="ko-KR" sz="2000" b="1" spc="-150" dirty="0">
                <a:solidFill>
                  <a:srgbClr val="418A9D"/>
                </a:solidFill>
                <a:ea typeface="+mn-lt"/>
                <a:cs typeface="+mn-lt"/>
              </a:rPr>
              <a:t>한 </a:t>
            </a:r>
            <a:r>
              <a:rPr lang="ko-KR" alt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예측</a:t>
            </a:r>
            <a:r>
              <a:rPr lang="ko-KR" sz="2000" b="1" spc="-150" dirty="0">
                <a:solidFill>
                  <a:srgbClr val="418A9D"/>
                </a:solidFill>
                <a:ea typeface="+mn-lt"/>
                <a:cs typeface="+mn-lt"/>
              </a:rPr>
              <a:t> 변수 값이 다른 </a:t>
            </a:r>
            <a:r>
              <a:rPr lang="ko-KR" alt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예측 변수에</a:t>
            </a:r>
            <a:r>
              <a:rPr lang="ko-KR" sz="2000" b="1" spc="-150" dirty="0">
                <a:solidFill>
                  <a:srgbClr val="418A9D"/>
                </a:solidFill>
                <a:ea typeface="+mn-lt"/>
                <a:cs typeface="+mn-lt"/>
              </a:rPr>
              <a:t> 영향 미칠 수 있다.</a:t>
            </a:r>
            <a:r>
              <a:rPr lang="ko-KR" sz="2000" spc="-150" dirty="0">
                <a:solidFill>
                  <a:srgbClr val="418A9D"/>
                </a:solidFill>
                <a:ea typeface="+mn-lt"/>
                <a:cs typeface="+mn-lt"/>
              </a:rPr>
              <a:t> </a:t>
            </a:r>
            <a:endParaRPr lang="en-US" altLang="ko-KR" sz="2000" spc="-150" dirty="0">
              <a:solidFill>
                <a:srgbClr val="418A9D"/>
              </a:solidFill>
              <a:ea typeface="+mn-lt"/>
              <a:cs typeface="+mn-lt"/>
            </a:endParaRPr>
          </a:p>
          <a:p>
            <a:pPr algn="just"/>
            <a:r>
              <a:rPr lang="ko-KR" sz="16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  → 독립 변수가 여러 개이므로, 이들 간에 서로 상관관계가 있을 수 있음</a:t>
            </a:r>
          </a:p>
          <a:p>
            <a:pPr algn="just"/>
            <a:r>
              <a:rPr 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   → 한 변수가 다른 변수보다 회귀계수가 크다고 해서</a:t>
            </a: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그게</a:t>
            </a:r>
            <a:r>
              <a:rPr 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꼭 변수로서의 영향력이 더 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큰 것은 아니다</a:t>
            </a: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. (</a:t>
            </a:r>
            <a:r>
              <a:rPr lang="en-US" altLang="ko-KR" sz="1400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다중</a:t>
            </a: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400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공선성</a:t>
            </a: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)</a:t>
            </a:r>
            <a:endParaRPr lang="ko-KR" sz="1400" spc="-150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algn="just"/>
            <a:endParaRPr lang="ko-KR" altLang="en-US" sz="1400" spc="-150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C0EBC-80E0-7E78-8061-6C7B0AF1D2CD}"/>
              </a:ext>
            </a:extLst>
          </p:cNvPr>
          <p:cNvSpPr txBox="1"/>
          <p:nvPr/>
        </p:nvSpPr>
        <p:spPr>
          <a:xfrm>
            <a:off x="704850" y="5610225"/>
            <a:ext cx="434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solidFill>
                  <a:srgbClr val="AEAFA9"/>
                </a:solidFill>
                <a:ea typeface="+mn-lt"/>
                <a:cs typeface="+mn-lt"/>
              </a:rPr>
              <a:t>위 - 예측모델 , 아래 - 설명모델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6374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평가</a:t>
            </a:r>
            <a:endParaRPr lang="ko-KR" altLang="en-US" sz="3600" spc="-300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03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예측 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</a:rPr>
              <a:t>예측 모델 성능 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840BD-5837-D223-4864-E1A39E246C72}"/>
              </a:ext>
            </a:extLst>
          </p:cNvPr>
          <p:cNvSpPr txBox="1"/>
          <p:nvPr/>
        </p:nvSpPr>
        <p:spPr>
          <a:xfrm>
            <a:off x="483056" y="1921616"/>
            <a:ext cx="6436444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600" b="1" spc="-150" dirty="0">
                <a:ea typeface="+mn-lt"/>
                <a:cs typeface="+mn-lt"/>
              </a:rPr>
              <a:t>예측 </a:t>
            </a:r>
            <a:r>
              <a:rPr lang="ko-KR" sz="1600" b="1" spc="-150" dirty="0" err="1">
                <a:ea typeface="+mn-lt"/>
                <a:cs typeface="+mn-lt"/>
              </a:rPr>
              <a:t>모델로써의</a:t>
            </a:r>
            <a:r>
              <a:rPr lang="ko-KR" sz="1600" b="1" spc="-150" dirty="0">
                <a:ea typeface="+mn-lt"/>
                <a:cs typeface="+mn-lt"/>
              </a:rPr>
              <a:t> 성능은 </a:t>
            </a:r>
            <a:r>
              <a:rPr lang="ko-KR" sz="1600" b="1" spc="-150" dirty="0" err="1">
                <a:ea typeface="+mn-lt"/>
                <a:cs typeface="+mn-lt"/>
              </a:rPr>
              <a:t>Min-Max</a:t>
            </a:r>
            <a:r>
              <a:rPr lang="ko-KR" sz="1600" b="1" spc="-150" dirty="0">
                <a:ea typeface="+mn-lt"/>
                <a:cs typeface="+mn-lt"/>
              </a:rPr>
              <a:t> </a:t>
            </a:r>
            <a:r>
              <a:rPr lang="ko-KR" sz="1600" b="1" spc="-150" dirty="0" err="1">
                <a:ea typeface="+mn-lt"/>
                <a:cs typeface="+mn-lt"/>
              </a:rPr>
              <a:t>Accuracy</a:t>
            </a:r>
            <a:r>
              <a:rPr lang="ko-KR" sz="1600" b="1" spc="-150" dirty="0">
                <a:ea typeface="+mn-lt"/>
                <a:cs typeface="+mn-lt"/>
              </a:rPr>
              <a:t>, MAPE, MSE, </a:t>
            </a:r>
            <a:r>
              <a:rPr lang="ko-KR" sz="1600" b="1" spc="-150" dirty="0" err="1">
                <a:ea typeface="+mn-lt"/>
                <a:cs typeface="+mn-lt"/>
              </a:rPr>
              <a:t>RMSE로</a:t>
            </a:r>
            <a:r>
              <a:rPr lang="ko-KR" sz="1600" b="1" spc="-150" dirty="0">
                <a:ea typeface="+mn-lt"/>
                <a:cs typeface="+mn-lt"/>
              </a:rPr>
              <a:t> 측정</a:t>
            </a:r>
            <a:endParaRPr lang="ko-KR" sz="1600" b="1" dirty="0">
              <a:ea typeface="+mn-lt"/>
              <a:cs typeface="+mn-lt"/>
            </a:endParaRPr>
          </a:p>
          <a:p>
            <a:endParaRPr lang="ko-KR" sz="1600" b="1" spc="-150" dirty="0">
              <a:ea typeface="+mn-lt"/>
              <a:cs typeface="+mn-lt"/>
            </a:endParaRPr>
          </a:p>
          <a:p>
            <a:r>
              <a:rPr lang="en-US" altLang="ko-KR" sz="2000" b="1" spc="-150" dirty="0">
                <a:solidFill>
                  <a:srgbClr val="418A9D"/>
                </a:solidFill>
                <a:ea typeface="+mn-lt"/>
                <a:cs typeface="+mn-lt"/>
              </a:rPr>
              <a:t>1.</a:t>
            </a:r>
            <a:r>
              <a:rPr lang="ko-KR" alt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실제 목표변수 값과 예측 값의 상관계수</a:t>
            </a:r>
            <a:endParaRPr lang="ko-KR" sz="2000" dirty="0">
              <a:solidFill>
                <a:srgbClr val="418A9D"/>
              </a:solidFill>
              <a:ea typeface="+mn-lt"/>
              <a:cs typeface="+mn-lt"/>
            </a:endParaRPr>
          </a:p>
          <a:p>
            <a:endParaRPr lang="ko-KR" altLang="en-US" sz="2000" b="1" spc="-150" dirty="0">
              <a:solidFill>
                <a:srgbClr val="418A9D"/>
              </a:solidFill>
              <a:ea typeface="+mn-lt"/>
              <a:cs typeface="+mn-lt"/>
            </a:endParaRPr>
          </a:p>
          <a:p>
            <a:r>
              <a:rPr lang="en-US" altLang="ko-KR" sz="2000" b="1" spc="-150" dirty="0">
                <a:solidFill>
                  <a:srgbClr val="418A9D"/>
                </a:solidFill>
                <a:ea typeface="+mn-lt"/>
                <a:cs typeface="+mn-lt"/>
              </a:rPr>
              <a:t>2.</a:t>
            </a:r>
            <a:r>
              <a:rPr lang="ko-KR" alt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altLang="ko-KR" sz="2000" b="1" spc="-150" dirty="0">
                <a:solidFill>
                  <a:srgbClr val="418A9D"/>
                </a:solidFill>
                <a:ea typeface="+mn-lt"/>
                <a:cs typeface="+mn-lt"/>
              </a:rPr>
              <a:t>Min-Max</a:t>
            </a:r>
            <a:r>
              <a:rPr lang="ko-KR" alt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altLang="ko-KR" sz="2000" b="1" spc="-150" dirty="0">
                <a:solidFill>
                  <a:srgbClr val="418A9D"/>
                </a:solidFill>
                <a:ea typeface="+mn-lt"/>
                <a:cs typeface="+mn-lt"/>
              </a:rPr>
              <a:t>Accuracy</a:t>
            </a:r>
            <a:r>
              <a:rPr lang="ko-KR" alt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(</a:t>
            </a:r>
            <a:r>
              <a:rPr lang="ko-KR" altLang="en-US" sz="2000" b="1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실제값과</a:t>
            </a:r>
            <a:r>
              <a:rPr lang="ko-KR" altLang="en-US" sz="2000" b="1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2000" b="1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예측값이</a:t>
            </a:r>
            <a:r>
              <a:rPr lang="ko-KR" altLang="en-US" sz="2000" b="1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얼마나 근접한가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2000" b="1" spc="-150" dirty="0">
              <a:solidFill>
                <a:srgbClr val="418A9D"/>
              </a:solidFill>
              <a:ea typeface="+mn-lt"/>
              <a:cs typeface="+mn-lt"/>
            </a:endParaRPr>
          </a:p>
          <a:p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3. MAPE (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오차와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실제값의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비율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) </a:t>
            </a:r>
            <a:endParaRPr lang="en-US" b="1" dirty="0">
              <a:solidFill>
                <a:srgbClr val="418A9D"/>
              </a:solidFill>
              <a:ea typeface="+mn-lt"/>
              <a:cs typeface="+mn-lt"/>
            </a:endParaRPr>
          </a:p>
          <a:p>
            <a:endParaRPr lang="en-US" sz="2000" b="1" spc="-150" dirty="0">
              <a:solidFill>
                <a:srgbClr val="418A9D"/>
              </a:solidFill>
              <a:ea typeface="+mn-lt"/>
              <a:cs typeface="+mn-lt"/>
            </a:endParaRPr>
          </a:p>
          <a:p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4. MSE (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테스트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사례들에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대한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에러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자승의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평균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)</a:t>
            </a:r>
            <a:endParaRPr lang="en-US" b="1" dirty="0">
              <a:solidFill>
                <a:srgbClr val="418A9D"/>
              </a:solidFill>
              <a:ea typeface="+mn-lt"/>
              <a:cs typeface="+mn-lt"/>
            </a:endParaRPr>
          </a:p>
          <a:p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MSE는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CV(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교차검증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)을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통해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측정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(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data는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예측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모델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생성에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활용한</a:t>
            </a:r>
            <a:endParaRPr lang="en-US" spc="-150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tr_Set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적용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)</a:t>
            </a:r>
          </a:p>
          <a:p>
            <a:endParaRPr lang="en-US" sz="2000" b="1" spc="-150" dirty="0">
              <a:solidFill>
                <a:srgbClr val="418A9D"/>
              </a:solidFill>
              <a:ea typeface="+mn-lt"/>
              <a:cs typeface="+mn-lt"/>
            </a:endParaRPr>
          </a:p>
          <a:p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5. RMSE (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MSE에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루트를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</a:t>
            </a:r>
            <a:r>
              <a:rPr lang="en-US" sz="2000" b="1" spc="-150" dirty="0" err="1">
                <a:solidFill>
                  <a:srgbClr val="418A9D"/>
                </a:solidFill>
                <a:ea typeface="+mn-lt"/>
                <a:cs typeface="+mn-lt"/>
              </a:rPr>
              <a:t>취한</a:t>
            </a:r>
            <a:r>
              <a:rPr lang="en-US" sz="2000" b="1" spc="-150" dirty="0">
                <a:solidFill>
                  <a:srgbClr val="418A9D"/>
                </a:solidFill>
                <a:ea typeface="+mn-lt"/>
                <a:cs typeface="+mn-lt"/>
              </a:rPr>
              <a:t> 값) </a:t>
            </a:r>
            <a:endParaRPr lang="en-US" sz="2000" spc="-150" dirty="0">
              <a:solidFill>
                <a:srgbClr val="418A9D"/>
              </a:solidFill>
              <a:ea typeface="+mn-lt"/>
              <a:cs typeface="+mn-lt"/>
            </a:endParaRPr>
          </a:p>
          <a:p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rmse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()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함수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말고도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sqrt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함수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(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루트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)를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사용해도</a:t>
            </a:r>
            <a:r>
              <a:rPr lang="en-US" spc="-1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pc="-1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같음</a:t>
            </a:r>
            <a:endParaRPr lang="en-US" spc="-15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AD8C514-C686-1328-FA62-2FCACDB59774}"/>
              </a:ext>
            </a:extLst>
          </p:cNvPr>
          <p:cNvSpPr/>
          <p:nvPr/>
        </p:nvSpPr>
        <p:spPr>
          <a:xfrm>
            <a:off x="6887859" y="2432995"/>
            <a:ext cx="860322" cy="41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0D26C-D7E8-D4C8-6121-55FE36858739}"/>
              </a:ext>
            </a:extLst>
          </p:cNvPr>
          <p:cNvSpPr txBox="1"/>
          <p:nvPr/>
        </p:nvSpPr>
        <p:spPr>
          <a:xfrm>
            <a:off x="7947965" y="2378635"/>
            <a:ext cx="29055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dirty="0">
                <a:ea typeface="+mn-lt"/>
                <a:cs typeface="+mn-lt"/>
              </a:rPr>
              <a:t>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0.8680935</a:t>
            </a:r>
            <a:endParaRPr lang="ko-KR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53C366C-5552-B9D3-7470-80E27625B7A2}"/>
              </a:ext>
            </a:extLst>
          </p:cNvPr>
          <p:cNvSpPr/>
          <p:nvPr/>
        </p:nvSpPr>
        <p:spPr>
          <a:xfrm>
            <a:off x="6906596" y="3051339"/>
            <a:ext cx="860322" cy="41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8FF81-FAE4-9DC7-CC8E-6BA7DAD57E14}"/>
              </a:ext>
            </a:extLst>
          </p:cNvPr>
          <p:cNvSpPr txBox="1"/>
          <p:nvPr/>
        </p:nvSpPr>
        <p:spPr>
          <a:xfrm>
            <a:off x="7966702" y="2996979"/>
            <a:ext cx="37422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0.958693</a:t>
            </a:r>
            <a:r>
              <a:rPr lang="ko-KR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(</a:t>
            </a:r>
            <a:r>
              <a:rPr lang="ko-KR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약 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95.87%)</a:t>
            </a:r>
            <a:endParaRPr lang="ko-KR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9A5CD9F-8026-2810-1729-62E22F65A5DE}"/>
              </a:ext>
            </a:extLst>
          </p:cNvPr>
          <p:cNvSpPr/>
          <p:nvPr/>
        </p:nvSpPr>
        <p:spPr>
          <a:xfrm>
            <a:off x="6887857" y="3694666"/>
            <a:ext cx="860322" cy="41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FA5579-1EA1-D0FC-F745-0078BDE93F29}"/>
              </a:ext>
            </a:extLst>
          </p:cNvPr>
          <p:cNvSpPr txBox="1"/>
          <p:nvPr/>
        </p:nvSpPr>
        <p:spPr>
          <a:xfrm>
            <a:off x="7960454" y="3640306"/>
            <a:ext cx="37487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0.0435968 (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약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4.36%)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B1E1C3D-1E50-F3C9-D934-A018530E92DC}"/>
              </a:ext>
            </a:extLst>
          </p:cNvPr>
          <p:cNvSpPr/>
          <p:nvPr/>
        </p:nvSpPr>
        <p:spPr>
          <a:xfrm>
            <a:off x="6906594" y="4456666"/>
            <a:ext cx="860322" cy="41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83E6F-6522-9CCA-A593-56743D083EAF}"/>
              </a:ext>
            </a:extLst>
          </p:cNvPr>
          <p:cNvSpPr txBox="1"/>
          <p:nvPr/>
        </p:nvSpPr>
        <p:spPr>
          <a:xfrm>
            <a:off x="7979191" y="4458519"/>
            <a:ext cx="37487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10227.17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FD403D4-DE05-D550-DFC7-EBAC6E29CDD9}"/>
              </a:ext>
            </a:extLst>
          </p:cNvPr>
          <p:cNvSpPr/>
          <p:nvPr/>
        </p:nvSpPr>
        <p:spPr>
          <a:xfrm>
            <a:off x="6900347" y="5174944"/>
            <a:ext cx="860322" cy="41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124B4C-459C-580F-A5FA-77647DE40A06}"/>
              </a:ext>
            </a:extLst>
          </p:cNvPr>
          <p:cNvSpPr txBox="1"/>
          <p:nvPr/>
        </p:nvSpPr>
        <p:spPr>
          <a:xfrm>
            <a:off x="7972944" y="5176797"/>
            <a:ext cx="37487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101.1295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431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예측 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</a:rPr>
              <a:t>예측 모델 성능 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723D7-51AD-8B57-2CD1-C445D63828CC}"/>
              </a:ext>
            </a:extLst>
          </p:cNvPr>
          <p:cNvSpPr txBox="1"/>
          <p:nvPr/>
        </p:nvSpPr>
        <p:spPr>
          <a:xfrm>
            <a:off x="644013" y="2217173"/>
            <a:ext cx="7447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Small</a:t>
            </a:r>
            <a:r>
              <a:rPr 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symbols</a:t>
            </a:r>
            <a:r>
              <a:rPr 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are</a:t>
            </a:r>
            <a:r>
              <a:rPr 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predicted</a:t>
            </a:r>
            <a:r>
              <a:rPr 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values</a:t>
            </a:r>
            <a:r>
              <a:rPr 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while</a:t>
            </a:r>
            <a:r>
              <a:rPr 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bigger</a:t>
            </a:r>
            <a:r>
              <a:rPr 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ones</a:t>
            </a:r>
            <a:r>
              <a:rPr 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are</a:t>
            </a:r>
            <a:r>
              <a:rPr 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actuals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652C06B4-19B6-191D-E2EF-C7F1366E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2901223"/>
            <a:ext cx="4943167" cy="30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51C80-C4F1-704C-CEE4-00E9CD11A18C}"/>
              </a:ext>
            </a:extLst>
          </p:cNvPr>
          <p:cNvSpPr txBox="1"/>
          <p:nvPr/>
        </p:nvSpPr>
        <p:spPr>
          <a:xfrm>
            <a:off x="5988739" y="3547353"/>
            <a:ext cx="57297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- 앞선 </a:t>
            </a:r>
            <a:r>
              <a:rPr lang="ko-KR" dirty="0">
                <a:ea typeface="+mn-lt"/>
                <a:cs typeface="+mn-lt"/>
              </a:rPr>
              <a:t>MSE </a:t>
            </a:r>
            <a:r>
              <a:rPr lang="ko-KR" altLang="en-US" dirty="0">
                <a:ea typeface="+mn-lt"/>
                <a:cs typeface="+mn-lt"/>
              </a:rPr>
              <a:t>결과값을 구하기 위해, </a:t>
            </a:r>
            <a:r>
              <a:rPr lang="ko-KR" altLang="en-US" b="1" dirty="0">
                <a:solidFill>
                  <a:srgbClr val="418A9D"/>
                </a:solidFill>
              </a:rPr>
              <a:t>5번의 </a:t>
            </a:r>
            <a:r>
              <a:rPr lang="ko-KR" altLang="en-US" b="1" dirty="0" err="1">
                <a:solidFill>
                  <a:srgbClr val="418A9D"/>
                </a:solidFill>
              </a:rPr>
              <a:t>CV</a:t>
            </a:r>
            <a:r>
              <a:rPr lang="ko-KR" altLang="en-US" dirty="0" err="1"/>
              <a:t>를</a:t>
            </a:r>
            <a:endParaRPr lang="en-US" altLang="ko-KR" dirty="0"/>
          </a:p>
          <a:p>
            <a:r>
              <a:rPr lang="ko-KR" altLang="en-US" dirty="0"/>
              <a:t>  수행하여 그 결과를 </a:t>
            </a:r>
            <a:r>
              <a:rPr lang="ko-KR" altLang="en-US" dirty="0" err="1"/>
              <a:t>plot으로</a:t>
            </a:r>
            <a:r>
              <a:rPr lang="ko-KR" altLang="en-US" dirty="0"/>
              <a:t> 나타냈다.</a:t>
            </a:r>
            <a:endParaRPr lang="en-US" altLang="ko-KR" dirty="0"/>
          </a:p>
          <a:p>
            <a:endParaRPr lang="ko-KR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418A9D"/>
                </a:solidFill>
              </a:rPr>
              <a:t>전반적으로 선형적인 분포</a:t>
            </a:r>
            <a:r>
              <a:rPr lang="ko-KR" altLang="en-US" dirty="0"/>
              <a:t>를 확인할 수 있다.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- 이 객체로부터 추출한 </a:t>
            </a:r>
            <a:r>
              <a:rPr lang="ko-KR" altLang="en-US" b="1" dirty="0" err="1">
                <a:solidFill>
                  <a:srgbClr val="418A9D"/>
                </a:solidFill>
              </a:rPr>
              <a:t>mse</a:t>
            </a:r>
            <a:r>
              <a:rPr lang="ko-KR" altLang="en-US" b="1" dirty="0">
                <a:solidFill>
                  <a:srgbClr val="418A9D"/>
                </a:solidFill>
              </a:rPr>
              <a:t> 값의 제곱근이 </a:t>
            </a:r>
            <a:r>
              <a:rPr lang="ko-KR" altLang="en-US" b="1" dirty="0" err="1">
                <a:solidFill>
                  <a:srgbClr val="418A9D"/>
                </a:solidFill>
              </a:rPr>
              <a:t>RMSE</a:t>
            </a:r>
            <a:r>
              <a:rPr lang="ko-KR" altLang="en-US" dirty="0" err="1"/>
              <a:t>다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913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924265" y="676096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설명 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473559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</a:rPr>
              <a:t>설명 모델 성능 평가 - 성능 &amp; </a:t>
            </a:r>
            <a:r>
              <a:rPr lang="ko-KR" altLang="en-US" sz="2400" spc="-300" dirty="0" err="1">
                <a:solidFill>
                  <a:srgbClr val="393939"/>
                </a:solidFill>
              </a:rPr>
              <a:t>유의미성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519F6-27CA-3842-DA10-1EE05D5A6BD0}"/>
              </a:ext>
            </a:extLst>
          </p:cNvPr>
          <p:cNvSpPr txBox="1"/>
          <p:nvPr/>
        </p:nvSpPr>
        <p:spPr>
          <a:xfrm>
            <a:off x="336755" y="1946787"/>
            <a:ext cx="73889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맑은 고딕"/>
              </a:rPr>
              <a:t>​</a:t>
            </a:r>
            <a:r>
              <a:rPr lang="ko-KR" dirty="0">
                <a:solidFill>
                  <a:srgbClr val="7F7F7F"/>
                </a:solidFill>
                <a:latin typeface="맑은 고딕"/>
              </a:rPr>
              <a:t>테스트 집합을 따로 나눌 필요없이 데이터 전체를 모델에 </a:t>
            </a:r>
            <a:r>
              <a:rPr lang="ko-KR" altLang="en-US" dirty="0">
                <a:solidFill>
                  <a:srgbClr val="7F7F7F"/>
                </a:solidFill>
                <a:latin typeface="맑은 고딕"/>
              </a:rPr>
              <a:t>적용: </a:t>
            </a:r>
            <a:endParaRPr lang="ko-KR">
              <a:solidFill>
                <a:srgbClr val="000000"/>
              </a:solidFill>
              <a:latin typeface="맑은 고딕"/>
            </a:endParaRPr>
          </a:p>
          <a:p>
            <a:r>
              <a:rPr lang="ko-KR" altLang="en-US" dirty="0">
                <a:solidFill>
                  <a:srgbClr val="418A9D"/>
                </a:solidFill>
                <a:latin typeface="맑은 고딕"/>
              </a:rPr>
              <a:t>분석할</a:t>
            </a:r>
            <a:r>
              <a:rPr lang="ko-KR" dirty="0">
                <a:solidFill>
                  <a:srgbClr val="418A9D"/>
                </a:solidFill>
                <a:latin typeface="맑은 고딕"/>
              </a:rPr>
              <a:t> 수 있는 데이터의 양이 더 많으므로 관계를 파악하는데 </a:t>
            </a:r>
            <a:r>
              <a:rPr lang="ko-KR" altLang="en-US" dirty="0">
                <a:solidFill>
                  <a:srgbClr val="418A9D"/>
                </a:solidFill>
                <a:latin typeface="맑은 고딕"/>
              </a:rPr>
              <a:t>유리함</a:t>
            </a:r>
            <a:endParaRPr lang="ko-KR" dirty="0">
              <a:latin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FF714-9F8C-69AE-58E8-9C3B245463F1}"/>
              </a:ext>
            </a:extLst>
          </p:cNvPr>
          <p:cNvSpPr txBox="1"/>
          <p:nvPr/>
        </p:nvSpPr>
        <p:spPr>
          <a:xfrm>
            <a:off x="508820" y="2770238"/>
            <a:ext cx="652861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solidFill>
                  <a:srgbClr val="04396C"/>
                </a:solidFill>
                <a:ea typeface="+mn-lt"/>
                <a:cs typeface="+mn-lt"/>
              </a:rPr>
              <a:t>1.</a:t>
            </a:r>
            <a:r>
              <a:rPr lang="ko-KR" sz="2400" b="1" dirty="0">
                <a:solidFill>
                  <a:srgbClr val="04396C"/>
                </a:solidFill>
                <a:ea typeface="+mn-lt"/>
                <a:cs typeface="+mn-lt"/>
              </a:rPr>
              <a:t> 모델의 설명력: </a:t>
            </a:r>
            <a:r>
              <a:rPr lang="ko-KR" sz="2400" b="1" dirty="0" err="1">
                <a:solidFill>
                  <a:srgbClr val="04396C"/>
                </a:solidFill>
                <a:ea typeface="+mn-lt"/>
                <a:cs typeface="+mn-lt"/>
              </a:rPr>
              <a:t>Multiple</a:t>
            </a:r>
            <a:r>
              <a:rPr lang="ko-KR" sz="2400" b="1" dirty="0">
                <a:solidFill>
                  <a:srgbClr val="04396C"/>
                </a:solidFill>
                <a:ea typeface="+mn-lt"/>
                <a:cs typeface="+mn-lt"/>
              </a:rPr>
              <a:t> </a:t>
            </a:r>
            <a:r>
              <a:rPr lang="ko-KR" sz="2400" b="1" dirty="0" err="1">
                <a:solidFill>
                  <a:srgbClr val="04396C"/>
                </a:solidFill>
                <a:ea typeface="+mn-lt"/>
                <a:cs typeface="+mn-lt"/>
              </a:rPr>
              <a:t>R-squared</a:t>
            </a:r>
            <a:r>
              <a:rPr lang="ko-KR" sz="2400" b="1" dirty="0">
                <a:solidFill>
                  <a:srgbClr val="04396C"/>
                </a:solidFill>
                <a:ea typeface="+mn-lt"/>
                <a:cs typeface="+mn-lt"/>
              </a:rPr>
              <a:t> &amp; </a:t>
            </a:r>
            <a:r>
              <a:rPr lang="ko-KR" sz="2400" b="1" dirty="0" err="1">
                <a:solidFill>
                  <a:srgbClr val="04396C"/>
                </a:solidFill>
                <a:ea typeface="+mn-lt"/>
                <a:cs typeface="+mn-lt"/>
              </a:rPr>
              <a:t>Adjusted</a:t>
            </a:r>
            <a:r>
              <a:rPr lang="ko-KR" sz="2400" b="1" dirty="0">
                <a:solidFill>
                  <a:srgbClr val="04396C"/>
                </a:solidFill>
                <a:ea typeface="+mn-lt"/>
                <a:cs typeface="+mn-lt"/>
              </a:rPr>
              <a:t> </a:t>
            </a:r>
            <a:r>
              <a:rPr lang="ko-KR" sz="2400" b="1" dirty="0" err="1">
                <a:solidFill>
                  <a:srgbClr val="04396C"/>
                </a:solidFill>
                <a:ea typeface="+mn-lt"/>
                <a:cs typeface="+mn-lt"/>
              </a:rPr>
              <a:t>R-squared</a:t>
            </a:r>
            <a:endParaRPr lang="ko-KR" sz="2400" b="1">
              <a:solidFill>
                <a:srgbClr val="04396C"/>
              </a:solidFill>
            </a:endParaRPr>
          </a:p>
          <a:p>
            <a:endParaRPr lang="ko-KR" dirty="0"/>
          </a:p>
          <a:p>
            <a:endParaRPr lang="ko-KR" altLang="en-US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sz="2400" b="1" dirty="0">
                <a:solidFill>
                  <a:srgbClr val="04396C"/>
                </a:solidFill>
                <a:ea typeface="+mn-lt"/>
                <a:cs typeface="+mn-lt"/>
              </a:rPr>
              <a:t>2. 모델의 </a:t>
            </a:r>
            <a:r>
              <a:rPr lang="ko-KR" sz="2400" b="1" dirty="0" err="1">
                <a:solidFill>
                  <a:srgbClr val="04396C"/>
                </a:solidFill>
                <a:ea typeface="+mn-lt"/>
                <a:cs typeface="+mn-lt"/>
              </a:rPr>
              <a:t>유의미성</a:t>
            </a:r>
            <a:r>
              <a:rPr lang="ko-KR" sz="2400" b="1" dirty="0">
                <a:solidFill>
                  <a:srgbClr val="04396C"/>
                </a:solidFill>
                <a:ea typeface="+mn-lt"/>
                <a:cs typeface="+mn-lt"/>
              </a:rPr>
              <a:t>: </a:t>
            </a:r>
            <a:r>
              <a:rPr lang="ko-KR" sz="2400" b="1" dirty="0" err="1">
                <a:solidFill>
                  <a:srgbClr val="04396C"/>
                </a:solidFill>
                <a:ea typeface="+mn-lt"/>
                <a:cs typeface="+mn-lt"/>
              </a:rPr>
              <a:t>F-statistic</a:t>
            </a:r>
            <a:r>
              <a:rPr lang="ko-KR" sz="2400" b="1" dirty="0">
                <a:solidFill>
                  <a:srgbClr val="04396C"/>
                </a:solidFill>
                <a:ea typeface="+mn-lt"/>
                <a:cs typeface="+mn-lt"/>
              </a:rPr>
              <a:t> 의 </a:t>
            </a:r>
            <a:r>
              <a:rPr lang="ko-KR" sz="2400" b="1" dirty="0" err="1">
                <a:solidFill>
                  <a:srgbClr val="04396C"/>
                </a:solidFill>
                <a:ea typeface="+mn-lt"/>
                <a:cs typeface="+mn-lt"/>
              </a:rPr>
              <a:t>p-value</a:t>
            </a:r>
            <a:endParaRPr lang="ko-KR" b="1" dirty="0" err="1">
              <a:solidFill>
                <a:srgbClr val="04396C"/>
              </a:solidFill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endParaRPr lang="ko-KR" dirty="0"/>
          </a:p>
          <a:p>
            <a:endParaRPr lang="ko-KR"/>
          </a:p>
          <a:p>
            <a:pPr algn="l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4EA83-2A5D-60B8-0832-DC4107C277FA}"/>
              </a:ext>
            </a:extLst>
          </p:cNvPr>
          <p:cNvSpPr txBox="1"/>
          <p:nvPr/>
        </p:nvSpPr>
        <p:spPr>
          <a:xfrm>
            <a:off x="676275" y="3736565"/>
            <a:ext cx="4709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ea typeface="+mn-lt"/>
                <a:cs typeface="+mn-lt"/>
              </a:rPr>
              <a:t>Multiple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R-squared</a:t>
            </a:r>
            <a:r>
              <a:rPr lang="ko-KR" dirty="0">
                <a:ea typeface="+mn-lt"/>
                <a:cs typeface="+mn-lt"/>
              </a:rPr>
              <a:t>: 0.7578 (약 0.76)</a:t>
            </a:r>
          </a:p>
          <a:p>
            <a:r>
              <a:rPr lang="ko-KR" dirty="0" err="1">
                <a:ea typeface="+mn-lt"/>
                <a:cs typeface="+mn-lt"/>
              </a:rPr>
              <a:t>Adjusted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R-squared</a:t>
            </a:r>
            <a:r>
              <a:rPr lang="ko-KR" dirty="0">
                <a:ea typeface="+mn-lt"/>
                <a:cs typeface="+mn-lt"/>
              </a:rPr>
              <a:t>: 0.7575 (약 0.76)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39936-3484-6FBE-686C-7F124CA0F9AF}"/>
              </a:ext>
            </a:extLst>
          </p:cNvPr>
          <p:cNvSpPr txBox="1"/>
          <p:nvPr/>
        </p:nvSpPr>
        <p:spPr>
          <a:xfrm>
            <a:off x="671667" y="5231373"/>
            <a:ext cx="62213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ea typeface="+mn-lt"/>
                <a:cs typeface="+mn-lt"/>
              </a:rPr>
              <a:t>F-statistic</a:t>
            </a:r>
            <a:r>
              <a:rPr lang="ko-KR" dirty="0">
                <a:ea typeface="+mn-lt"/>
                <a:cs typeface="+mn-lt"/>
              </a:rPr>
              <a:t>:  2376 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 9 and 6833 DF,  </a:t>
            </a:r>
            <a:r>
              <a:rPr lang="ko-KR" dirty="0" err="1">
                <a:ea typeface="+mn-lt"/>
                <a:cs typeface="+mn-lt"/>
              </a:rPr>
              <a:t>p-value</a:t>
            </a:r>
            <a:r>
              <a:rPr lang="ko-KR" dirty="0">
                <a:ea typeface="+mn-lt"/>
                <a:cs typeface="+mn-lt"/>
              </a:rPr>
              <a:t>: &lt; 2.2e-16</a:t>
            </a:r>
          </a:p>
          <a:p>
            <a:r>
              <a:rPr lang="ko-KR" dirty="0" err="1">
                <a:ea typeface="+mn-lt"/>
                <a:cs typeface="+mn-lt"/>
              </a:rPr>
              <a:t>F-statistic</a:t>
            </a:r>
            <a:r>
              <a:rPr lang="ko-KR" dirty="0">
                <a:ea typeface="+mn-lt"/>
                <a:cs typeface="+mn-lt"/>
              </a:rPr>
              <a:t> 의 </a:t>
            </a:r>
            <a:r>
              <a:rPr lang="ko-KR" dirty="0" err="1">
                <a:ea typeface="+mn-lt"/>
                <a:cs typeface="+mn-lt"/>
              </a:rPr>
              <a:t>p-value</a:t>
            </a:r>
            <a:r>
              <a:rPr lang="ko-KR" dirty="0">
                <a:ea typeface="+mn-lt"/>
                <a:cs typeface="+mn-lt"/>
              </a:rPr>
              <a:t> 가 유의 수준 2.2e-16 보다 작음 </a:t>
            </a:r>
            <a:endParaRPr lang="ko-KR" altLang="en-US" dirty="0">
              <a:ea typeface="+mn-lt"/>
              <a:cs typeface="+mn-lt"/>
            </a:endParaRPr>
          </a:p>
          <a:p>
            <a:endParaRPr lang="ko-KR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2623D50-7040-CDAC-1886-788B90A1CA0C}"/>
              </a:ext>
            </a:extLst>
          </p:cNvPr>
          <p:cNvSpPr/>
          <p:nvPr/>
        </p:nvSpPr>
        <p:spPr>
          <a:xfrm>
            <a:off x="7170536" y="3551415"/>
            <a:ext cx="921773" cy="51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9A765-D869-3701-4B48-9B015B99ECD4}"/>
              </a:ext>
            </a:extLst>
          </p:cNvPr>
          <p:cNvSpPr txBox="1"/>
          <p:nvPr/>
        </p:nvSpPr>
        <p:spPr>
          <a:xfrm>
            <a:off x="8202561" y="354452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약 0.76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34051-F59A-509C-E289-303495F10C7B}"/>
              </a:ext>
            </a:extLst>
          </p:cNvPr>
          <p:cNvSpPr txBox="1"/>
          <p:nvPr/>
        </p:nvSpPr>
        <p:spPr>
          <a:xfrm>
            <a:off x="8197952" y="4965596"/>
            <a:ext cx="33085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모델이 유의미하다.</a:t>
            </a:r>
            <a:endParaRPr lang="ko-KR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4D7B913-F275-8143-CFD7-1310AE2DEA68}"/>
              </a:ext>
            </a:extLst>
          </p:cNvPr>
          <p:cNvSpPr/>
          <p:nvPr/>
        </p:nvSpPr>
        <p:spPr>
          <a:xfrm>
            <a:off x="7170535" y="4878769"/>
            <a:ext cx="921773" cy="51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924265" y="676096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설명 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419698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</a:rPr>
              <a:t>설명 모델 성능 평가 - 중요한 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519F6-27CA-3842-DA10-1EE05D5A6BD0}"/>
              </a:ext>
            </a:extLst>
          </p:cNvPr>
          <p:cNvSpPr txBox="1"/>
          <p:nvPr/>
        </p:nvSpPr>
        <p:spPr>
          <a:xfrm>
            <a:off x="336755" y="1848464"/>
            <a:ext cx="7388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ea typeface="+mn-lt"/>
                <a:cs typeface="+mn-lt"/>
              </a:rPr>
              <a:t>변수 별 목표변수에 영향을 미치는 강도 측정</a:t>
            </a:r>
            <a:endParaRPr lang="ko-KR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FF714-9F8C-69AE-58E8-9C3B245463F1}"/>
              </a:ext>
            </a:extLst>
          </p:cNvPr>
          <p:cNvSpPr txBox="1"/>
          <p:nvPr/>
        </p:nvSpPr>
        <p:spPr>
          <a:xfrm>
            <a:off x="484239" y="2315497"/>
            <a:ext cx="87290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→ 변수에 대한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T-test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2000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의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p-value</a:t>
            </a:r>
            <a:r>
              <a:rPr lang="ko-KR" altLang="en-US" sz="2000" dirty="0" err="1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를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 기준으로 함 </a:t>
            </a:r>
            <a:r>
              <a:rPr lang="ko-KR" sz="20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(</a:t>
            </a:r>
            <a:r>
              <a:rPr lang="ko-KR" sz="2000" dirty="0" err="1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Pr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(&gt;|t|))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20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(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강도가 높은 순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)</a:t>
            </a:r>
            <a:endParaRPr lang="ko-KR" sz="2000" b="1" dirty="0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9A765-D869-3701-4B48-9B015B99ECD4}"/>
              </a:ext>
            </a:extLst>
          </p:cNvPr>
          <p:cNvSpPr txBox="1"/>
          <p:nvPr/>
        </p:nvSpPr>
        <p:spPr>
          <a:xfrm>
            <a:off x="7735529" y="3360174"/>
            <a:ext cx="394765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3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-</a:t>
            </a:r>
            <a:r>
              <a:rPr lang="ko-KR" altLang="en-US" sz="23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23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모든 예측 변수가 </a:t>
            </a:r>
            <a:r>
              <a:rPr lang="ko-KR" sz="2300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유의미</a:t>
            </a:r>
            <a:endParaRPr lang="ko-KR" altLang="en-US" sz="2300" b="1" dirty="0" err="1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ko-KR" sz="2000" dirty="0">
                <a:ea typeface="+mn-lt"/>
                <a:cs typeface="+mn-lt"/>
              </a:rPr>
              <a:t>(</a:t>
            </a:r>
            <a:r>
              <a:rPr lang="ko-KR" sz="2000" dirty="0" err="1">
                <a:ea typeface="+mn-lt"/>
                <a:cs typeface="+mn-lt"/>
              </a:rPr>
              <a:t>CDP가</a:t>
            </a:r>
            <a:r>
              <a:rPr lang="ko-KR" sz="2000" dirty="0">
                <a:ea typeface="+mn-lt"/>
                <a:cs typeface="+mn-lt"/>
              </a:rPr>
              <a:t> 상대적으로 </a:t>
            </a:r>
            <a:r>
              <a:rPr lang="ko-KR" sz="2000" dirty="0" err="1">
                <a:ea typeface="+mn-lt"/>
                <a:cs typeface="+mn-lt"/>
              </a:rPr>
              <a:t>p-value가</a:t>
            </a:r>
            <a:endParaRPr lang="en-US" altLang="ko-KR" sz="2000" dirty="0">
              <a:ea typeface="+mn-lt"/>
              <a:cs typeface="+mn-lt"/>
            </a:endParaRPr>
          </a:p>
          <a:p>
            <a:r>
              <a:rPr lang="ko-KR" sz="2000" dirty="0">
                <a:ea typeface="+mn-lt"/>
                <a:cs typeface="+mn-lt"/>
              </a:rPr>
              <a:t>높으나 이 변수도 매우 유의미함)</a:t>
            </a:r>
            <a:endParaRPr lang="ko-KR" altLang="en-US" sz="2000" dirty="0">
              <a:ea typeface="+mn-lt"/>
              <a:cs typeface="+mn-lt"/>
            </a:endParaRPr>
          </a:p>
          <a:p>
            <a:endParaRPr lang="ko-KR" altLang="en-US" sz="2300" dirty="0">
              <a:ea typeface="+mn-lt"/>
              <a:cs typeface="+mn-lt"/>
            </a:endParaRPr>
          </a:p>
          <a:p>
            <a:r>
              <a:rPr lang="en-US" altLang="ko-KR" sz="23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-</a:t>
            </a:r>
            <a:r>
              <a:rPr lang="ko-KR" altLang="en-US" sz="23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23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AT, AH, AFDP, TIT, TEY 가 가장 </a:t>
            </a:r>
            <a:r>
              <a:rPr lang="ko-KR" sz="2300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유의미</a:t>
            </a:r>
            <a:endParaRPr lang="ko-KR" sz="2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8FB6297-769B-FE12-559E-4FDC0DB7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7" y="2847613"/>
            <a:ext cx="6540909" cy="34856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F98DA5-B7A0-398E-8550-AB161631F218}"/>
              </a:ext>
            </a:extLst>
          </p:cNvPr>
          <p:cNvSpPr/>
          <p:nvPr/>
        </p:nvSpPr>
        <p:spPr>
          <a:xfrm>
            <a:off x="4680153" y="2971799"/>
            <a:ext cx="983226" cy="29496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2623D50-7040-CDAC-1886-788B90A1CA0C}"/>
              </a:ext>
            </a:extLst>
          </p:cNvPr>
          <p:cNvSpPr/>
          <p:nvPr/>
        </p:nvSpPr>
        <p:spPr>
          <a:xfrm>
            <a:off x="6469988" y="3502254"/>
            <a:ext cx="921773" cy="51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9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924265" y="676096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설명 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446628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</a:rPr>
              <a:t>설명 모델 성능 평가 - 회귀계수 해석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519F6-27CA-3842-DA10-1EE05D5A6BD0}"/>
              </a:ext>
            </a:extLst>
          </p:cNvPr>
          <p:cNvSpPr txBox="1"/>
          <p:nvPr/>
        </p:nvSpPr>
        <p:spPr>
          <a:xfrm>
            <a:off x="336755" y="1848464"/>
            <a:ext cx="7388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+mn-lt"/>
                <a:cs typeface="+mn-lt"/>
              </a:rPr>
              <a:t>각 변수의 회귀계수는 어떠한 의미를 가지는가</a:t>
            </a:r>
            <a:r>
              <a:rPr lang="en-US" altLang="ko-KR" sz="2400" b="1" dirty="0">
                <a:ea typeface="+mn-lt"/>
                <a:cs typeface="+mn-lt"/>
              </a:rPr>
              <a:t>?</a:t>
            </a:r>
            <a:endParaRPr lang="ko-KR" b="1" dirty="0"/>
          </a:p>
        </p:txBody>
      </p:sp>
      <p:pic>
        <p:nvPicPr>
          <p:cNvPr id="9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E950D35C-23CD-93BE-9950-CD784B11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4" y="2312247"/>
            <a:ext cx="7032523" cy="1274859"/>
          </a:xfrm>
          <a:prstGeom prst="rect">
            <a:avLst/>
          </a:prstGeom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E4E2A127-4253-5C12-A05A-A3D0F88C5081}"/>
              </a:ext>
            </a:extLst>
          </p:cNvPr>
          <p:cNvSpPr txBox="1"/>
          <p:nvPr/>
        </p:nvSpPr>
        <p:spPr>
          <a:xfrm>
            <a:off x="680885" y="3802626"/>
            <a:ext cx="10830231" cy="243143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설명력과는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무관하고</a:t>
            </a:r>
            <a:r>
              <a:rPr lang="en-US" altLang="ko-KR" sz="2000" dirty="0"/>
              <a:t>,</a:t>
            </a:r>
            <a:r>
              <a:rPr lang="en-US" altLang="ko-KR" sz="2000" b="1" dirty="0"/>
              <a:t> </a:t>
            </a:r>
            <a:r>
              <a:rPr lang="en-US" altLang="ko-KR" sz="2000" b="1" dirty="0" err="1">
                <a:solidFill>
                  <a:srgbClr val="418A9D"/>
                </a:solidFill>
              </a:rPr>
              <a:t>단지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비례관계</a:t>
            </a:r>
            <a:r>
              <a:rPr lang="en-US" altLang="ko-KR" sz="2000" b="1" dirty="0">
                <a:solidFill>
                  <a:srgbClr val="418A9D"/>
                </a:solidFill>
              </a:rPr>
              <a:t>(</a:t>
            </a:r>
            <a:r>
              <a:rPr lang="en-US" altLang="ko-KR" sz="2000" b="1" dirty="0" err="1">
                <a:solidFill>
                  <a:srgbClr val="418A9D"/>
                </a:solidFill>
              </a:rPr>
              <a:t>증감을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정도</a:t>
            </a:r>
            <a:r>
              <a:rPr lang="en-US" altLang="ko-KR" sz="2000" b="1" dirty="0">
                <a:solidFill>
                  <a:srgbClr val="418A9D"/>
                </a:solidFill>
              </a:rPr>
              <a:t> 및 </a:t>
            </a:r>
            <a:r>
              <a:rPr lang="en-US" altLang="ko-KR" sz="2000" b="1" dirty="0" err="1">
                <a:solidFill>
                  <a:srgbClr val="418A9D"/>
                </a:solidFill>
              </a:rPr>
              <a:t>방향</a:t>
            </a:r>
            <a:r>
              <a:rPr lang="en-US" altLang="ko-KR" sz="2000" b="1" dirty="0">
                <a:solidFill>
                  <a:srgbClr val="418A9D"/>
                </a:solidFill>
              </a:rPr>
              <a:t>)</a:t>
            </a:r>
            <a:r>
              <a:rPr lang="en-US" altLang="ko-KR" sz="2000" dirty="0">
                <a:solidFill>
                  <a:srgbClr val="418A9D"/>
                </a:solidFill>
              </a:rPr>
              <a:t>의 </a:t>
            </a:r>
            <a:r>
              <a:rPr lang="en-US" altLang="ko-KR" sz="2000" dirty="0" err="1">
                <a:solidFill>
                  <a:srgbClr val="418A9D"/>
                </a:solidFill>
              </a:rPr>
              <a:t>상수</a:t>
            </a:r>
            <a:r>
              <a:rPr lang="en-US" altLang="ko-KR" sz="2000" dirty="0" err="1"/>
              <a:t>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나타낸다</a:t>
            </a:r>
            <a:r>
              <a:rPr lang="en-US" altLang="ko-KR" sz="2000" dirty="0"/>
              <a:t>.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→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변수마다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단위의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척도가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다르기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때문이다.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393939"/>
                </a:solidFill>
              </a:rPr>
              <a:t>영향력이란</a:t>
            </a:r>
            <a:r>
              <a:rPr lang="en-US" altLang="ko-KR" sz="2000" dirty="0">
                <a:solidFill>
                  <a:srgbClr val="393939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예측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변수와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목표변수와의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연관도</a:t>
            </a:r>
            <a:r>
              <a:rPr lang="en-US" altLang="ko-KR" sz="2000" dirty="0" err="1">
                <a:solidFill>
                  <a:srgbClr val="393939"/>
                </a:solidFill>
              </a:rPr>
              <a:t>를</a:t>
            </a:r>
            <a:r>
              <a:rPr lang="en-US" altLang="ko-KR" sz="2000" dirty="0">
                <a:solidFill>
                  <a:srgbClr val="393939"/>
                </a:solidFill>
              </a:rPr>
              <a:t> </a:t>
            </a:r>
            <a:r>
              <a:rPr lang="en-US" altLang="ko-KR" sz="2000" dirty="0" err="1">
                <a:solidFill>
                  <a:srgbClr val="393939"/>
                </a:solidFill>
              </a:rPr>
              <a:t>나타낸다</a:t>
            </a:r>
            <a:r>
              <a:rPr lang="en-US" altLang="ko-KR" sz="2000" dirty="0">
                <a:solidFill>
                  <a:srgbClr val="393939"/>
                </a:solidFill>
              </a:rPr>
              <a:t>. (➡ p value)</a:t>
            </a:r>
            <a:endParaRPr lang="en-US" altLang="ko-KR" sz="2000">
              <a:solidFill>
                <a:srgbClr val="39393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u="sng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영향력</a:t>
            </a:r>
            <a:r>
              <a:rPr lang="en-US" altLang="ko-KR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b="1" u="sng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있는</a:t>
            </a:r>
            <a:r>
              <a:rPr lang="en-US" altLang="ko-KR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b="1" u="sng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변수가</a:t>
            </a:r>
            <a:r>
              <a:rPr lang="en-US" altLang="ko-KR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꼭 </a:t>
            </a:r>
            <a:r>
              <a:rPr lang="en-US" altLang="ko-KR" sz="2000" b="1" u="sng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회귀계수</a:t>
            </a:r>
            <a:r>
              <a:rPr lang="en-US" altLang="ko-KR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b="1" u="sng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크기가</a:t>
            </a:r>
            <a:r>
              <a:rPr lang="en-US" altLang="ko-KR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 큰 </a:t>
            </a:r>
            <a:r>
              <a:rPr lang="en-US" altLang="ko-KR" sz="2000" b="1" u="sng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것은</a:t>
            </a:r>
            <a:r>
              <a:rPr lang="en-US" altLang="ko-KR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b="1" u="sng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아니다</a:t>
            </a:r>
            <a:r>
              <a:rPr lang="en-US" altLang="ko-KR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.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 (</a:t>
            </a:r>
            <a:r>
              <a:rPr lang="en-US" sz="2000" b="1" u="sng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예측변수들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 간 </a:t>
            </a:r>
            <a:r>
              <a:rPr lang="en-US" sz="2000" b="1" u="sng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상관관계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p-value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분석에서 영향력이 낮았던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CDP가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 오히려 회귀계수 크기(절대값)가 가장 크게 나타남.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반면에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CDP와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같은 단위척도의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AFDP는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영향력 있는 변수 중 하나임에도, 그 회귀계수 크기가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CDP보다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작게 나타남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4396C"/>
                </a:solidFill>
              </a:rPr>
              <a:t>다중 공선성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이 존재한다고 판단됨</a:t>
            </a:r>
          </a:p>
        </p:txBody>
      </p:sp>
    </p:spTree>
    <p:extLst>
      <p:ext uri="{BB962C8B-B14F-4D97-AF65-F5344CB8AC3E}">
        <p14:creationId xmlns:p14="http://schemas.microsoft.com/office/powerpoint/2010/main" val="1810514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924265" y="676096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설명 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446628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</a:rPr>
              <a:t>설명 모델 성능 평가 - 회귀계수 해석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519F6-27CA-3842-DA10-1EE05D5A6BD0}"/>
              </a:ext>
            </a:extLst>
          </p:cNvPr>
          <p:cNvSpPr txBox="1"/>
          <p:nvPr/>
        </p:nvSpPr>
        <p:spPr>
          <a:xfrm>
            <a:off x="361335" y="1848464"/>
            <a:ext cx="8667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ea typeface="+mn-lt"/>
                <a:cs typeface="+mn-lt"/>
              </a:rPr>
              <a:t>다중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공선성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진단</a:t>
            </a:r>
            <a:endParaRPr lang="ko-KR" b="1" dirty="0" err="1">
              <a:ea typeface="+mn-lt"/>
              <a:cs typeface="+mn-lt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E4E2A127-4253-5C12-A05A-A3D0F88C5081}"/>
              </a:ext>
            </a:extLst>
          </p:cNvPr>
          <p:cNvSpPr txBox="1"/>
          <p:nvPr/>
        </p:nvSpPr>
        <p:spPr>
          <a:xfrm>
            <a:off x="533402" y="3433916"/>
            <a:ext cx="11112908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+mn-lt"/>
                <a:cs typeface="+mn-lt"/>
              </a:rPr>
              <a:t>다중 공선성 : 설명변수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b="1" dirty="0" err="1">
                <a:ea typeface="+mn-lt"/>
                <a:cs typeface="+mn-lt"/>
              </a:rPr>
              <a:t>독립변수</a:t>
            </a:r>
            <a:r>
              <a:rPr lang="en-US" sz="2000" b="1" dirty="0">
                <a:ea typeface="+mn-lt"/>
                <a:cs typeface="+mn-lt"/>
              </a:rPr>
              <a:t>, input) </a:t>
            </a:r>
            <a:r>
              <a:rPr lang="en-US" sz="2000" b="1" dirty="0" err="1">
                <a:ea typeface="+mn-lt"/>
                <a:cs typeface="+mn-lt"/>
              </a:rPr>
              <a:t>간의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상관계수가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높은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경우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회귀계수의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값이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너무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커지는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문제</a:t>
            </a:r>
            <a:r>
              <a:rPr lang="en-US" sz="2000" b="1" dirty="0">
                <a:ea typeface="+mn-lt"/>
                <a:cs typeface="+mn-lt"/>
              </a:rPr>
              <a:t>. 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+mn-lt"/>
                <a:cs typeface="+mn-lt"/>
              </a:rPr>
              <a:t>분산팽창계수</a:t>
            </a:r>
            <a:r>
              <a:rPr lang="en-US" sz="2000" dirty="0">
                <a:ea typeface="+mn-lt"/>
                <a:cs typeface="+mn-lt"/>
              </a:rPr>
              <a:t>(VIF, Variance Inflation Factor)</a:t>
            </a:r>
            <a:r>
              <a:rPr lang="ko-KR" altLang="en-US" sz="2000" dirty="0" err="1">
                <a:ea typeface="+mn-lt"/>
                <a:cs typeface="+mn-lt"/>
              </a:rPr>
              <a:t>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구하여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판단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+mn-lt"/>
                <a:cs typeface="+mn-lt"/>
              </a:rPr>
              <a:t>엄밀한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기준은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없으나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보통</a:t>
            </a:r>
            <a:r>
              <a:rPr lang="en-US" sz="2000" dirty="0">
                <a:ea typeface="+mn-lt"/>
                <a:cs typeface="+mn-lt"/>
              </a:rPr>
              <a:t> 10</a:t>
            </a:r>
            <a:r>
              <a:rPr lang="ko-KR" altLang="en-US" sz="2000" dirty="0">
                <a:ea typeface="+mn-lt"/>
                <a:cs typeface="+mn-lt"/>
              </a:rPr>
              <a:t>보다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크면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다중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공선성이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있다고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판단 </a:t>
            </a:r>
            <a:r>
              <a:rPr lang="en-US" sz="2000" dirty="0">
                <a:ea typeface="+mn-lt"/>
                <a:cs typeface="+mn-lt"/>
              </a:rPr>
              <a:t>(5를 </a:t>
            </a:r>
            <a:r>
              <a:rPr lang="en-US" sz="2000" dirty="0" err="1">
                <a:ea typeface="+mn-lt"/>
                <a:cs typeface="+mn-lt"/>
              </a:rPr>
              <a:t>기준으로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하기도</a:t>
            </a:r>
            <a:r>
              <a:rPr lang="en-US" sz="2000" dirty="0">
                <a:ea typeface="+mn-lt"/>
                <a:cs typeface="+mn-lt"/>
              </a:rPr>
              <a:t> 함)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18A9D"/>
                </a:solidFill>
              </a:rPr>
              <a:t>AT, GTEP, TIT, TAT, TEY, CDP</a:t>
            </a:r>
            <a:r>
              <a:rPr lang="ko-KR" altLang="en-US" b="1" dirty="0">
                <a:solidFill>
                  <a:srgbClr val="418A9D"/>
                </a:solidFill>
              </a:rPr>
              <a:t>는</a:t>
            </a:r>
            <a:r>
              <a:rPr lang="en-US" b="1" dirty="0">
                <a:solidFill>
                  <a:srgbClr val="418A9D"/>
                </a:solidFill>
              </a:rPr>
              <a:t> </a:t>
            </a:r>
            <a:r>
              <a:rPr lang="ko-KR" altLang="en-US" b="1" dirty="0">
                <a:solidFill>
                  <a:srgbClr val="418A9D"/>
                </a:solidFill>
              </a:rPr>
              <a:t>다중</a:t>
            </a:r>
            <a:r>
              <a:rPr lang="en-US" b="1" dirty="0">
                <a:solidFill>
                  <a:srgbClr val="418A9D"/>
                </a:solidFill>
              </a:rPr>
              <a:t> </a:t>
            </a:r>
            <a:r>
              <a:rPr lang="ko-KR" altLang="en-US" b="1" dirty="0">
                <a:solidFill>
                  <a:srgbClr val="418A9D"/>
                </a:solidFill>
              </a:rPr>
              <a:t>공선성이</a:t>
            </a:r>
            <a:r>
              <a:rPr lang="en-US" b="1" dirty="0">
                <a:solidFill>
                  <a:srgbClr val="418A9D"/>
                </a:solidFill>
              </a:rPr>
              <a:t> </a:t>
            </a:r>
            <a:r>
              <a:rPr lang="ko-KR" altLang="en-US" b="1" dirty="0">
                <a:solidFill>
                  <a:srgbClr val="418A9D"/>
                </a:solidFill>
              </a:rPr>
              <a:t>있다고</a:t>
            </a:r>
            <a:r>
              <a:rPr lang="en-US" altLang="ko-KR" b="1" dirty="0">
                <a:solidFill>
                  <a:srgbClr val="418A9D"/>
                </a:solidFill>
              </a:rPr>
              <a:t> </a:t>
            </a:r>
            <a:r>
              <a:rPr lang="ko-KR" altLang="en-US" b="1" dirty="0">
                <a:solidFill>
                  <a:srgbClr val="418A9D"/>
                </a:solidFill>
              </a:rPr>
              <a:t>판단된다</a:t>
            </a:r>
            <a:r>
              <a:rPr lang="en-US" altLang="ko-KR" b="1" dirty="0">
                <a:solidFill>
                  <a:srgbClr val="418A9D"/>
                </a:solidFill>
              </a:rPr>
              <a:t>.</a:t>
            </a:r>
            <a:endParaRPr lang="ko-KR" altLang="en-US" b="1" dirty="0">
              <a:solidFill>
                <a:srgbClr val="418A9D"/>
              </a:solidFill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6FBA7D4-7FF7-47B3-B27D-090BA8CF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" y="2661735"/>
            <a:ext cx="9244782" cy="6250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3A32F6-1070-31B2-CDB1-9CFA09A29BFB}"/>
              </a:ext>
            </a:extLst>
          </p:cNvPr>
          <p:cNvSpPr/>
          <p:nvPr/>
        </p:nvSpPr>
        <p:spPr>
          <a:xfrm>
            <a:off x="919315" y="2836604"/>
            <a:ext cx="1007806" cy="4670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2CA08F-2887-F03A-0993-2CE273BC47AA}"/>
              </a:ext>
            </a:extLst>
          </p:cNvPr>
          <p:cNvSpPr/>
          <p:nvPr/>
        </p:nvSpPr>
        <p:spPr>
          <a:xfrm>
            <a:off x="4925959" y="2824312"/>
            <a:ext cx="5211096" cy="4793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0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3006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Model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924265" y="676096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Arial Nova Light"/>
              </a:rPr>
              <a:t>설명 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446628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</a:rPr>
              <a:t>설명 모델 성능 평가 - 회귀계수 해석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519F6-27CA-3842-DA10-1EE05D5A6BD0}"/>
              </a:ext>
            </a:extLst>
          </p:cNvPr>
          <p:cNvSpPr txBox="1"/>
          <p:nvPr/>
        </p:nvSpPr>
        <p:spPr>
          <a:xfrm>
            <a:off x="349045" y="1848464"/>
            <a:ext cx="95397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+mn-lt"/>
                <a:cs typeface="+mn-lt"/>
              </a:rPr>
              <a:t>각 변수의 회귀계수는 어떠한 의미를 가지는가</a:t>
            </a:r>
            <a:r>
              <a:rPr lang="en-US" altLang="ko-KR" sz="2400" b="1" dirty="0">
                <a:ea typeface="+mn-lt"/>
                <a:cs typeface="+mn-lt"/>
              </a:rPr>
              <a:t>? -- </a:t>
            </a:r>
            <a:r>
              <a:rPr lang="en-US" altLang="ko-KR" sz="2400" b="1" dirty="0" err="1">
                <a:ea typeface="+mn-lt"/>
                <a:cs typeface="+mn-lt"/>
              </a:rPr>
              <a:t>다중공선성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en-US" altLang="ko-KR" sz="2400" b="1" dirty="0" err="1">
                <a:ea typeface="+mn-lt"/>
                <a:cs typeface="+mn-lt"/>
              </a:rPr>
              <a:t>고려</a:t>
            </a:r>
            <a:endParaRPr lang="en-US" altLang="ko-KR" sz="2400" b="1" dirty="0" err="1"/>
          </a:p>
        </p:txBody>
      </p:sp>
      <p:pic>
        <p:nvPicPr>
          <p:cNvPr id="9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E950D35C-23CD-93BE-9950-CD784B11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4" y="2385990"/>
            <a:ext cx="6344265" cy="1151956"/>
          </a:xfrm>
          <a:prstGeom prst="rect">
            <a:avLst/>
          </a:prstGeom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E4E2A127-4253-5C12-A05A-A3D0F88C5081}"/>
              </a:ext>
            </a:extLst>
          </p:cNvPr>
          <p:cNvSpPr txBox="1"/>
          <p:nvPr/>
        </p:nvSpPr>
        <p:spPr>
          <a:xfrm>
            <a:off x="607143" y="4515465"/>
            <a:ext cx="9281650" cy="11387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418A9D"/>
                </a:solidFill>
              </a:rPr>
              <a:t>다중공선성이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없는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변수인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AP와</a:t>
            </a:r>
            <a:r>
              <a:rPr lang="en-US" altLang="ko-KR" sz="2000" b="1" dirty="0">
                <a:solidFill>
                  <a:srgbClr val="418A9D"/>
                </a:solidFill>
              </a:rPr>
              <a:t> </a:t>
            </a:r>
            <a:r>
              <a:rPr lang="en-US" altLang="ko-KR" sz="2000" b="1" dirty="0" err="1">
                <a:solidFill>
                  <a:srgbClr val="418A9D"/>
                </a:solidFill>
              </a:rPr>
              <a:t>AFDP의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회귀계수를</a:t>
            </a:r>
            <a:r>
              <a:rPr lang="en-US" altLang="ko-KR" sz="2000" b="1" dirty="0">
                <a:solidFill>
                  <a:srgbClr val="418A9D"/>
                </a:solidFill>
              </a:rPr>
              <a:t> </a:t>
            </a:r>
            <a:r>
              <a:rPr lang="en-US" altLang="ko-KR" sz="2000" b="1" dirty="0" err="1">
                <a:solidFill>
                  <a:srgbClr val="418A9D"/>
                </a:solidFill>
              </a:rPr>
              <a:t>비교</a:t>
            </a:r>
            <a:endParaRPr lang="en-US" altLang="ko-KR" sz="2000" b="1" dirty="0">
              <a:solidFill>
                <a:srgbClr val="418A9D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둘은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같은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압력단위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(mbar)를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척도로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AFDP가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AP보다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회귀계수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크기가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크다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err="1">
                <a:solidFill>
                  <a:schemeClr val="bg1">
                    <a:lumMod val="50000"/>
                  </a:schemeClr>
                </a:solidFill>
              </a:rPr>
              <a:t>앞선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P-value </a:t>
            </a:r>
            <a:r>
              <a:rPr lang="en-US" altLang="ko-KR" sz="1600" err="1">
                <a:solidFill>
                  <a:schemeClr val="bg1">
                    <a:lumMod val="50000"/>
                  </a:schemeClr>
                </a:solidFill>
              </a:rPr>
              <a:t>분석에서도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err="1">
                <a:solidFill>
                  <a:schemeClr val="bg1">
                    <a:lumMod val="50000"/>
                  </a:schemeClr>
                </a:solidFill>
              </a:rPr>
              <a:t>AFDP가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err="1">
                <a:solidFill>
                  <a:schemeClr val="bg1">
                    <a:lumMod val="50000"/>
                  </a:schemeClr>
                </a:solidFill>
              </a:rPr>
              <a:t>AP보다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더 </a:t>
            </a:r>
            <a:r>
              <a:rPr lang="en-US" altLang="ko-KR" sz="1600" err="1">
                <a:solidFill>
                  <a:schemeClr val="bg1">
                    <a:lumMod val="50000"/>
                  </a:schemeClr>
                </a:solidFill>
              </a:rPr>
              <a:t>영향력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ko-KR" sz="1600" err="1">
                <a:solidFill>
                  <a:schemeClr val="bg1">
                    <a:lumMod val="50000"/>
                  </a:schemeClr>
                </a:solidFill>
              </a:rPr>
              <a:t>있는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err="1">
                <a:solidFill>
                  <a:schemeClr val="bg1">
                    <a:lumMod val="50000"/>
                  </a:schemeClr>
                </a:solidFill>
              </a:rPr>
              <a:t>변수로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err="1">
                <a:solidFill>
                  <a:schemeClr val="bg1">
                    <a:lumMod val="50000"/>
                  </a:schemeClr>
                </a:solidFill>
              </a:rPr>
              <a:t>나왔다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246C5E3-9DDD-050D-AF42-FB3F83F92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3669541"/>
            <a:ext cx="8323008" cy="5635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183308-3C54-E463-01E5-D2E1C21513D6}"/>
              </a:ext>
            </a:extLst>
          </p:cNvPr>
          <p:cNvSpPr/>
          <p:nvPr/>
        </p:nvSpPr>
        <p:spPr>
          <a:xfrm>
            <a:off x="784122" y="3844410"/>
            <a:ext cx="860323" cy="356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08B902-381F-5CFE-0FE4-3010BD76C9A7}"/>
              </a:ext>
            </a:extLst>
          </p:cNvPr>
          <p:cNvSpPr/>
          <p:nvPr/>
        </p:nvSpPr>
        <p:spPr>
          <a:xfrm>
            <a:off x="4409766" y="3832118"/>
            <a:ext cx="4559709" cy="3810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C0A94EF-DBE2-211A-9FD8-99BFEFF2F073}"/>
              </a:ext>
            </a:extLst>
          </p:cNvPr>
          <p:cNvSpPr/>
          <p:nvPr/>
        </p:nvSpPr>
        <p:spPr>
          <a:xfrm>
            <a:off x="779568" y="5886575"/>
            <a:ext cx="589935" cy="36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81887-4EF9-9C6D-B887-FFD77F6620AE}"/>
              </a:ext>
            </a:extLst>
          </p:cNvPr>
          <p:cNvSpPr txBox="1"/>
          <p:nvPr/>
        </p:nvSpPr>
        <p:spPr>
          <a:xfrm>
            <a:off x="1369143" y="5891981"/>
            <a:ext cx="10449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같은 척도를 가지며 다중 공선성이 없는 </a:t>
            </a:r>
            <a:r>
              <a:rPr lang="ko-KR" altLang="en-US" dirty="0" err="1"/>
              <a:t>변수끼리라면</a:t>
            </a:r>
            <a:r>
              <a:rPr lang="ko-KR" altLang="en-US" dirty="0"/>
              <a:t>, 회귀계수로 변수 영향력을 비교할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944768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46923"/>
            <a:ext cx="1848121" cy="707886"/>
            <a:chOff x="294640" y="3596640"/>
            <a:chExt cx="1848121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199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>
                  <a:solidFill>
                    <a:srgbClr val="393939"/>
                  </a:solidFill>
                </a:rPr>
                <a:t>Data Set</a:t>
              </a:r>
              <a:endParaRPr lang="ko-KR" altLang="en-US" sz="2400" spc="-150">
                <a:solidFill>
                  <a:srgbClr val="393939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6162098" y="391745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393939"/>
                </a:solidFill>
                <a:latin typeface="Arial Nova Light" panose="020B0304020202020204" pitchFamily="34" charset="0"/>
              </a:rPr>
              <a:t>데이터 전처리 및 데이터 탐색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6162098" y="4517832"/>
            <a:ext cx="28616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rgbClr val="393939"/>
                </a:solidFill>
                <a:latin typeface="Arial Nova Light"/>
              </a:rPr>
              <a:t>예측 모델, 설명 모델 생성 </a:t>
            </a:r>
            <a:endParaRPr lang="ko-KR" altLang="en-US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6162098" y="5155171"/>
            <a:ext cx="306846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pc="-15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예측 모델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</a:t>
            </a:r>
            <a:r>
              <a:rPr lang="ko-KR" spc="-15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설명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모델 성능 평가</a:t>
            </a:r>
            <a:endParaRPr lang="ko-KR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34476A-839F-4931-E357-BF6BDF98CDFD}"/>
              </a:ext>
            </a:extLst>
          </p:cNvPr>
          <p:cNvGrpSpPr/>
          <p:nvPr/>
        </p:nvGrpSpPr>
        <p:grpSpPr>
          <a:xfrm>
            <a:off x="619015" y="4380159"/>
            <a:ext cx="2149486" cy="707886"/>
            <a:chOff x="294640" y="3596640"/>
            <a:chExt cx="2149486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48EC13-02D2-1940-3C02-470C707E33A0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59CA23-ED8D-B3D9-6072-0F0B7271FB5D}"/>
                </a:ext>
              </a:extLst>
            </p:cNvPr>
            <p:cNvSpPr txBox="1"/>
            <p:nvPr/>
          </p:nvSpPr>
          <p:spPr>
            <a:xfrm>
              <a:off x="943394" y="3688973"/>
              <a:ext cx="1500732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2400" spc="-150" dirty="0">
                  <a:solidFill>
                    <a:srgbClr val="393939"/>
                  </a:solidFill>
                </a:rPr>
                <a:t>Model </a:t>
              </a:r>
              <a:r>
                <a:rPr lang="en-US" altLang="ko-KR" sz="2400" spc="-150" dirty="0" err="1">
                  <a:solidFill>
                    <a:srgbClr val="393939"/>
                  </a:solidFill>
                </a:rPr>
                <a:t>생성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20A47D2-ED32-3442-5CE8-43F2667B143E}"/>
              </a:ext>
            </a:extLst>
          </p:cNvPr>
          <p:cNvGrpSpPr/>
          <p:nvPr/>
        </p:nvGrpSpPr>
        <p:grpSpPr>
          <a:xfrm>
            <a:off x="619014" y="5013394"/>
            <a:ext cx="2149486" cy="707886"/>
            <a:chOff x="294640" y="3596640"/>
            <a:chExt cx="2149486" cy="7078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E551E8-D345-E7A6-8782-970FF4FB6D2C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079F32-6D37-3132-6D7B-95A3A212107E}"/>
                </a:ext>
              </a:extLst>
            </p:cNvPr>
            <p:cNvSpPr txBox="1"/>
            <p:nvPr/>
          </p:nvSpPr>
          <p:spPr>
            <a:xfrm>
              <a:off x="943394" y="3688973"/>
              <a:ext cx="1500732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2400" spc="-150" dirty="0">
                  <a:solidFill>
                    <a:srgbClr val="393939"/>
                  </a:solidFill>
                </a:rPr>
                <a:t>Model </a:t>
              </a:r>
              <a:r>
                <a:rPr lang="en-US" altLang="ko-KR" sz="2400" spc="-150" dirty="0" err="1">
                  <a:solidFill>
                    <a:srgbClr val="393939"/>
                  </a:solidFill>
                </a:rPr>
                <a:t>평가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4B00B46-4303-A563-CCE3-0CB715D38CEC}"/>
              </a:ext>
            </a:extLst>
          </p:cNvPr>
          <p:cNvGrpSpPr/>
          <p:nvPr/>
        </p:nvGrpSpPr>
        <p:grpSpPr>
          <a:xfrm>
            <a:off x="619013" y="5646630"/>
            <a:ext cx="3148926" cy="707886"/>
            <a:chOff x="294640" y="3596640"/>
            <a:chExt cx="3148926" cy="7078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3ABE71-8FF5-177A-6386-E427E8DD82F9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29958F-7C55-A68D-6C20-06C28F31512B}"/>
                </a:ext>
              </a:extLst>
            </p:cNvPr>
            <p:cNvSpPr txBox="1"/>
            <p:nvPr/>
          </p:nvSpPr>
          <p:spPr>
            <a:xfrm>
              <a:off x="943394" y="3688973"/>
              <a:ext cx="2500172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2400" spc="-150" dirty="0">
                  <a:solidFill>
                    <a:srgbClr val="393939"/>
                  </a:solidFill>
                </a:rPr>
                <a:t>Step-wise selection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8C15D29-2DB8-A90A-3C11-CCA593EB4C61}"/>
              </a:ext>
            </a:extLst>
          </p:cNvPr>
          <p:cNvSpPr txBox="1"/>
          <p:nvPr/>
        </p:nvSpPr>
        <p:spPr>
          <a:xfrm>
            <a:off x="6162098" y="5782593"/>
            <a:ext cx="47336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Step-wise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selection을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통한 변수 선택 및 성능 평가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EAAF5F-99D9-7CB4-3EB8-D901ABE8AAE9}"/>
              </a:ext>
            </a:extLst>
          </p:cNvPr>
          <p:cNvCxnSpPr>
            <a:cxnSpLocks/>
          </p:cNvCxnSpPr>
          <p:nvPr/>
        </p:nvCxnSpPr>
        <p:spPr>
          <a:xfrm>
            <a:off x="5955475" y="3887760"/>
            <a:ext cx="0" cy="2382410"/>
          </a:xfrm>
          <a:prstGeom prst="line">
            <a:avLst/>
          </a:prstGeom>
          <a:ln w="28575">
            <a:solidFill>
              <a:srgbClr val="1E32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70164" y="3105834"/>
            <a:ext cx="347030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  <a:ea typeface="+mn-lt"/>
                <a:cs typeface="+mn-lt"/>
              </a:rPr>
              <a:t>Step-wise </a:t>
            </a:r>
            <a:r>
              <a:rPr lang="en-US" altLang="ko-KR" sz="3600" spc="-300" dirty="0">
                <a:solidFill>
                  <a:schemeClr val="bg1"/>
                </a:solidFill>
                <a:ea typeface="+mn-lt"/>
                <a:cs typeface="+mn-lt"/>
              </a:rPr>
              <a:t>selection</a:t>
            </a:r>
            <a:endParaRPr lang="ko-KR" sz="3600" spc="-3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4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45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Stepwise Selection</a:t>
            </a:r>
            <a:endParaRPr lang="en-US" altLang="ko-KR" sz="3600" spc="-300" dirty="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33269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생성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03010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spc="-300">
                <a:solidFill>
                  <a:srgbClr val="393939"/>
                </a:solidFill>
              </a:rPr>
              <a:t>Forward Selection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BEEC-C73A-D0DB-44D7-C0BDC4463BC8}"/>
              </a:ext>
            </a:extLst>
          </p:cNvPr>
          <p:cNvSpPr txBox="1"/>
          <p:nvPr/>
        </p:nvSpPr>
        <p:spPr>
          <a:xfrm>
            <a:off x="483056" y="1921616"/>
            <a:ext cx="643644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spc="-150">
                <a:ea typeface="+mn-lt"/>
                <a:cs typeface="+mn-lt"/>
              </a:rPr>
              <a:t>선택 변수 </a:t>
            </a:r>
            <a:r>
              <a:rPr lang="en-US" altLang="ko-KR" sz="2000" spc="-150">
                <a:ea typeface="+mn-lt"/>
                <a:cs typeface="+mn-lt"/>
              </a:rPr>
              <a:t>: </a:t>
            </a:r>
            <a:r>
              <a:rPr lang="en-US" altLang="ko-KR" sz="2000"/>
              <a:t>AT, TAT, AH, TIT, TEY, AFDP</a:t>
            </a:r>
            <a:endParaRPr lang="en-US" sz="2400" spc="-15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F965DB-01D9-DF17-2C23-A84B8D526054}"/>
              </a:ext>
            </a:extLst>
          </p:cNvPr>
          <p:cNvGrpSpPr/>
          <p:nvPr/>
        </p:nvGrpSpPr>
        <p:grpSpPr>
          <a:xfrm>
            <a:off x="3731615" y="3702344"/>
            <a:ext cx="7784863" cy="2827361"/>
            <a:chOff x="6571460" y="3035975"/>
            <a:chExt cx="7784863" cy="282736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0524764-69EB-3677-0FBF-E32DF6309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1460" y="3035975"/>
              <a:ext cx="5137484" cy="282736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2FEBD62-AE33-4E5D-6F2F-723954F3A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86"/>
            <a:stretch/>
          </p:blipFill>
          <p:spPr>
            <a:xfrm>
              <a:off x="11761089" y="3064550"/>
              <a:ext cx="2595234" cy="27987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A1AE3D7-FA08-D983-5106-47EFA9E111DB}"/>
              </a:ext>
            </a:extLst>
          </p:cNvPr>
          <p:cNvSpPr txBox="1"/>
          <p:nvPr/>
        </p:nvSpPr>
        <p:spPr>
          <a:xfrm>
            <a:off x="483055" y="2440723"/>
            <a:ext cx="36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기점으로 변화가 미미하다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8A4D95-EAAD-2114-EF95-C1677512B660}"/>
              </a:ext>
            </a:extLst>
          </p:cNvPr>
          <p:cNvSpPr txBox="1"/>
          <p:nvPr/>
        </p:nvSpPr>
        <p:spPr>
          <a:xfrm>
            <a:off x="483056" y="2810055"/>
            <a:ext cx="671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복잡도가 낮은 모델을 생성하기 위해 변수를 순서대로 </a:t>
            </a:r>
            <a:r>
              <a:rPr lang="en-US" altLang="ko-KR" dirty="0"/>
              <a:t>6</a:t>
            </a:r>
            <a:r>
              <a:rPr lang="ko-KR" altLang="en-US" dirty="0"/>
              <a:t>개 설정했다</a:t>
            </a:r>
            <a:r>
              <a:rPr lang="en-US" altLang="ko-KR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93D5D6D-7FE6-7416-D68B-9D390255E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93" y="3730919"/>
            <a:ext cx="2197308" cy="25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4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45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Stepwise Selection</a:t>
            </a:r>
            <a:endParaRPr lang="en-US" altLang="ko-KR" sz="3600" spc="-300" dirty="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33269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생성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15193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spc="-300">
                <a:solidFill>
                  <a:srgbClr val="393939"/>
                </a:solidFill>
              </a:rPr>
              <a:t>Backward Selection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BEEC-C73A-D0DB-44D7-C0BDC4463BC8}"/>
              </a:ext>
            </a:extLst>
          </p:cNvPr>
          <p:cNvSpPr txBox="1"/>
          <p:nvPr/>
        </p:nvSpPr>
        <p:spPr>
          <a:xfrm>
            <a:off x="483056" y="1921616"/>
            <a:ext cx="643644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spc="-150">
                <a:ea typeface="+mn-lt"/>
                <a:cs typeface="+mn-lt"/>
              </a:rPr>
              <a:t>제거 변수 </a:t>
            </a:r>
            <a:r>
              <a:rPr lang="en-US" altLang="ko-KR" sz="2000" spc="-150">
                <a:ea typeface="+mn-lt"/>
                <a:cs typeface="+mn-lt"/>
              </a:rPr>
              <a:t>: CDP, GTEP, AP</a:t>
            </a:r>
            <a:endParaRPr lang="en-US" sz="2400" spc="-15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855369-FE12-A20A-D2C1-8B07E6C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373" y="4057307"/>
            <a:ext cx="8011643" cy="9716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B1E453-FF9B-3179-D2BC-A22DAA8E3EA0}"/>
              </a:ext>
            </a:extLst>
          </p:cNvPr>
          <p:cNvSpPr txBox="1"/>
          <p:nvPr/>
        </p:nvSpPr>
        <p:spPr>
          <a:xfrm>
            <a:off x="765212" y="2810055"/>
            <a:ext cx="668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복잡도가 낮은 모델을 생성하기 위해 </a:t>
            </a:r>
            <a:r>
              <a:rPr lang="en-US" altLang="ko-KR"/>
              <a:t>Forward Selection</a:t>
            </a:r>
            <a:r>
              <a:rPr lang="ko-KR" altLang="en-US"/>
              <a:t>과 반대로 순서대로 </a:t>
            </a:r>
            <a:r>
              <a:rPr lang="en-US" altLang="ko-KR"/>
              <a:t>3</a:t>
            </a:r>
            <a:r>
              <a:rPr lang="ko-KR" altLang="en-US"/>
              <a:t>개의 변수를 제거했다</a:t>
            </a:r>
            <a:r>
              <a:rPr lang="en-US" altLang="ko-KR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4651E-C4F1-8B53-CEA2-EA71CAA8691B}"/>
              </a:ext>
            </a:extLst>
          </p:cNvPr>
          <p:cNvSpPr txBox="1"/>
          <p:nvPr/>
        </p:nvSpPr>
        <p:spPr>
          <a:xfrm>
            <a:off x="483056" y="2440723"/>
            <a:ext cx="315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제거할 변수가 없다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72911-049F-8D04-8EBE-19A62CF72551}"/>
              </a:ext>
            </a:extLst>
          </p:cNvPr>
          <p:cNvSpPr txBox="1"/>
          <p:nvPr/>
        </p:nvSpPr>
        <p:spPr>
          <a:xfrm>
            <a:off x="483056" y="2810055"/>
            <a:ext cx="45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402057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45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Stepwise Selection</a:t>
            </a:r>
            <a:endParaRPr lang="en-US" altLang="ko-KR" sz="3600" spc="-300" dirty="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33269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생성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73677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</a:rPr>
              <a:t>각 변수의 </a:t>
            </a:r>
            <a:r>
              <a:rPr lang="en-US" altLang="ko-KR" sz="2400" spc="-300">
                <a:solidFill>
                  <a:srgbClr val="393939"/>
                </a:solidFill>
              </a:rPr>
              <a:t>p-value</a:t>
            </a:r>
            <a:r>
              <a:rPr lang="ko-KR" altLang="en-US" sz="2400" spc="-300">
                <a:solidFill>
                  <a:srgbClr val="393939"/>
                </a:solidFill>
              </a:rPr>
              <a:t>와 비교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BEEC-C73A-D0DB-44D7-C0BDC4463BC8}"/>
              </a:ext>
            </a:extLst>
          </p:cNvPr>
          <p:cNvSpPr txBox="1"/>
          <p:nvPr/>
        </p:nvSpPr>
        <p:spPr>
          <a:xfrm>
            <a:off x="483056" y="1921616"/>
            <a:ext cx="643644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spc="-150">
                <a:ea typeface="+mn-lt"/>
                <a:cs typeface="+mn-lt"/>
              </a:rPr>
              <a:t>제거 변수 </a:t>
            </a:r>
            <a:r>
              <a:rPr lang="en-US" altLang="ko-KR" sz="2000" spc="-150">
                <a:ea typeface="+mn-lt"/>
                <a:cs typeface="+mn-lt"/>
              </a:rPr>
              <a:t>: CDP, GTEP, AP</a:t>
            </a:r>
            <a:endParaRPr lang="en-US" sz="2400" spc="-15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B1E453-FF9B-3179-D2BC-A22DAA8E3EA0}"/>
              </a:ext>
            </a:extLst>
          </p:cNvPr>
          <p:cNvSpPr txBox="1"/>
          <p:nvPr/>
        </p:nvSpPr>
        <p:spPr>
          <a:xfrm>
            <a:off x="747412" y="3008011"/>
            <a:ext cx="2121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/>
              <a:t># AT: &lt; 2e-16</a:t>
            </a:r>
          </a:p>
          <a:p>
            <a:r>
              <a:rPr lang="it-IT" altLang="ko-KR"/>
              <a:t># AH: &lt; 2e-16</a:t>
            </a:r>
          </a:p>
          <a:p>
            <a:r>
              <a:rPr lang="it-IT" altLang="ko-KR"/>
              <a:t># AFDP: &lt; 2e-16</a:t>
            </a:r>
          </a:p>
          <a:p>
            <a:r>
              <a:rPr lang="it-IT" altLang="ko-KR"/>
              <a:t># TIT: &lt; 2e-16</a:t>
            </a:r>
          </a:p>
          <a:p>
            <a:r>
              <a:rPr lang="it-IT" altLang="ko-KR"/>
              <a:t># TEY: &lt; 2e-16</a:t>
            </a:r>
          </a:p>
          <a:p>
            <a:r>
              <a:rPr lang="it-IT" altLang="ko-KR"/>
              <a:t># AP: 4.52e-07</a:t>
            </a:r>
          </a:p>
          <a:p>
            <a:r>
              <a:rPr lang="it-IT" altLang="ko-KR"/>
              <a:t># GTEP: 0.000153</a:t>
            </a:r>
          </a:p>
          <a:p>
            <a:r>
              <a:rPr lang="it-IT" altLang="ko-KR"/>
              <a:t># TAT: 0.000809</a:t>
            </a:r>
          </a:p>
          <a:p>
            <a:r>
              <a:rPr lang="it-IT" altLang="ko-KR"/>
              <a:t># CDP: 0.004674</a:t>
            </a:r>
            <a:endParaRPr lang="en-US" altLang="ko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4651E-C4F1-8B53-CEA2-EA71CAA8691B}"/>
              </a:ext>
            </a:extLst>
          </p:cNvPr>
          <p:cNvSpPr txBox="1"/>
          <p:nvPr/>
        </p:nvSpPr>
        <p:spPr>
          <a:xfrm>
            <a:off x="483056" y="2440723"/>
            <a:ext cx="850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TAT</a:t>
            </a:r>
            <a:r>
              <a:rPr lang="ko-KR" altLang="en-US" dirty="0"/>
              <a:t>를 제외하고 각 변수의 </a:t>
            </a:r>
            <a:r>
              <a:rPr lang="en-US" altLang="ko-KR" dirty="0"/>
              <a:t>p-value</a:t>
            </a:r>
            <a:r>
              <a:rPr lang="ko-KR" altLang="en-US" dirty="0"/>
              <a:t>에 의해 </a:t>
            </a:r>
            <a:r>
              <a:rPr lang="ko-KR" altLang="en-US" dirty="0" err="1"/>
              <a:t>유의미성이</a:t>
            </a:r>
            <a:r>
              <a:rPr lang="ko-KR" altLang="en-US" dirty="0"/>
              <a:t> 높은 변수 순과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03E9CD6-9C05-77CA-8950-91DBCE873DA3}"/>
              </a:ext>
            </a:extLst>
          </p:cNvPr>
          <p:cNvGrpSpPr/>
          <p:nvPr/>
        </p:nvGrpSpPr>
        <p:grpSpPr>
          <a:xfrm>
            <a:off x="3648108" y="3005522"/>
            <a:ext cx="7699006" cy="3351535"/>
            <a:chOff x="3727782" y="2792966"/>
            <a:chExt cx="7699006" cy="335153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7BA38E4-326A-9930-F451-668989D21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7782" y="2792966"/>
              <a:ext cx="7699006" cy="335153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6B9DC3-9873-D903-87CE-BE3C7239BB66}"/>
                </a:ext>
              </a:extLst>
            </p:cNvPr>
            <p:cNvSpPr/>
            <p:nvPr/>
          </p:nvSpPr>
          <p:spPr>
            <a:xfrm>
              <a:off x="9575800" y="3028589"/>
              <a:ext cx="1193800" cy="30674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09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45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Stepwise Selection</a:t>
            </a:r>
            <a:endParaRPr lang="en-US" altLang="ko-KR" sz="3600" spc="-300" dirty="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33269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생성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43340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</a:rPr>
              <a:t>공선성 체크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BEEC-C73A-D0DB-44D7-C0BDC4463BC8}"/>
              </a:ext>
            </a:extLst>
          </p:cNvPr>
          <p:cNvSpPr txBox="1"/>
          <p:nvPr/>
        </p:nvSpPr>
        <p:spPr>
          <a:xfrm>
            <a:off x="483056" y="1921616"/>
            <a:ext cx="643644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spc="-150">
                <a:ea typeface="+mn-lt"/>
                <a:cs typeface="+mn-lt"/>
              </a:rPr>
              <a:t>여전히 </a:t>
            </a:r>
            <a:r>
              <a:rPr lang="en-US" altLang="ko-KR" sz="2000" spc="-150">
                <a:ea typeface="+mn-lt"/>
                <a:cs typeface="+mn-lt"/>
              </a:rPr>
              <a:t>TAT, TIT, TEY</a:t>
            </a:r>
            <a:r>
              <a:rPr lang="ko-KR" altLang="en-US" sz="2000" spc="-150">
                <a:ea typeface="+mn-lt"/>
                <a:cs typeface="+mn-lt"/>
              </a:rPr>
              <a:t>의 </a:t>
            </a:r>
            <a:r>
              <a:rPr lang="en-US" altLang="ko-KR" sz="2000" spc="-150">
                <a:ea typeface="+mn-lt"/>
                <a:cs typeface="+mn-lt"/>
              </a:rPr>
              <a:t>VIF</a:t>
            </a:r>
            <a:r>
              <a:rPr lang="ko-KR" altLang="en-US" sz="2000" spc="-150">
                <a:ea typeface="+mn-lt"/>
                <a:cs typeface="+mn-lt"/>
              </a:rPr>
              <a:t>가 높다</a:t>
            </a:r>
            <a:r>
              <a:rPr lang="en-US" altLang="ko-KR" sz="2000" spc="-150">
                <a:ea typeface="+mn-lt"/>
                <a:cs typeface="+mn-lt"/>
              </a:rPr>
              <a:t>.</a:t>
            </a:r>
            <a:endParaRPr lang="en-US" sz="2400" spc="-15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92D32E-982E-C6A5-5E6D-B77004E3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3342788"/>
            <a:ext cx="981211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0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45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Stepwise Selection</a:t>
            </a:r>
            <a:endParaRPr lang="en-US" altLang="ko-KR" sz="3600" spc="-300" dirty="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909497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생성 </a:t>
            </a:r>
            <a:r>
              <a:rPr lang="en-US" altLang="ko-KR" sz="1500">
                <a:solidFill>
                  <a:schemeClr val="bg1"/>
                </a:solidFill>
                <a:latin typeface="Arial Nova Light"/>
              </a:rPr>
              <a:t>&amp; </a:t>
            </a:r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29303-E43C-94A2-10E9-CD1897517991}"/>
              </a:ext>
            </a:extLst>
          </p:cNvPr>
          <p:cNvSpPr txBox="1"/>
          <p:nvPr/>
        </p:nvSpPr>
        <p:spPr>
          <a:xfrm>
            <a:off x="339536" y="1264666"/>
            <a:ext cx="428232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spc="-300">
                <a:solidFill>
                  <a:srgbClr val="393939"/>
                </a:solidFill>
              </a:rPr>
              <a:t>Forward Selection </a:t>
            </a:r>
            <a:r>
              <a:rPr lang="ko-KR" altLang="en-US" sz="2400" spc="-300">
                <a:solidFill>
                  <a:srgbClr val="393939"/>
                </a:solidFill>
              </a:rPr>
              <a:t>모델 생성 </a:t>
            </a:r>
            <a:r>
              <a:rPr lang="en-US" altLang="ko-KR" sz="2400" spc="-300">
                <a:solidFill>
                  <a:srgbClr val="393939"/>
                </a:solidFill>
              </a:rPr>
              <a:t>&amp; </a:t>
            </a:r>
            <a:r>
              <a:rPr lang="ko-KR" altLang="en-US" sz="2400" spc="-300">
                <a:solidFill>
                  <a:srgbClr val="393939"/>
                </a:solidFill>
              </a:rPr>
              <a:t>모델 평가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02673-5745-5C41-0D05-F594F0D53243}"/>
              </a:ext>
            </a:extLst>
          </p:cNvPr>
          <p:cNvSpPr txBox="1"/>
          <p:nvPr/>
        </p:nvSpPr>
        <p:spPr>
          <a:xfrm>
            <a:off x="483056" y="2285683"/>
            <a:ext cx="34539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>
                <a:ea typeface="+mn-lt"/>
                <a:cs typeface="+mn-lt"/>
              </a:rPr>
              <a:t>모델 생성</a:t>
            </a:r>
            <a:endParaRPr lang="en-US" altLang="ko-KR" sz="2000" b="1" spc="-150">
              <a:ea typeface="+mn-lt"/>
              <a:cs typeface="+mn-lt"/>
            </a:endParaRPr>
          </a:p>
          <a:p>
            <a:endParaRPr lang="en-US" altLang="ko-KR" sz="700" b="1" spc="-150">
              <a:ea typeface="+mn-lt"/>
              <a:cs typeface="+mn-lt"/>
            </a:endParaRPr>
          </a:p>
          <a:p>
            <a:r>
              <a:rPr lang="ko-KR" altLang="en-US" sz="2000" spc="-150">
                <a:ea typeface="+mn-lt"/>
                <a:cs typeface="+mn-lt"/>
              </a:rPr>
              <a:t>선택 변수 </a:t>
            </a:r>
            <a:r>
              <a:rPr lang="en-US" altLang="ko-KR" sz="2000" spc="-150">
                <a:ea typeface="+mn-lt"/>
                <a:cs typeface="+mn-lt"/>
              </a:rPr>
              <a:t>:</a:t>
            </a:r>
          </a:p>
          <a:p>
            <a:r>
              <a:rPr lang="en-US" altLang="ko-KR"/>
              <a:t>AT, TAT, AH, TIT, TEY, AFDP</a:t>
            </a:r>
          </a:p>
          <a:p>
            <a:endParaRPr lang="en-US" altLang="ko-KR" sz="500"/>
          </a:p>
          <a:p>
            <a:r>
              <a:rPr lang="ko-KR" altLang="en-US" sz="2000" spc="-150"/>
              <a:t>학습 데이터 셋</a:t>
            </a:r>
            <a:r>
              <a:rPr lang="en-US" altLang="ko-KR" sz="2000" spc="-150"/>
              <a:t>: tr_set</a:t>
            </a:r>
          </a:p>
          <a:p>
            <a:r>
              <a:rPr lang="ko-KR" altLang="en-US" sz="2000" spc="-150"/>
              <a:t>예측 데이터 셋</a:t>
            </a:r>
            <a:r>
              <a:rPr lang="en-US" altLang="ko-KR" sz="2000" spc="-150"/>
              <a:t>: ts_set</a:t>
            </a:r>
          </a:p>
          <a:p>
            <a:r>
              <a:rPr lang="ko-KR" altLang="en-US" sz="2000" spc="-150"/>
              <a:t>목표 변수</a:t>
            </a:r>
            <a:r>
              <a:rPr lang="en-US" altLang="ko-KR" sz="2000" spc="-150"/>
              <a:t>: NOX</a:t>
            </a:r>
            <a:endParaRPr lang="en-US" sz="2400" spc="-150" dirty="0" err="1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E4247F-6B0C-A6E3-417F-21B8F60548FB}"/>
              </a:ext>
            </a:extLst>
          </p:cNvPr>
          <p:cNvGrpSpPr/>
          <p:nvPr/>
        </p:nvGrpSpPr>
        <p:grpSpPr>
          <a:xfrm>
            <a:off x="4301067" y="2285683"/>
            <a:ext cx="7772399" cy="3277820"/>
            <a:chOff x="4377722" y="2675572"/>
            <a:chExt cx="7695744" cy="32778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60BBC5-133E-597A-9C53-AB98DFCE6A98}"/>
                </a:ext>
              </a:extLst>
            </p:cNvPr>
            <p:cNvSpPr txBox="1"/>
            <p:nvPr/>
          </p:nvSpPr>
          <p:spPr>
            <a:xfrm>
              <a:off x="4377722" y="2675572"/>
              <a:ext cx="5793379" cy="32778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000" b="1" spc="-150">
                  <a:ea typeface="+mn-lt"/>
                  <a:cs typeface="+mn-lt"/>
                </a:rPr>
                <a:t>모델 평가</a:t>
              </a:r>
              <a:endParaRPr lang="en-US" altLang="ko-KR" sz="2000" b="1" spc="-150">
                <a:ea typeface="+mn-lt"/>
                <a:cs typeface="+mn-lt"/>
              </a:endParaRPr>
            </a:p>
            <a:p>
              <a:endParaRPr lang="ko-KR" sz="700" spc="-150" dirty="0">
                <a:ea typeface="+mn-lt"/>
                <a:cs typeface="+mn-lt"/>
              </a:endParaRPr>
            </a:p>
            <a:p>
              <a:r>
                <a:rPr lang="en-US" altLang="ko-KR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1.</a:t>
              </a:r>
              <a:r>
                <a:rPr lang="ko-KR" alt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실제 목표변수 값과 예측 값의 상관계수</a:t>
              </a:r>
              <a:endParaRPr lang="ko-KR" sz="200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endParaRPr lang="ko-KR" altLang="en-US" sz="2000" b="1" spc="-15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r>
                <a:rPr lang="en-US" altLang="ko-KR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2.</a:t>
              </a:r>
              <a:r>
                <a:rPr lang="ko-KR" alt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altLang="ko-KR" sz="2000" b="1" spc="-150">
                  <a:solidFill>
                    <a:srgbClr val="418A9D"/>
                  </a:solidFill>
                  <a:ea typeface="+mn-lt"/>
                  <a:cs typeface="+mn-lt"/>
                </a:rPr>
                <a:t>Min-Max</a:t>
              </a:r>
              <a:r>
                <a:rPr lang="ko-KR" altLang="en-US" sz="2000" b="1" spc="-15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altLang="ko-KR" sz="2000" b="1" spc="-150">
                  <a:solidFill>
                    <a:srgbClr val="418A9D"/>
                  </a:solidFill>
                  <a:ea typeface="+mn-lt"/>
                  <a:cs typeface="+mn-lt"/>
                </a:rPr>
                <a:t>Accuracy</a:t>
              </a:r>
            </a:p>
            <a:p>
              <a:endParaRPr lang="en-US" sz="2000" b="1" spc="-15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3. MAPE (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오차와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실제값의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비율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) </a:t>
              </a:r>
              <a:endParaRPr lang="en-US" b="1">
                <a:solidFill>
                  <a:srgbClr val="418A9D"/>
                </a:solidFill>
                <a:ea typeface="+mn-lt"/>
                <a:cs typeface="+mn-lt"/>
              </a:endParaRPr>
            </a:p>
            <a:p>
              <a:endParaRPr lang="en-US" sz="2000" b="1" spc="-15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4. MSE (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테스트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사례들에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대한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에러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자승의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평균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)</a:t>
              </a:r>
              <a:endParaRPr lang="en-US" b="1">
                <a:solidFill>
                  <a:srgbClr val="418A9D"/>
                </a:solidFill>
                <a:ea typeface="+mn-lt"/>
                <a:cs typeface="+mn-lt"/>
              </a:endParaRPr>
            </a:p>
            <a:p>
              <a:endParaRPr lang="en-US" sz="2000" b="1" spc="-15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5. RMSE (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MSE에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루트를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취한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값</a:t>
              </a:r>
              <a:r>
                <a:rPr lang="en-US" sz="2000" b="1" spc="-150">
                  <a:solidFill>
                    <a:srgbClr val="418A9D"/>
                  </a:solidFill>
                  <a:ea typeface="+mn-lt"/>
                  <a:cs typeface="+mn-lt"/>
                </a:rPr>
                <a:t>) </a:t>
              </a:r>
              <a:endParaRPr lang="en-US" sz="2000" spc="-150">
                <a:solidFill>
                  <a:srgbClr val="418A9D"/>
                </a:solidFill>
                <a:ea typeface="+mn-lt"/>
                <a:cs typeface="+mn-lt"/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1E7F4CCA-BF7F-D2A5-C0EC-B4F805255759}"/>
                </a:ext>
              </a:extLst>
            </p:cNvPr>
            <p:cNvSpPr/>
            <p:nvPr/>
          </p:nvSpPr>
          <p:spPr>
            <a:xfrm>
              <a:off x="9216297" y="3112239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E4FF21-3E9F-BCBF-F0B4-41C8B8D45CDF}"/>
                </a:ext>
              </a:extLst>
            </p:cNvPr>
            <p:cNvSpPr txBox="1"/>
            <p:nvPr/>
          </p:nvSpPr>
          <p:spPr>
            <a:xfrm>
              <a:off x="10407601" y="3085530"/>
              <a:ext cx="155579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>
                  <a:solidFill>
                    <a:schemeClr val="bg1">
                      <a:lumMod val="50000"/>
                    </a:schemeClr>
                  </a:solidFill>
                </a:rPr>
                <a:t>0.8670373</a:t>
              </a:r>
              <a:endParaRPr lang="ko-KR" sz="2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19164755-4823-B37F-3989-D42D06F7D99B}"/>
                </a:ext>
              </a:extLst>
            </p:cNvPr>
            <p:cNvSpPr/>
            <p:nvPr/>
          </p:nvSpPr>
          <p:spPr>
            <a:xfrm>
              <a:off x="9216298" y="3723841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2F2E13-34B1-5DB0-813F-42D688678CFA}"/>
                </a:ext>
              </a:extLst>
            </p:cNvPr>
            <p:cNvSpPr txBox="1"/>
            <p:nvPr/>
          </p:nvSpPr>
          <p:spPr>
            <a:xfrm>
              <a:off x="10407602" y="3700470"/>
              <a:ext cx="134413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0.958358</a:t>
              </a:r>
              <a:endParaRPr lang="ko-KR" sz="14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AC687D42-B405-B5E4-0754-4E0096432F24}"/>
                </a:ext>
              </a:extLst>
            </p:cNvPr>
            <p:cNvSpPr/>
            <p:nvPr/>
          </p:nvSpPr>
          <p:spPr>
            <a:xfrm>
              <a:off x="9216299" y="4335443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972E3F-4EAC-C872-E019-09FC8A991320}"/>
                </a:ext>
              </a:extLst>
            </p:cNvPr>
            <p:cNvSpPr txBox="1"/>
            <p:nvPr/>
          </p:nvSpPr>
          <p:spPr>
            <a:xfrm>
              <a:off x="10407601" y="4315410"/>
              <a:ext cx="166586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0.04396368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64B46A53-A537-7BD2-BE6F-585436BC0866}"/>
                </a:ext>
              </a:extLst>
            </p:cNvPr>
            <p:cNvSpPr/>
            <p:nvPr/>
          </p:nvSpPr>
          <p:spPr>
            <a:xfrm>
              <a:off x="9216299" y="4947045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41B770-A286-DBEE-0A00-F9AE63F47D45}"/>
                </a:ext>
              </a:extLst>
            </p:cNvPr>
            <p:cNvSpPr txBox="1"/>
            <p:nvPr/>
          </p:nvSpPr>
          <p:spPr>
            <a:xfrm>
              <a:off x="10407601" y="4930350"/>
              <a:ext cx="134413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20.64887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4A476235-F2FA-B5E1-3ADC-64D2B6E45321}"/>
                </a:ext>
              </a:extLst>
            </p:cNvPr>
            <p:cNvSpPr/>
            <p:nvPr/>
          </p:nvSpPr>
          <p:spPr>
            <a:xfrm>
              <a:off x="9216297" y="5558646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285E6-2D68-C087-2BD4-C94C25AC37B8}"/>
                </a:ext>
              </a:extLst>
            </p:cNvPr>
            <p:cNvSpPr txBox="1"/>
            <p:nvPr/>
          </p:nvSpPr>
          <p:spPr>
            <a:xfrm>
              <a:off x="10407601" y="5545291"/>
              <a:ext cx="134413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4.544102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95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45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Stepwise</a:t>
            </a:r>
            <a:r>
              <a:rPr lang="ko-KR" altLang="en-US" sz="3600" spc="-300">
                <a:solidFill>
                  <a:schemeClr val="bg1"/>
                </a:solidFill>
              </a:rPr>
              <a:t> </a:t>
            </a:r>
            <a:r>
              <a:rPr lang="en-US" altLang="ko-KR" sz="3600" spc="-300">
                <a:solidFill>
                  <a:schemeClr val="bg1"/>
                </a:solidFill>
              </a:rPr>
              <a:t>Selection</a:t>
            </a:r>
            <a:endParaRPr lang="en-US" altLang="ko-KR" sz="3600" spc="-300" dirty="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33269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생성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07537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spc="-300">
                <a:solidFill>
                  <a:srgbClr val="393939"/>
                </a:solidFill>
              </a:rPr>
              <a:t>Stepwise</a:t>
            </a:r>
            <a:r>
              <a:rPr lang="ko-KR" altLang="en-US" sz="2400" spc="-300">
                <a:solidFill>
                  <a:srgbClr val="393939"/>
                </a:solidFill>
              </a:rPr>
              <a:t> </a:t>
            </a:r>
            <a:r>
              <a:rPr lang="en-US" altLang="ko-KR" sz="2400" spc="-300">
                <a:solidFill>
                  <a:srgbClr val="393939"/>
                </a:solidFill>
              </a:rPr>
              <a:t>Selection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FFF209-EFA4-3A66-DD8D-F2F49EE4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99" y="1905227"/>
            <a:ext cx="6679397" cy="42077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5B52E9-6A91-925C-55F3-3DD50264E9BB}"/>
              </a:ext>
            </a:extLst>
          </p:cNvPr>
          <p:cNvSpPr txBox="1"/>
          <p:nvPr/>
        </p:nvSpPr>
        <p:spPr>
          <a:xfrm>
            <a:off x="544904" y="3469466"/>
            <a:ext cx="415178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AT, TAT, AH, TIT, TEY 선택 </a:t>
            </a:r>
            <a:r>
              <a:rPr lang="en-US" altLang="ko-KR" dirty="0"/>
              <a:t>-&gt;</a:t>
            </a:r>
            <a:r>
              <a:rPr lang="ko-KR" altLang="en-US" dirty="0"/>
              <a:t> TAT 제거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AFDP, AP, GTEP 선택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sz="500" dirty="0"/>
          </a:p>
          <a:p>
            <a:r>
              <a:rPr lang="ko-KR" altLang="en-US" dirty="0"/>
              <a:t># CDP 는 선택되지 않음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3BE024-3A93-A49C-2595-72AE3C26AA5B}"/>
              </a:ext>
            </a:extLst>
          </p:cNvPr>
          <p:cNvSpPr txBox="1"/>
          <p:nvPr/>
        </p:nvSpPr>
        <p:spPr>
          <a:xfrm>
            <a:off x="555743" y="2624892"/>
            <a:ext cx="3683872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spc="-150" dirty="0">
                <a:ea typeface="+mn-lt"/>
                <a:cs typeface="+mn-lt"/>
              </a:rPr>
              <a:t>선택 변수 </a:t>
            </a:r>
            <a:r>
              <a:rPr lang="en-US" altLang="ko-KR" sz="2000" spc="-150" dirty="0">
                <a:ea typeface="+mn-lt"/>
                <a:cs typeface="+mn-lt"/>
              </a:rPr>
              <a:t>:</a:t>
            </a:r>
          </a:p>
          <a:p>
            <a:r>
              <a:rPr lang="ko-KR" altLang="en-US" dirty="0"/>
              <a:t>AT, AH, TIT, TEY, AFDP, AP, GTEP</a:t>
            </a:r>
            <a:endParaRPr lang="en-US" sz="2000" spc="-150" dirty="0" err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8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45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Stepwise Selection</a:t>
            </a:r>
            <a:endParaRPr lang="en-US" altLang="ko-KR" sz="3600" spc="-300" dirty="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33269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생성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43340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</a:rPr>
              <a:t>공선성 체크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BEEC-C73A-D0DB-44D7-C0BDC4463BC8}"/>
              </a:ext>
            </a:extLst>
          </p:cNvPr>
          <p:cNvSpPr txBox="1"/>
          <p:nvPr/>
        </p:nvSpPr>
        <p:spPr>
          <a:xfrm>
            <a:off x="483056" y="1921616"/>
            <a:ext cx="643644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spc="-150">
                <a:ea typeface="+mn-lt"/>
                <a:cs typeface="+mn-lt"/>
              </a:rPr>
              <a:t>여전히 </a:t>
            </a:r>
            <a:r>
              <a:rPr lang="en-US" altLang="ko-KR" sz="2000" spc="-150">
                <a:ea typeface="+mn-lt"/>
                <a:cs typeface="+mn-lt"/>
              </a:rPr>
              <a:t>AT, TIT, TEY, GTEP</a:t>
            </a:r>
            <a:r>
              <a:rPr lang="ko-KR" altLang="en-US" sz="2000" spc="-150">
                <a:ea typeface="+mn-lt"/>
                <a:cs typeface="+mn-lt"/>
              </a:rPr>
              <a:t>의 </a:t>
            </a:r>
            <a:r>
              <a:rPr lang="en-US" altLang="ko-KR" sz="2000" spc="-150">
                <a:ea typeface="+mn-lt"/>
                <a:cs typeface="+mn-lt"/>
              </a:rPr>
              <a:t>VIF</a:t>
            </a:r>
            <a:r>
              <a:rPr lang="ko-KR" altLang="en-US" sz="2000" spc="-150">
                <a:ea typeface="+mn-lt"/>
                <a:cs typeface="+mn-lt"/>
              </a:rPr>
              <a:t>가 높다</a:t>
            </a:r>
            <a:r>
              <a:rPr lang="en-US" altLang="ko-KR" sz="2000" spc="-150">
                <a:ea typeface="+mn-lt"/>
                <a:cs typeface="+mn-lt"/>
              </a:rPr>
              <a:t>.</a:t>
            </a:r>
            <a:endParaRPr lang="en-US" sz="2400" spc="-15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96D6C-D37F-DC6E-7DB2-DD10B25D8395}"/>
              </a:ext>
            </a:extLst>
          </p:cNvPr>
          <p:cNvSpPr txBox="1"/>
          <p:nvPr/>
        </p:nvSpPr>
        <p:spPr>
          <a:xfrm>
            <a:off x="1306110" y="4946536"/>
            <a:ext cx="10117212" cy="10926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ea typeface="+mn-lt"/>
                <a:cs typeface="+mn-lt"/>
              </a:rPr>
              <a:t>forward selection</a:t>
            </a:r>
            <a:r>
              <a:rPr lang="ko-KR" altLang="en-US" sz="2000" spc="-150">
                <a:ea typeface="+mn-lt"/>
                <a:cs typeface="+mn-lt"/>
              </a:rPr>
              <a:t>과 </a:t>
            </a:r>
            <a:r>
              <a:rPr lang="en-US" altLang="ko-KR" sz="2000" spc="-150">
                <a:ea typeface="+mn-lt"/>
                <a:cs typeface="+mn-lt"/>
              </a:rPr>
              <a:t>backward selection</a:t>
            </a:r>
            <a:r>
              <a:rPr lang="ko-KR" altLang="en-US" sz="2000" spc="-150">
                <a:ea typeface="+mn-lt"/>
                <a:cs typeface="+mn-lt"/>
              </a:rPr>
              <a:t>에서 제외할 변수가 없다는 결과를 얻었다</a:t>
            </a:r>
            <a:r>
              <a:rPr lang="en-US" altLang="ko-KR" sz="2000" spc="-150">
                <a:ea typeface="+mn-lt"/>
                <a:cs typeface="+mn-lt"/>
              </a:rPr>
              <a:t>.</a:t>
            </a:r>
            <a:endParaRPr lang="ko-KR" altLang="en-US" sz="2000" spc="-150">
              <a:ea typeface="+mn-lt"/>
              <a:cs typeface="+mn-lt"/>
            </a:endParaRPr>
          </a:p>
          <a:p>
            <a:r>
              <a:rPr lang="ko-KR" altLang="en-US" sz="2000" spc="-150">
                <a:ea typeface="+mn-lt"/>
                <a:cs typeface="+mn-lt"/>
              </a:rPr>
              <a:t>모델의 </a:t>
            </a:r>
            <a:r>
              <a:rPr lang="en-US" altLang="ko-KR" sz="2000" spc="-150">
                <a:ea typeface="+mn-lt"/>
                <a:cs typeface="+mn-lt"/>
              </a:rPr>
              <a:t>p-value</a:t>
            </a:r>
            <a:r>
              <a:rPr lang="ko-KR" altLang="en-US" sz="2000" spc="-150">
                <a:ea typeface="+mn-lt"/>
                <a:cs typeface="+mn-lt"/>
              </a:rPr>
              <a:t>를 보면 모든 변수가 각각 매우 유의미하다</a:t>
            </a:r>
            <a:r>
              <a:rPr lang="en-US" altLang="ko-KR" sz="2000" spc="-150">
                <a:ea typeface="+mn-lt"/>
                <a:cs typeface="+mn-lt"/>
              </a:rPr>
              <a:t>.</a:t>
            </a:r>
          </a:p>
          <a:p>
            <a:endParaRPr lang="en-US" altLang="ko-KR" sz="500" spc="-150">
              <a:ea typeface="+mn-lt"/>
              <a:cs typeface="+mn-lt"/>
            </a:endParaRPr>
          </a:p>
          <a:p>
            <a:r>
              <a:rPr lang="ko-KR" altLang="en-US" sz="2000" spc="-150">
                <a:ea typeface="+mn-lt"/>
                <a:cs typeface="+mn-lt"/>
              </a:rPr>
              <a:t>따라서 다중 공선성을 띄더라도 변수를 처리하기에는 변수 각각이 유의미하다고 판단하여 처리하지 않았다</a:t>
            </a:r>
            <a:r>
              <a:rPr lang="en-US" altLang="ko-KR" sz="2000" spc="-150">
                <a:ea typeface="+mn-lt"/>
                <a:cs typeface="+mn-lt"/>
              </a:rPr>
              <a:t>.</a:t>
            </a:r>
            <a:endParaRPr lang="en-US" sz="2400" spc="-15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A7841-3B34-0F22-AA84-ED91104723CB}"/>
              </a:ext>
            </a:extLst>
          </p:cNvPr>
          <p:cNvSpPr txBox="1"/>
          <p:nvPr/>
        </p:nvSpPr>
        <p:spPr>
          <a:xfrm>
            <a:off x="818299" y="4946536"/>
            <a:ext cx="45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4F001E-1475-3BE8-B736-1DCF713F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4" y="2978665"/>
            <a:ext cx="10695470" cy="9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7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45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Stepwise Selection</a:t>
            </a:r>
            <a:endParaRPr lang="en-US" altLang="ko-KR" sz="3600" spc="-300" dirty="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909497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생성 </a:t>
            </a:r>
            <a:r>
              <a:rPr lang="en-US" altLang="ko-KR" sz="1500">
                <a:solidFill>
                  <a:schemeClr val="bg1"/>
                </a:solidFill>
                <a:latin typeface="Arial Nova Light"/>
              </a:rPr>
              <a:t>&amp; </a:t>
            </a:r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29303-E43C-94A2-10E9-CD1897517991}"/>
              </a:ext>
            </a:extLst>
          </p:cNvPr>
          <p:cNvSpPr txBox="1"/>
          <p:nvPr/>
        </p:nvSpPr>
        <p:spPr>
          <a:xfrm>
            <a:off x="339536" y="1264666"/>
            <a:ext cx="436606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spc="-300">
                <a:solidFill>
                  <a:srgbClr val="393939"/>
                </a:solidFill>
              </a:rPr>
              <a:t>Stepwise Selection </a:t>
            </a:r>
            <a:r>
              <a:rPr lang="ko-KR" altLang="en-US" sz="2400" spc="-300">
                <a:solidFill>
                  <a:srgbClr val="393939"/>
                </a:solidFill>
              </a:rPr>
              <a:t>모델 생성 </a:t>
            </a:r>
            <a:r>
              <a:rPr lang="en-US" altLang="ko-KR" sz="2400" spc="-300">
                <a:solidFill>
                  <a:srgbClr val="393939"/>
                </a:solidFill>
              </a:rPr>
              <a:t>&amp; </a:t>
            </a:r>
            <a:r>
              <a:rPr lang="ko-KR" altLang="en-US" sz="2400" spc="-300">
                <a:solidFill>
                  <a:srgbClr val="393939"/>
                </a:solidFill>
              </a:rPr>
              <a:t>모델 평가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02673-5745-5C41-0D05-F594F0D53243}"/>
              </a:ext>
            </a:extLst>
          </p:cNvPr>
          <p:cNvSpPr txBox="1"/>
          <p:nvPr/>
        </p:nvSpPr>
        <p:spPr>
          <a:xfrm>
            <a:off x="483056" y="2285683"/>
            <a:ext cx="3453944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>
                <a:ea typeface="+mn-lt"/>
                <a:cs typeface="+mn-lt"/>
              </a:rPr>
              <a:t>모델 생성</a:t>
            </a:r>
            <a:endParaRPr lang="en-US" altLang="ko-KR" sz="2000" b="1" spc="-150">
              <a:ea typeface="+mn-lt"/>
              <a:cs typeface="+mn-lt"/>
            </a:endParaRPr>
          </a:p>
          <a:p>
            <a:endParaRPr lang="en-US" altLang="ko-KR" sz="700" b="1" spc="-150">
              <a:ea typeface="+mn-lt"/>
              <a:cs typeface="+mn-lt"/>
            </a:endParaRPr>
          </a:p>
          <a:p>
            <a:r>
              <a:rPr lang="ko-KR" altLang="en-US" sz="2000" spc="-150">
                <a:ea typeface="+mn-lt"/>
                <a:cs typeface="+mn-lt"/>
              </a:rPr>
              <a:t>선택 변수 </a:t>
            </a:r>
            <a:r>
              <a:rPr lang="en-US" altLang="ko-KR" sz="2000" spc="-150">
                <a:ea typeface="+mn-lt"/>
                <a:cs typeface="+mn-lt"/>
              </a:rPr>
              <a:t>:</a:t>
            </a:r>
          </a:p>
          <a:p>
            <a:r>
              <a:rPr lang="en-US" altLang="ko-KR"/>
              <a:t>AT, AH, TIT, TEY, AFDP, AP, GTEP</a:t>
            </a:r>
          </a:p>
          <a:p>
            <a:endParaRPr lang="en-US" altLang="ko-KR" sz="500"/>
          </a:p>
          <a:p>
            <a:r>
              <a:rPr lang="ko-KR" altLang="en-US" sz="2000" spc="-150"/>
              <a:t>학습 데이터 셋</a:t>
            </a:r>
            <a:r>
              <a:rPr lang="en-US" altLang="ko-KR" sz="2000" spc="-150"/>
              <a:t>: tr_set</a:t>
            </a:r>
          </a:p>
          <a:p>
            <a:r>
              <a:rPr lang="ko-KR" altLang="en-US" sz="2000" spc="-150"/>
              <a:t>예측 데이터 셋</a:t>
            </a:r>
            <a:r>
              <a:rPr lang="en-US" altLang="ko-KR" sz="2000" spc="-150"/>
              <a:t>: ts_set</a:t>
            </a:r>
          </a:p>
          <a:p>
            <a:r>
              <a:rPr lang="ko-KR" altLang="en-US" sz="2000" spc="-150"/>
              <a:t>목표 변수</a:t>
            </a:r>
            <a:r>
              <a:rPr lang="en-US" altLang="ko-KR" sz="2000" spc="-150"/>
              <a:t>: NOX</a:t>
            </a:r>
            <a:endParaRPr lang="en-US" sz="2400" spc="-150" dirty="0" err="1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E4247F-6B0C-A6E3-417F-21B8F60548FB}"/>
              </a:ext>
            </a:extLst>
          </p:cNvPr>
          <p:cNvGrpSpPr/>
          <p:nvPr/>
        </p:nvGrpSpPr>
        <p:grpSpPr>
          <a:xfrm>
            <a:off x="4301067" y="2285683"/>
            <a:ext cx="7772399" cy="3277820"/>
            <a:chOff x="4377722" y="2675572"/>
            <a:chExt cx="7695744" cy="32778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60BBC5-133E-597A-9C53-AB98DFCE6A98}"/>
                </a:ext>
              </a:extLst>
            </p:cNvPr>
            <p:cNvSpPr txBox="1"/>
            <p:nvPr/>
          </p:nvSpPr>
          <p:spPr>
            <a:xfrm>
              <a:off x="4377722" y="2675572"/>
              <a:ext cx="5793379" cy="32778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000" b="1" spc="-150">
                  <a:ea typeface="+mn-lt"/>
                  <a:cs typeface="+mn-lt"/>
                </a:rPr>
                <a:t>모델 평가</a:t>
              </a:r>
              <a:endParaRPr lang="en-US" altLang="ko-KR" sz="2000" b="1" spc="-150">
                <a:ea typeface="+mn-lt"/>
                <a:cs typeface="+mn-lt"/>
              </a:endParaRPr>
            </a:p>
            <a:p>
              <a:endParaRPr lang="ko-KR" sz="700" spc="-150" dirty="0">
                <a:ea typeface="+mn-lt"/>
                <a:cs typeface="+mn-lt"/>
              </a:endParaRPr>
            </a:p>
            <a:p>
              <a:r>
                <a:rPr lang="en-US" altLang="ko-KR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1.</a:t>
              </a:r>
              <a:r>
                <a:rPr lang="ko-KR" alt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실제 목표변수 값과 예측 값의 상관계수</a:t>
              </a:r>
              <a:endParaRPr lang="ko-KR" sz="200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endParaRPr lang="ko-KR" altLang="en-US" sz="2000" b="1" spc="-15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r>
                <a:rPr lang="en-US" altLang="ko-KR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2.</a:t>
              </a:r>
              <a:r>
                <a:rPr lang="ko-KR" alt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altLang="ko-KR" sz="2000" b="1" spc="-150">
                  <a:solidFill>
                    <a:srgbClr val="418A9D"/>
                  </a:solidFill>
                  <a:ea typeface="+mn-lt"/>
                  <a:cs typeface="+mn-lt"/>
                </a:rPr>
                <a:t>Min-Max</a:t>
              </a:r>
              <a:r>
                <a:rPr lang="ko-KR" altLang="en-US" sz="2000" b="1" spc="-15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altLang="ko-KR" sz="2000" b="1" spc="-150">
                  <a:solidFill>
                    <a:srgbClr val="418A9D"/>
                  </a:solidFill>
                  <a:ea typeface="+mn-lt"/>
                  <a:cs typeface="+mn-lt"/>
                </a:rPr>
                <a:t>Accuracy</a:t>
              </a:r>
            </a:p>
            <a:p>
              <a:endParaRPr lang="en-US" sz="2000" b="1" spc="-15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3. MAPE (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오차와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실제값의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비율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) </a:t>
              </a:r>
              <a:endParaRPr lang="en-US" b="1">
                <a:solidFill>
                  <a:srgbClr val="418A9D"/>
                </a:solidFill>
                <a:ea typeface="+mn-lt"/>
                <a:cs typeface="+mn-lt"/>
              </a:endParaRPr>
            </a:p>
            <a:p>
              <a:endParaRPr lang="en-US" sz="2000" b="1" spc="-15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4. MSE (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테스트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사례들에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대한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에러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자승의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평균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)</a:t>
              </a:r>
              <a:endParaRPr lang="en-US" b="1">
                <a:solidFill>
                  <a:srgbClr val="418A9D"/>
                </a:solidFill>
                <a:ea typeface="+mn-lt"/>
                <a:cs typeface="+mn-lt"/>
              </a:endParaRPr>
            </a:p>
            <a:p>
              <a:endParaRPr lang="en-US" sz="2000" b="1" spc="-150" dirty="0">
                <a:solidFill>
                  <a:srgbClr val="418A9D"/>
                </a:solidFill>
                <a:ea typeface="+mn-lt"/>
                <a:cs typeface="+mn-lt"/>
              </a:endParaRPr>
            </a:p>
            <a:p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5. RMSE (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MSE에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루트를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</a:t>
              </a:r>
              <a:r>
                <a:rPr lang="en-US" sz="2000" b="1" spc="-150" dirty="0" err="1">
                  <a:solidFill>
                    <a:srgbClr val="418A9D"/>
                  </a:solidFill>
                  <a:ea typeface="+mn-lt"/>
                  <a:cs typeface="+mn-lt"/>
                </a:rPr>
                <a:t>취한</a:t>
              </a:r>
              <a:r>
                <a:rPr lang="en-US" sz="2000" b="1" spc="-150" dirty="0">
                  <a:solidFill>
                    <a:srgbClr val="418A9D"/>
                  </a:solidFill>
                  <a:ea typeface="+mn-lt"/>
                  <a:cs typeface="+mn-lt"/>
                </a:rPr>
                <a:t> 값</a:t>
              </a:r>
              <a:r>
                <a:rPr lang="en-US" sz="2000" b="1" spc="-150">
                  <a:solidFill>
                    <a:srgbClr val="418A9D"/>
                  </a:solidFill>
                  <a:ea typeface="+mn-lt"/>
                  <a:cs typeface="+mn-lt"/>
                </a:rPr>
                <a:t>) </a:t>
              </a:r>
              <a:endParaRPr lang="en-US" sz="2000" spc="-150">
                <a:solidFill>
                  <a:srgbClr val="418A9D"/>
                </a:solidFill>
                <a:ea typeface="+mn-lt"/>
                <a:cs typeface="+mn-lt"/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1E7F4CCA-BF7F-D2A5-C0EC-B4F805255759}"/>
                </a:ext>
              </a:extLst>
            </p:cNvPr>
            <p:cNvSpPr/>
            <p:nvPr/>
          </p:nvSpPr>
          <p:spPr>
            <a:xfrm>
              <a:off x="9216297" y="3112239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E4FF21-3E9F-BCBF-F0B4-41C8B8D45CDF}"/>
                </a:ext>
              </a:extLst>
            </p:cNvPr>
            <p:cNvSpPr txBox="1"/>
            <p:nvPr/>
          </p:nvSpPr>
          <p:spPr>
            <a:xfrm>
              <a:off x="10407601" y="3085530"/>
              <a:ext cx="155579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>
                  <a:solidFill>
                    <a:schemeClr val="bg1">
                      <a:lumMod val="50000"/>
                    </a:schemeClr>
                  </a:solidFill>
                </a:rPr>
                <a:t>0.8677526</a:t>
              </a:r>
              <a:endParaRPr lang="ko-KR" sz="2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19164755-4823-B37F-3989-D42D06F7D99B}"/>
                </a:ext>
              </a:extLst>
            </p:cNvPr>
            <p:cNvSpPr/>
            <p:nvPr/>
          </p:nvSpPr>
          <p:spPr>
            <a:xfrm>
              <a:off x="9216298" y="3723841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2F2E13-34B1-5DB0-813F-42D688678CFA}"/>
                </a:ext>
              </a:extLst>
            </p:cNvPr>
            <p:cNvSpPr txBox="1"/>
            <p:nvPr/>
          </p:nvSpPr>
          <p:spPr>
            <a:xfrm>
              <a:off x="10407602" y="3700470"/>
              <a:ext cx="134413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0.958601</a:t>
              </a:r>
              <a:endParaRPr lang="ko-KR" sz="14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AC687D42-B405-B5E4-0754-4E0096432F24}"/>
                </a:ext>
              </a:extLst>
            </p:cNvPr>
            <p:cNvSpPr/>
            <p:nvPr/>
          </p:nvSpPr>
          <p:spPr>
            <a:xfrm>
              <a:off x="9216299" y="4335443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972E3F-4EAC-C872-E019-09FC8A991320}"/>
                </a:ext>
              </a:extLst>
            </p:cNvPr>
            <p:cNvSpPr txBox="1"/>
            <p:nvPr/>
          </p:nvSpPr>
          <p:spPr>
            <a:xfrm>
              <a:off x="10407601" y="4315410"/>
              <a:ext cx="166586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0.04369929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64B46A53-A537-7BD2-BE6F-585436BC0866}"/>
                </a:ext>
              </a:extLst>
            </p:cNvPr>
            <p:cNvSpPr/>
            <p:nvPr/>
          </p:nvSpPr>
          <p:spPr>
            <a:xfrm>
              <a:off x="9216299" y="4947045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41B770-A286-DBEE-0A00-F9AE63F47D45}"/>
                </a:ext>
              </a:extLst>
            </p:cNvPr>
            <p:cNvSpPr txBox="1"/>
            <p:nvPr/>
          </p:nvSpPr>
          <p:spPr>
            <a:xfrm>
              <a:off x="10407601" y="4930350"/>
              <a:ext cx="134413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20.58081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4A476235-F2FA-B5E1-3ADC-64D2B6E45321}"/>
                </a:ext>
              </a:extLst>
            </p:cNvPr>
            <p:cNvSpPr/>
            <p:nvPr/>
          </p:nvSpPr>
          <p:spPr>
            <a:xfrm>
              <a:off x="9216297" y="5558646"/>
              <a:ext cx="774367" cy="37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285E6-2D68-C087-2BD4-C94C25AC37B8}"/>
                </a:ext>
              </a:extLst>
            </p:cNvPr>
            <p:cNvSpPr txBox="1"/>
            <p:nvPr/>
          </p:nvSpPr>
          <p:spPr>
            <a:xfrm>
              <a:off x="10407601" y="5545291"/>
              <a:ext cx="134413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4.536608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13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45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Stepwise Selection</a:t>
            </a:r>
            <a:endParaRPr lang="en-US" altLang="ko-KR" sz="3600" spc="-300" dirty="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4,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909497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생성 </a:t>
            </a:r>
            <a:r>
              <a:rPr lang="en-US" altLang="ko-KR" sz="1500">
                <a:solidFill>
                  <a:schemeClr val="bg1"/>
                </a:solidFill>
                <a:latin typeface="Arial Nova Light"/>
              </a:rPr>
              <a:t>&amp; </a:t>
            </a:r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모델 평가</a:t>
            </a:r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29303-E43C-94A2-10E9-CD1897517991}"/>
              </a:ext>
            </a:extLst>
          </p:cNvPr>
          <p:cNvSpPr txBox="1"/>
          <p:nvPr/>
        </p:nvSpPr>
        <p:spPr>
          <a:xfrm>
            <a:off x="339536" y="1264666"/>
            <a:ext cx="66877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</a:rPr>
              <a:t>결론</a:t>
            </a:r>
            <a:endParaRPr lang="ko-KR" altLang="en-US" sz="2400" spc="-300" dirty="0">
              <a:solidFill>
                <a:srgbClr val="39393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02673-5745-5C41-0D05-F594F0D53243}"/>
              </a:ext>
            </a:extLst>
          </p:cNvPr>
          <p:cNvSpPr txBox="1"/>
          <p:nvPr/>
        </p:nvSpPr>
        <p:spPr>
          <a:xfrm>
            <a:off x="2213015" y="2955982"/>
            <a:ext cx="8884475" cy="24468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spc="-150" dirty="0">
                <a:ea typeface="+mn-lt"/>
                <a:cs typeface="+mn-lt"/>
              </a:rPr>
              <a:t>full model</a:t>
            </a:r>
            <a:r>
              <a:rPr lang="ko-KR" altLang="en-US" sz="2400" spc="-150" dirty="0">
                <a:ea typeface="+mn-lt"/>
                <a:cs typeface="+mn-lt"/>
              </a:rPr>
              <a:t>과 </a:t>
            </a:r>
            <a:r>
              <a:rPr lang="ko-KR" altLang="en-US" sz="2400" b="1" spc="-150" dirty="0">
                <a:ea typeface="+mn-lt"/>
                <a:cs typeface="+mn-lt"/>
              </a:rPr>
              <a:t>변수 선택 모델들</a:t>
            </a:r>
            <a:r>
              <a:rPr lang="ko-KR" altLang="en-US" sz="2400" spc="-150" dirty="0">
                <a:ea typeface="+mn-lt"/>
                <a:cs typeface="+mn-lt"/>
              </a:rPr>
              <a:t>은 </a:t>
            </a:r>
            <a:r>
              <a:rPr lang="en-US" altLang="ko-KR" sz="2400" spc="-150" dirty="0">
                <a:ea typeface="+mn-lt"/>
                <a:cs typeface="+mn-lt"/>
              </a:rPr>
              <a:t>MSE</a:t>
            </a:r>
            <a:r>
              <a:rPr lang="ko-KR" altLang="en-US" sz="2400" spc="-150" dirty="0">
                <a:ea typeface="+mn-lt"/>
                <a:cs typeface="+mn-lt"/>
              </a:rPr>
              <a:t>와 </a:t>
            </a:r>
            <a:r>
              <a:rPr lang="en-US" altLang="ko-KR" sz="2400" spc="-150" dirty="0">
                <a:ea typeface="+mn-lt"/>
                <a:cs typeface="+mn-lt"/>
              </a:rPr>
              <a:t>RMSE </a:t>
            </a:r>
            <a:r>
              <a:rPr lang="ko-KR" altLang="en-US" sz="2400" spc="-150" dirty="0">
                <a:ea typeface="+mn-lt"/>
                <a:cs typeface="+mn-lt"/>
              </a:rPr>
              <a:t>값이 큰 차이를 보임</a:t>
            </a:r>
            <a:endParaRPr lang="en-US" altLang="ko-KR" sz="2400" spc="-150" dirty="0">
              <a:ea typeface="+mn-lt"/>
              <a:cs typeface="+mn-lt"/>
            </a:endParaRPr>
          </a:p>
          <a:p>
            <a:endParaRPr lang="en-US" altLang="ko-KR" sz="2400" spc="-150" dirty="0">
              <a:ea typeface="+mn-lt"/>
              <a:cs typeface="+mn-lt"/>
            </a:endParaRPr>
          </a:p>
          <a:p>
            <a:r>
              <a:rPr lang="ko-KR" altLang="en-US" sz="2400" spc="-15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변수 선택 모델들 간의 성능 차이</a:t>
            </a:r>
            <a:r>
              <a:rPr lang="ko-KR" altLang="en-US" sz="2400" spc="-150" dirty="0">
                <a:ea typeface="+mn-lt"/>
                <a:cs typeface="+mn-lt"/>
              </a:rPr>
              <a:t>는 미미함</a:t>
            </a:r>
            <a:endParaRPr lang="en-US" altLang="ko-KR" sz="2400" spc="-150" dirty="0">
              <a:ea typeface="+mn-lt"/>
              <a:cs typeface="+mn-lt"/>
            </a:endParaRPr>
          </a:p>
          <a:p>
            <a:endParaRPr lang="en-US" altLang="ko-KR" sz="2400" spc="-150" dirty="0">
              <a:ea typeface="+mn-lt"/>
              <a:cs typeface="+mn-lt"/>
            </a:endParaRPr>
          </a:p>
          <a:p>
            <a:endParaRPr lang="ko-KR" altLang="en-US" sz="900" spc="-150" dirty="0">
              <a:ea typeface="+mn-lt"/>
              <a:cs typeface="+mn-lt"/>
            </a:endParaRPr>
          </a:p>
          <a:p>
            <a:r>
              <a:rPr lang="ko-KR" altLang="en-US" sz="2400" spc="-15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모델의 복잡도</a:t>
            </a:r>
            <a:r>
              <a:rPr lang="ko-KR" altLang="en-US" sz="2400" spc="-150" dirty="0">
                <a:ea typeface="+mn-lt"/>
                <a:cs typeface="+mn-lt"/>
              </a:rPr>
              <a:t>를 고려하여 예측 변수의 수가 적은</a:t>
            </a:r>
            <a:endParaRPr lang="en-US" altLang="ko-KR" sz="2400" spc="-150" dirty="0">
              <a:ea typeface="+mn-lt"/>
              <a:cs typeface="+mn-lt"/>
            </a:endParaRPr>
          </a:p>
          <a:p>
            <a:r>
              <a:rPr lang="en-US" altLang="ko-KR" sz="2400" spc="-150" dirty="0">
                <a:solidFill>
                  <a:srgbClr val="0070C0"/>
                </a:solidFill>
                <a:ea typeface="+mn-lt"/>
                <a:cs typeface="+mn-lt"/>
              </a:rPr>
              <a:t>forward selection model</a:t>
            </a:r>
            <a:r>
              <a:rPr lang="ko-KR" altLang="en-US" sz="2400" spc="-150" dirty="0">
                <a:ea typeface="+mn-lt"/>
                <a:cs typeface="+mn-lt"/>
              </a:rPr>
              <a:t>이 세 가지 모델 중 가장 </a:t>
            </a:r>
            <a:r>
              <a:rPr lang="ko-KR" altLang="en-US" sz="2400" spc="-150" dirty="0">
                <a:solidFill>
                  <a:srgbClr val="FF0000"/>
                </a:solidFill>
                <a:ea typeface="+mn-lt"/>
                <a:cs typeface="+mn-lt"/>
              </a:rPr>
              <a:t>적합</a:t>
            </a:r>
            <a:r>
              <a:rPr lang="ko-KR" altLang="en-US" sz="2400" spc="-150" dirty="0">
                <a:ea typeface="+mn-lt"/>
                <a:cs typeface="+mn-lt"/>
              </a:rPr>
              <a:t>하다고 판단됨</a:t>
            </a:r>
            <a:endParaRPr lang="en-US" sz="2800" spc="-150" dirty="0" err="1"/>
          </a:p>
        </p:txBody>
      </p:sp>
    </p:spTree>
    <p:extLst>
      <p:ext uri="{BB962C8B-B14F-4D97-AF65-F5344CB8AC3E}">
        <p14:creationId xmlns:p14="http://schemas.microsoft.com/office/powerpoint/2010/main" val="79793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933661" y="3075057"/>
            <a:ext cx="232467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000" spc="-30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감사합니다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600AFDF-3C43-11B4-5694-989A9E92A4E7}"/>
              </a:ext>
            </a:extLst>
          </p:cNvPr>
          <p:cNvSpPr/>
          <p:nvPr/>
        </p:nvSpPr>
        <p:spPr>
          <a:xfrm rot="16200000">
            <a:off x="7050603" y="2598916"/>
            <a:ext cx="2402913" cy="61345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6240FA-5A46-BBA3-6854-807BF840251D}"/>
              </a:ext>
            </a:extLst>
          </p:cNvPr>
          <p:cNvSpPr/>
          <p:nvPr/>
        </p:nvSpPr>
        <p:spPr>
          <a:xfrm rot="1800000">
            <a:off x="10741965" y="490947"/>
            <a:ext cx="3501376" cy="764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941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Arial Nova Light" panose="020B0304020202020204" pitchFamily="34" charset="0"/>
              </a:rPr>
              <a:t>Data </a:t>
            </a:r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소개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739247" y="4798003"/>
            <a:ext cx="1095339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393939"/>
                </a:solidFill>
              </a:rPr>
              <a:t>수집 목적 : 가스 배출 연구 (CO &amp; 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NOx</a:t>
            </a:r>
            <a:r>
              <a:rPr lang="ko-KR" altLang="en-US" sz="2000" spc="-150" dirty="0">
                <a:solidFill>
                  <a:srgbClr val="393939"/>
                </a:solidFill>
              </a:rPr>
              <a:t> 배출량) 목적 데이터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393939"/>
                </a:solidFill>
              </a:rPr>
              <a:t>Rows – 7411,  Columns – 11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ea typeface="+mn-lt"/>
                <a:cs typeface="+mn-lt"/>
                <a:hlinkClick r:id="rId2"/>
              </a:rPr>
              <a:t>데이터셋 출처</a:t>
            </a:r>
            <a:r>
              <a:rPr lang="en-US" sz="2000" spc="-150" dirty="0">
                <a:ea typeface="+mn-lt"/>
                <a:cs typeface="+mn-lt"/>
                <a:hlinkClick r:id="rId2"/>
              </a:rPr>
              <a:t> : https://archive.ics.uci.edu/ml/datasets/Gas+Turbine+CO+and+NOx+Emission+Data+Set</a:t>
            </a:r>
            <a:endParaRPr lang="en-US" altLang="ko-KR" sz="2000" spc="-150" dirty="0">
              <a:solidFill>
                <a:srgbClr val="393939"/>
              </a:solidFill>
              <a:hlinkClick r:id="rId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55" y="2757580"/>
            <a:ext cx="4775490" cy="154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436203" y="1996495"/>
            <a:ext cx="1319592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393939"/>
                </a:solidFill>
                <a:latin typeface="+mj-ea"/>
                <a:ea typeface="+mj-ea"/>
              </a:rPr>
              <a:t>dataset</a:t>
            </a:r>
            <a:endParaRPr lang="ko-KR" altLang="en-US" sz="3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66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941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Arial Nova Light" panose="020B0304020202020204" pitchFamily="34" charset="0"/>
              </a:rPr>
              <a:t>Data </a:t>
            </a:r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소개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48C4DFC-0A8F-77F4-F9B4-6B3CC7B12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65793"/>
              </p:ext>
            </p:extLst>
          </p:nvPr>
        </p:nvGraphicFramePr>
        <p:xfrm>
          <a:off x="751416" y="1841500"/>
          <a:ext cx="10821520" cy="32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94">
                  <a:extLst>
                    <a:ext uri="{9D8B030D-6E8A-4147-A177-3AD203B41FA5}">
                      <a16:colId xmlns:a16="http://schemas.microsoft.com/office/drawing/2014/main" val="1790362346"/>
                    </a:ext>
                  </a:extLst>
                </a:gridCol>
                <a:gridCol w="3499396">
                  <a:extLst>
                    <a:ext uri="{9D8B030D-6E8A-4147-A177-3AD203B41FA5}">
                      <a16:colId xmlns:a16="http://schemas.microsoft.com/office/drawing/2014/main" val="3198580872"/>
                    </a:ext>
                  </a:extLst>
                </a:gridCol>
                <a:gridCol w="1600893">
                  <a:extLst>
                    <a:ext uri="{9D8B030D-6E8A-4147-A177-3AD203B41FA5}">
                      <a16:colId xmlns:a16="http://schemas.microsoft.com/office/drawing/2014/main" val="3009388521"/>
                    </a:ext>
                  </a:extLst>
                </a:gridCol>
                <a:gridCol w="4038237">
                  <a:extLst>
                    <a:ext uri="{9D8B030D-6E8A-4147-A177-3AD203B41FA5}">
                      <a16:colId xmlns:a16="http://schemas.microsoft.com/office/drawing/2014/main" val="1628551588"/>
                    </a:ext>
                  </a:extLst>
                </a:gridCol>
              </a:tblGrid>
              <a:tr h="40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418A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418A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67841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AT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주변 온도 (C)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AP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주변 압력 (</a:t>
                      </a:r>
                      <a:r>
                        <a:rPr lang="ko-KR" altLang="en-US" dirty="0" err="1"/>
                        <a:t>mbar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61446"/>
                  </a:ext>
                </a:extLst>
              </a:tr>
              <a:tr h="441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AH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주변 습도 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AFDP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공기 필터 차압 (</a:t>
                      </a:r>
                      <a:r>
                        <a:rPr lang="ko-KR" altLang="en-US" dirty="0" err="1"/>
                        <a:t>mbar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48946"/>
                  </a:ext>
                </a:extLst>
              </a:tr>
              <a:tr h="441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GTEP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가스터빈 배기 압력 (</a:t>
                      </a:r>
                      <a:r>
                        <a:rPr lang="ko-KR" altLang="en-US" dirty="0" err="1"/>
                        <a:t>mbar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TIT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터빈 입구 온도 (C)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04859"/>
                  </a:ext>
                </a:extLst>
              </a:tr>
              <a:tr h="4213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TAT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터빈 거친 후 온도 (C)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CDP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압축기 </a:t>
                      </a:r>
                      <a:r>
                        <a:rPr lang="ko-KR" altLang="en-US" dirty="0" err="1"/>
                        <a:t>토출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얍력</a:t>
                      </a:r>
                      <a:r>
                        <a:rPr lang="ko-KR" altLang="en-US" dirty="0"/>
                        <a:t> (</a:t>
                      </a:r>
                      <a:r>
                        <a:rPr lang="ko-KR" altLang="en-US" dirty="0" err="1"/>
                        <a:t>mbar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340826"/>
                  </a:ext>
                </a:extLst>
              </a:tr>
              <a:tr h="483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TEY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터빈 에너지 생산량 (MWH)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CO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배출 가스 내 </a:t>
                      </a:r>
                      <a:r>
                        <a:rPr lang="ko-KR" altLang="en-US" dirty="0" err="1"/>
                        <a:t>일산화탄소량</a:t>
                      </a:r>
                      <a:r>
                        <a:rPr lang="ko-KR" altLang="en-US" dirty="0"/>
                        <a:t> (</a:t>
                      </a:r>
                      <a:r>
                        <a:rPr lang="ko-KR" altLang="en-US" dirty="0" err="1"/>
                        <a:t>mg</a:t>
                      </a:r>
                      <a:r>
                        <a:rPr lang="ko-KR" altLang="en-US" dirty="0"/>
                        <a:t>/m3)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00070"/>
                  </a:ext>
                </a:extLst>
              </a:tr>
              <a:tr h="554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3399"/>
                          </a:solidFill>
                        </a:rPr>
                        <a:t>NOX 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rgbClr val="FF3399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rgbClr val="FF3399"/>
                          </a:solidFill>
                        </a:rPr>
                        <a:t>목표변수</a:t>
                      </a:r>
                      <a:r>
                        <a:rPr lang="en-US" altLang="ko-KR" b="1" dirty="0">
                          <a:solidFill>
                            <a:srgbClr val="FF3399"/>
                          </a:solidFill>
                        </a:rPr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3399"/>
                          </a:solidFill>
                        </a:rPr>
                        <a:t>배출 가스 내 질소 산화물량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830316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90379372-AAE5-58F2-4EF9-AF54D145FBAC}"/>
              </a:ext>
            </a:extLst>
          </p:cNvPr>
          <p:cNvSpPr txBox="1"/>
          <p:nvPr/>
        </p:nvSpPr>
        <p:spPr>
          <a:xfrm>
            <a:off x="2162705" y="5340314"/>
            <a:ext cx="864384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sz="20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목표 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변수</a:t>
            </a:r>
            <a:r>
              <a:rPr lang="ko-KR" altLang="en-US" sz="2000" spc="-150" dirty="0">
                <a:solidFill>
                  <a:srgbClr val="393939"/>
                </a:solidFill>
                <a:ea typeface="+mn-lt"/>
                <a:cs typeface="+mn-lt"/>
              </a:rPr>
              <a:t>는 </a:t>
            </a:r>
            <a:r>
              <a:rPr lang="en-US" altLang="ko-KR" sz="2000" b="1" spc="-150" dirty="0">
                <a:solidFill>
                  <a:srgbClr val="393939"/>
                </a:solidFill>
                <a:ea typeface="+mn-lt"/>
                <a:cs typeface="+mn-lt"/>
              </a:rPr>
              <a:t>NOX</a:t>
            </a:r>
            <a:r>
              <a:rPr lang="en-US" altLang="ko-KR" sz="2000" spc="-150" dirty="0">
                <a:solidFill>
                  <a:srgbClr val="393939"/>
                </a:solidFill>
                <a:ea typeface="+mn-lt"/>
                <a:cs typeface="+mn-lt"/>
              </a:rPr>
              <a:t>, </a:t>
            </a:r>
            <a:r>
              <a:rPr lang="ko-KR" sz="20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예측 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변수</a:t>
            </a:r>
            <a:r>
              <a:rPr lang="ko-KR" altLang="en-US" sz="2000" spc="-150" dirty="0">
                <a:solidFill>
                  <a:srgbClr val="393939"/>
                </a:solidFill>
                <a:ea typeface="+mn-lt"/>
                <a:cs typeface="+mn-lt"/>
              </a:rPr>
              <a:t>는</a:t>
            </a:r>
            <a:r>
              <a:rPr lang="ko-KR" sz="2000" spc="-150" dirty="0">
                <a:solidFill>
                  <a:srgbClr val="393939"/>
                </a:solidFill>
                <a:ea typeface="+mn-lt"/>
                <a:cs typeface="+mn-lt"/>
              </a:rPr>
              <a:t> </a:t>
            </a:r>
            <a:r>
              <a:rPr lang="ko-KR" sz="2000" b="1" spc="-150" dirty="0" err="1">
                <a:solidFill>
                  <a:srgbClr val="393939"/>
                </a:solidFill>
                <a:ea typeface="+mn-lt"/>
                <a:cs typeface="+mn-lt"/>
              </a:rPr>
              <a:t>NOX</a:t>
            </a:r>
            <a:r>
              <a:rPr lang="ko-KR" altLang="en-US" sz="2000" b="1" spc="-150" dirty="0" err="1">
                <a:solidFill>
                  <a:srgbClr val="393939"/>
                </a:solidFill>
                <a:ea typeface="+mn-lt"/>
                <a:cs typeface="+mn-lt"/>
              </a:rPr>
              <a:t>와</a:t>
            </a:r>
            <a:r>
              <a:rPr lang="ko-KR" altLang="en-US" sz="2000" b="1" spc="-150" dirty="0">
                <a:solidFill>
                  <a:srgbClr val="393939"/>
                </a:solidFill>
                <a:ea typeface="+mn-lt"/>
                <a:cs typeface="+mn-lt"/>
              </a:rPr>
              <a:t> </a:t>
            </a:r>
            <a:r>
              <a:rPr lang="en-US" altLang="en-US" sz="2000" b="1" spc="-150" dirty="0">
                <a:solidFill>
                  <a:srgbClr val="393939"/>
                </a:solidFill>
                <a:ea typeface="+mn-lt"/>
                <a:cs typeface="+mn-lt"/>
              </a:rPr>
              <a:t>CO</a:t>
            </a:r>
            <a:r>
              <a:rPr lang="ko-KR" sz="2000" b="1" spc="-150" dirty="0">
                <a:solidFill>
                  <a:srgbClr val="393939"/>
                </a:solidFill>
                <a:ea typeface="+mn-lt"/>
                <a:cs typeface="+mn-lt"/>
              </a:rPr>
              <a:t>를 제외한 모든 </a:t>
            </a:r>
            <a:r>
              <a:rPr lang="ko-KR" altLang="en-US" sz="2000" b="1" spc="-150" dirty="0">
                <a:solidFill>
                  <a:srgbClr val="393939"/>
                </a:solidFill>
                <a:ea typeface="+mn-lt"/>
                <a:cs typeface="+mn-lt"/>
              </a:rPr>
              <a:t>변수</a:t>
            </a:r>
            <a:r>
              <a:rPr lang="ko-KR" altLang="en-US" sz="2000" spc="-150" dirty="0">
                <a:solidFill>
                  <a:srgbClr val="393939"/>
                </a:solidFill>
                <a:ea typeface="+mn-lt"/>
                <a:cs typeface="+mn-lt"/>
              </a:rPr>
              <a:t>로 설정.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393939"/>
                </a:solidFill>
                <a:ea typeface="+mn-lt"/>
                <a:cs typeface="+mn-lt"/>
              </a:rPr>
              <a:t>변수 타입은 모두 </a:t>
            </a:r>
            <a:r>
              <a:rPr lang="ko-KR" altLang="en-US" sz="2000" spc="-150" dirty="0" err="1">
                <a:solidFill>
                  <a:srgbClr val="393939"/>
                </a:solidFill>
                <a:ea typeface="+mn-lt"/>
                <a:cs typeface="+mn-lt"/>
              </a:rPr>
              <a:t>numeric</a:t>
            </a:r>
            <a:r>
              <a:rPr lang="en-US" altLang="ko-KR" sz="2000" spc="-150" dirty="0">
                <a:solidFill>
                  <a:srgbClr val="393939"/>
                </a:solidFill>
                <a:ea typeface="+mn-lt"/>
                <a:cs typeface="+mn-lt"/>
              </a:rPr>
              <a:t>.</a:t>
            </a:r>
            <a:endParaRPr lang="ko-KR" altLang="en-US" sz="2000" spc="-150" dirty="0">
              <a:solidFill>
                <a:srgbClr val="393939"/>
              </a:solidFill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sz="2000" spc="-150" dirty="0" err="1">
                <a:ea typeface="+mn-lt"/>
                <a:cs typeface="+mn-lt"/>
              </a:rPr>
              <a:t>CO는</a:t>
            </a:r>
            <a:r>
              <a:rPr lang="ko-KR" sz="2000" spc="-150" dirty="0">
                <a:ea typeface="+mn-lt"/>
                <a:cs typeface="+mn-lt"/>
              </a:rPr>
              <a:t> 데이터 목적 상 예측변수로 활용하지 못할 것으로 판단하여 제외</a:t>
            </a:r>
            <a:r>
              <a:rPr lang="en-US" altLang="ko-KR" sz="2000" spc="-150" dirty="0">
                <a:ea typeface="+mn-lt"/>
                <a:cs typeface="+mn-lt"/>
              </a:rPr>
              <a:t>.</a:t>
            </a:r>
            <a:endParaRPr lang="ko-KR" altLang="en-US" sz="2000" spc="-150" dirty="0">
              <a:solidFill>
                <a:srgbClr val="393939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917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6762731" y="2094561"/>
            <a:ext cx="2312739" cy="2312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5712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Arial Nova Light" panose="020B0304020202020204" pitchFamily="34" charset="0"/>
              </a:rPr>
              <a:t>Data </a:t>
            </a:r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전처리 과정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3281181" y="2094561"/>
            <a:ext cx="2312739" cy="2312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3183727" y="4767463"/>
            <a:ext cx="2713253" cy="888335"/>
            <a:chOff x="593550" y="5390664"/>
            <a:chExt cx="3013207" cy="8389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593550" y="5895338"/>
              <a:ext cx="3013207" cy="33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spc="-150" err="1">
                  <a:solidFill>
                    <a:srgbClr val="393939"/>
                  </a:solidFill>
                </a:rPr>
                <a:t>결측치</a:t>
              </a:r>
              <a:r>
                <a:rPr lang="en-US" altLang="ko-KR" sz="1700" spc="-150">
                  <a:solidFill>
                    <a:srgbClr val="393939"/>
                  </a:solidFill>
                </a:rPr>
                <a:t>, </a:t>
              </a:r>
              <a:r>
                <a:rPr lang="ko-KR" altLang="en-US" sz="1700" spc="-150">
                  <a:solidFill>
                    <a:srgbClr val="393939"/>
                  </a:solidFill>
                </a:rPr>
                <a:t>이상치를 조사한 후 정제</a:t>
              </a:r>
              <a:endParaRPr lang="en-US" altLang="ko-KR" sz="1700" spc="-15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755281" y="5390664"/>
              <a:ext cx="2640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err="1">
                  <a:solidFill>
                    <a:srgbClr val="393939"/>
                  </a:solidFill>
                  <a:latin typeface="+mj-ea"/>
                  <a:ea typeface="+mj-ea"/>
                </a:rPr>
                <a:t>결측치</a:t>
              </a:r>
              <a:r>
                <a:rPr lang="en-US" altLang="ko-KR" sz="2400" spc="-150">
                  <a:solidFill>
                    <a:srgbClr val="393939"/>
                  </a:solidFill>
                  <a:latin typeface="+mj-ea"/>
                  <a:ea typeface="+mj-ea"/>
                </a:rPr>
                <a:t> &amp; </a:t>
              </a:r>
              <a:r>
                <a:rPr lang="ko-KR" altLang="en-US" sz="2400" spc="-150">
                  <a:solidFill>
                    <a:srgbClr val="393939"/>
                  </a:solidFill>
                  <a:latin typeface="+mj-ea"/>
                  <a:ea typeface="+mj-ea"/>
                </a:rPr>
                <a:t>이상치 정제</a:t>
              </a:r>
            </a:p>
          </p:txBody>
        </p:sp>
      </p:grpSp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B1C923E4-48BC-49E6-99AA-A6344904F2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405" y="2531949"/>
            <a:ext cx="1370289" cy="1370289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777B65-A009-4F3F-AB07-ACB7C1A4F9DC}"/>
              </a:ext>
            </a:extLst>
          </p:cNvPr>
          <p:cNvGrpSpPr/>
          <p:nvPr/>
        </p:nvGrpSpPr>
        <p:grpSpPr>
          <a:xfrm>
            <a:off x="6048858" y="4751134"/>
            <a:ext cx="3446862" cy="1082258"/>
            <a:chOff x="619304" y="5390664"/>
            <a:chExt cx="2900030" cy="11507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BF7D19-4467-4BD5-B200-D55F4F2DFE47}"/>
                </a:ext>
              </a:extLst>
            </p:cNvPr>
            <p:cNvSpPr txBox="1"/>
            <p:nvPr/>
          </p:nvSpPr>
          <p:spPr>
            <a:xfrm>
              <a:off x="619304" y="5880528"/>
              <a:ext cx="2900030" cy="66090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700" spc="-150" dirty="0">
                  <a:solidFill>
                    <a:srgbClr val="393939"/>
                  </a:solidFill>
                </a:rPr>
                <a:t>예측-목표 변수 간의 관계 분석</a:t>
              </a:r>
            </a:p>
            <a:p>
              <a:pPr algn="ctr"/>
              <a:r>
                <a:rPr lang="ko-KR" altLang="en-US" sz="1700" spc="-150" dirty="0">
                  <a:solidFill>
                    <a:srgbClr val="393939"/>
                  </a:solidFill>
                </a:rPr>
                <a:t>(선형 관계, 상관 관계, 분포 형태)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8F5FF5-3246-4C2F-BA67-84C8927AF1F0}"/>
                </a:ext>
              </a:extLst>
            </p:cNvPr>
            <p:cNvSpPr txBox="1"/>
            <p:nvPr/>
          </p:nvSpPr>
          <p:spPr>
            <a:xfrm>
              <a:off x="1122027" y="5390664"/>
              <a:ext cx="1906969" cy="4803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데이터 탐색</a:t>
              </a:r>
            </a:p>
          </p:txBody>
        </p:sp>
      </p:grpSp>
      <p:pic>
        <p:nvPicPr>
          <p:cNvPr id="28" name="그래픽 1" descr="전자 상거래">
            <a:extLst>
              <a:ext uri="{FF2B5EF4-FFF2-40B4-BE49-F238E27FC236}">
                <a16:creationId xmlns:a16="http://schemas.microsoft.com/office/drawing/2014/main" id="{6DEF6D52-352F-165D-2F34-741F8AA48BF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5363" y="2565345"/>
            <a:ext cx="1370289" cy="13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683474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ea typeface="+mn-lt"/>
                <a:cs typeface="+mn-lt"/>
              </a:rPr>
              <a:t>Data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500" dirty="0" err="1">
                <a:solidFill>
                  <a:schemeClr val="bg1"/>
                </a:solidFill>
                <a:ea typeface="+mn-lt"/>
                <a:cs typeface="+mn-lt"/>
              </a:rPr>
              <a:t>전처리</a:t>
            </a:r>
            <a:r>
              <a:rPr lang="ko-KR" sz="1500" dirty="0">
                <a:solidFill>
                  <a:schemeClr val="bg1"/>
                </a:solidFill>
                <a:ea typeface="+mn-lt"/>
                <a:cs typeface="+mn-lt"/>
              </a:rPr>
              <a:t> 과정</a:t>
            </a:r>
          </a:p>
          <a:p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801064" y="3425628"/>
            <a:ext cx="498915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100" b="1" spc="-150" dirty="0" err="1">
                <a:solidFill>
                  <a:srgbClr val="393939"/>
                </a:solidFill>
              </a:rPr>
              <a:t>결측치</a:t>
            </a:r>
            <a:r>
              <a:rPr lang="en-US" altLang="ko-KR" sz="2100" b="1" spc="-150" dirty="0">
                <a:solidFill>
                  <a:srgbClr val="393939"/>
                </a:solidFill>
              </a:rPr>
              <a:t> </a:t>
            </a:r>
            <a:r>
              <a:rPr lang="en-US" altLang="ko-KR" sz="2100" spc="-150" dirty="0" err="1">
                <a:solidFill>
                  <a:srgbClr val="393939"/>
                </a:solidFill>
              </a:rPr>
              <a:t>존재</a:t>
            </a:r>
            <a:r>
              <a:rPr lang="en-US" altLang="ko-KR" sz="2100" b="1" spc="-150" dirty="0">
                <a:solidFill>
                  <a:srgbClr val="393939"/>
                </a:solidFill>
              </a:rPr>
              <a:t> X</a:t>
            </a:r>
            <a:endParaRPr lang="en-US" altLang="ko-KR" sz="2100" spc="-150" dirty="0">
              <a:solidFill>
                <a:srgbClr val="393939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100" b="1" spc="-150" dirty="0">
                <a:solidFill>
                  <a:srgbClr val="393939"/>
                </a:solidFill>
              </a:rPr>
              <a:t>Box plot</a:t>
            </a:r>
            <a:r>
              <a:rPr lang="ko-KR" altLang="en-US" sz="2100" spc="-150" dirty="0">
                <a:solidFill>
                  <a:srgbClr val="393939"/>
                </a:solidFill>
              </a:rPr>
              <a:t>을 통해 데이터의 분포와 범위를 파악</a:t>
            </a:r>
            <a:r>
              <a:rPr lang="en-US" altLang="ko-KR" sz="2100" spc="-150" dirty="0">
                <a:solidFill>
                  <a:srgbClr val="393939"/>
                </a:solidFill>
              </a:rPr>
              <a:t> (</a:t>
            </a:r>
            <a:r>
              <a:rPr lang="ko-KR" altLang="en-US" sz="2100" spc="-150" dirty="0">
                <a:solidFill>
                  <a:srgbClr val="393939"/>
                </a:solidFill>
              </a:rPr>
              <a:t>하얀색 점이 </a:t>
            </a:r>
            <a:r>
              <a:rPr lang="ko-KR" altLang="en-US" sz="2100" spc="-150" dirty="0" err="1">
                <a:solidFill>
                  <a:srgbClr val="393939"/>
                </a:solidFill>
              </a:rPr>
              <a:t>극단치</a:t>
            </a:r>
            <a:r>
              <a:rPr lang="ko-KR" altLang="en-US" sz="2100" spc="-150" dirty="0">
                <a:solidFill>
                  <a:srgbClr val="393939"/>
                </a:solidFill>
              </a:rPr>
              <a:t>)</a:t>
            </a:r>
            <a:endParaRPr lang="en-US" altLang="ko-KR" sz="2100" spc="-150" dirty="0">
              <a:solidFill>
                <a:srgbClr val="393939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100" b="1" spc="-150" dirty="0" err="1">
                <a:solidFill>
                  <a:srgbClr val="393939"/>
                </a:solidFill>
              </a:rPr>
              <a:t>극단치는</a:t>
            </a:r>
            <a:r>
              <a:rPr lang="en-US" altLang="ko-KR" sz="2100" b="1" spc="-150" dirty="0">
                <a:solidFill>
                  <a:srgbClr val="393939"/>
                </a:solidFill>
              </a:rPr>
              <a:t> </a:t>
            </a:r>
            <a:r>
              <a:rPr lang="en-US" altLang="ko-KR" sz="2100" b="1" spc="-150" dirty="0" err="1">
                <a:solidFill>
                  <a:srgbClr val="393939"/>
                </a:solidFill>
              </a:rPr>
              <a:t>모두</a:t>
            </a:r>
            <a:r>
              <a:rPr lang="en-US" altLang="ko-KR" sz="2100" b="1" spc="-150" dirty="0">
                <a:solidFill>
                  <a:srgbClr val="393939"/>
                </a:solidFill>
              </a:rPr>
              <a:t> </a:t>
            </a:r>
            <a:r>
              <a:rPr lang="en-US" altLang="ko-KR" sz="2100" b="1" spc="-150" dirty="0" err="1">
                <a:solidFill>
                  <a:srgbClr val="393939"/>
                </a:solidFill>
              </a:rPr>
              <a:t>제거</a:t>
            </a:r>
            <a:r>
              <a:rPr lang="en-US" altLang="ko-KR" sz="2100" spc="-150" dirty="0" err="1">
                <a:solidFill>
                  <a:srgbClr val="393939"/>
                </a:solidFill>
              </a:rPr>
              <a:t>하여</a:t>
            </a:r>
            <a:r>
              <a:rPr lang="en-US" altLang="ko-KR" sz="2100" spc="-150" dirty="0">
                <a:solidFill>
                  <a:srgbClr val="393939"/>
                </a:solidFill>
              </a:rPr>
              <a:t> </a:t>
            </a:r>
            <a:r>
              <a:rPr lang="en-US" altLang="ko-KR" sz="2100" spc="-150" dirty="0" err="1">
                <a:solidFill>
                  <a:srgbClr val="393939"/>
                </a:solidFill>
              </a:rPr>
              <a:t>처리</a:t>
            </a:r>
            <a:endParaRPr lang="en-US" altLang="ko-KR" sz="2100" spc="-150" dirty="0">
              <a:solidFill>
                <a:srgbClr val="39393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89053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결측치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및  이상치 정제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2">
            <a:extLst>
              <a:ext uri="{FF2B5EF4-FFF2-40B4-BE49-F238E27FC236}">
                <a16:creationId xmlns:a16="http://schemas.microsoft.com/office/drawing/2014/main" id="{08984097-8097-B255-CFB8-6FA180607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46" y="2072698"/>
            <a:ext cx="5875866" cy="857552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2674B130-5B5C-B13A-46FE-FB9DB536E1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" t="3655" r="200" b="10183"/>
          <a:stretch/>
        </p:blipFill>
        <p:spPr>
          <a:xfrm>
            <a:off x="1017754" y="2927476"/>
            <a:ext cx="5650631" cy="30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039067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ea typeface="+mn-lt"/>
                <a:cs typeface="+mn-lt"/>
              </a:rPr>
              <a:t>Data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altLang="en-US" sz="1500" dirty="0">
                <a:solidFill>
                  <a:schemeClr val="bg1"/>
                </a:solidFill>
                <a:ea typeface="+mn-lt"/>
                <a:cs typeface="+mn-lt"/>
              </a:rPr>
              <a:t>탐색</a:t>
            </a:r>
            <a:endParaRPr lang="ko-KR" sz="15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5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75630" y="4942874"/>
            <a:ext cx="11765764" cy="1246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1. </a:t>
            </a:r>
            <a:r>
              <a:rPr lang="en-US" sz="1900" b="1" spc="-150" dirty="0" err="1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선형</a:t>
            </a:r>
            <a:r>
              <a:rPr lang="en-US" sz="19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900" b="1" spc="-150" dirty="0" err="1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관계</a:t>
            </a:r>
            <a:r>
              <a:rPr lang="en-US" sz="19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900" spc="-150" dirty="0">
                <a:ea typeface="+mn-lt"/>
                <a:cs typeface="+mn-lt"/>
              </a:rPr>
              <a:t>: AT, AP, AH 이 </a:t>
            </a:r>
            <a:r>
              <a:rPr lang="en-US" sz="1900" spc="-150" dirty="0" err="1">
                <a:ea typeface="+mn-lt"/>
                <a:cs typeface="+mn-lt"/>
              </a:rPr>
              <a:t>선형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관계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보임</a:t>
            </a:r>
            <a:endParaRPr lang="en-US" sz="1900">
              <a:solidFill>
                <a:srgbClr val="000000"/>
              </a:solidFill>
            </a:endParaRPr>
          </a:p>
          <a:p>
            <a:pPr algn="ctr"/>
            <a:r>
              <a:rPr lang="en-US" sz="19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2. </a:t>
            </a:r>
            <a:r>
              <a:rPr lang="en-US" sz="1900" b="1" spc="-150" dirty="0" err="1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상관관계</a:t>
            </a:r>
            <a:r>
              <a:rPr lang="en-US" sz="19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900" spc="-150" dirty="0">
                <a:ea typeface="+mn-lt"/>
                <a:cs typeface="+mn-lt"/>
              </a:rPr>
              <a:t>: AT(-0.70), AP(0.39), AH(0.20), TAT(0.19)가 </a:t>
            </a:r>
            <a:r>
              <a:rPr lang="en-US" sz="1900" spc="-150" dirty="0" err="1">
                <a:ea typeface="+mn-lt"/>
                <a:cs typeface="+mn-lt"/>
              </a:rPr>
              <a:t>비교적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상관관계를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보임</a:t>
            </a:r>
            <a:endParaRPr lang="en-US" sz="1900" spc="-150"/>
          </a:p>
          <a:p>
            <a:pPr algn="ctr"/>
            <a:r>
              <a:rPr lang="en-US" sz="19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3. </a:t>
            </a:r>
            <a:r>
              <a:rPr lang="en-US" sz="1900" b="1" spc="-150" dirty="0" err="1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분포</a:t>
            </a:r>
            <a:r>
              <a:rPr lang="en-US" sz="19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900" b="1" spc="-150" dirty="0" err="1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형태</a:t>
            </a:r>
            <a:r>
              <a:rPr lang="en-US" sz="1900" b="1" spc="-15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900" spc="-150" dirty="0">
                <a:ea typeface="+mn-lt"/>
                <a:cs typeface="+mn-lt"/>
              </a:rPr>
              <a:t>: </a:t>
            </a:r>
            <a:r>
              <a:rPr lang="en-US" sz="1900" spc="-150" dirty="0" err="1">
                <a:ea typeface="+mn-lt"/>
                <a:cs typeface="+mn-lt"/>
              </a:rPr>
              <a:t>AP가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정규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분포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형태를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가짐</a:t>
            </a:r>
            <a:r>
              <a:rPr lang="en-US" sz="1900" spc="-150" dirty="0">
                <a:ea typeface="+mn-lt"/>
                <a:cs typeface="+mn-lt"/>
              </a:rPr>
              <a:t>, AH, </a:t>
            </a:r>
            <a:r>
              <a:rPr lang="en-US" sz="1900" spc="-150" dirty="0" err="1">
                <a:ea typeface="+mn-lt"/>
                <a:cs typeface="+mn-lt"/>
              </a:rPr>
              <a:t>TAT는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한쪽으로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치우쳐진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상태의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정규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분포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형태를</a:t>
            </a:r>
            <a:r>
              <a:rPr lang="en-US" sz="1900" spc="-150" dirty="0">
                <a:ea typeface="+mn-lt"/>
                <a:cs typeface="+mn-lt"/>
              </a:rPr>
              <a:t> </a:t>
            </a:r>
            <a:r>
              <a:rPr lang="en-US" sz="1900" spc="-150" dirty="0" err="1">
                <a:ea typeface="+mn-lt"/>
                <a:cs typeface="+mn-lt"/>
              </a:rPr>
              <a:t>가짐</a:t>
            </a:r>
            <a:endParaRPr lang="en-US" sz="1900" dirty="0">
              <a:ea typeface="+mn-lt"/>
              <a:cs typeface="+mn-lt"/>
            </a:endParaRPr>
          </a:p>
          <a:p>
            <a:pPr algn="ctr"/>
            <a:r>
              <a:rPr lang="ko-KR" altLang="en-US" spc="-150" dirty="0">
                <a:solidFill>
                  <a:schemeClr val="bg1">
                    <a:lumMod val="65000"/>
                  </a:schemeClr>
                </a:solidFill>
              </a:rPr>
              <a:t>참고</a:t>
            </a:r>
            <a:r>
              <a:rPr lang="en-US" spc="-15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pc="-150" dirty="0">
                <a:solidFill>
                  <a:schemeClr val="bg1">
                    <a:lumMod val="65000"/>
                  </a:schemeClr>
                </a:solidFill>
              </a:rPr>
              <a:t>좌</a:t>
            </a:r>
            <a:r>
              <a:rPr lang="en-US" spc="-150" dirty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en-US" spc="-150" err="1">
                <a:solidFill>
                  <a:schemeClr val="bg1">
                    <a:lumMod val="65000"/>
                  </a:schemeClr>
                </a:solidFill>
              </a:rPr>
              <a:t>chart</a:t>
            </a:r>
            <a:r>
              <a:rPr lang="en-US" spc="-15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.Correlation</a:t>
            </a:r>
            <a:r>
              <a:rPr lang="en-US" spc="-15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(</a:t>
            </a:r>
            <a:r>
              <a:rPr lang="ko-KR" altLang="en-US" spc="-15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데이터</a:t>
            </a:r>
            <a:r>
              <a:rPr lang="en-US" spc="-15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), </a:t>
            </a:r>
            <a:r>
              <a:rPr lang="ko-KR" altLang="en-US" spc="-15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우</a:t>
            </a:r>
            <a:r>
              <a:rPr lang="en-US" spc="-15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- </a:t>
            </a:r>
            <a:r>
              <a:rPr lang="en-US" spc="-15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corrplot</a:t>
            </a:r>
            <a:r>
              <a:rPr lang="en-US" altLang="ko-KR" spc="-15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(</a:t>
            </a:r>
            <a:r>
              <a:rPr lang="ko-KR" altLang="en-US" spc="-15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피어슨</a:t>
            </a:r>
            <a:r>
              <a:rPr lang="en-US" spc="-15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pc="-15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상관계수)</a:t>
            </a:r>
            <a:endParaRPr lang="en-US" altLang="ko-KR" spc="-150" dirty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489428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ea typeface="+mn-lt"/>
                <a:cs typeface="+mn-lt"/>
              </a:rPr>
              <a:t>데이터 탐색  : 예측-목표 변수 간의 관계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726274C6-31F8-1DB3-0BAB-D45818CE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713" y="1881292"/>
            <a:ext cx="4525992" cy="2794518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BF20D98C-BFF9-468B-528F-41D2128D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197" y="1883837"/>
            <a:ext cx="4972756" cy="30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5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4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1876</Words>
  <Application>Microsoft Office PowerPoint</Application>
  <PresentationFormat>와이드스크린</PresentationFormat>
  <Paragraphs>343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A4413</cp:lastModifiedBy>
  <cp:revision>1597</cp:revision>
  <dcterms:created xsi:type="dcterms:W3CDTF">2020-09-07T02:34:06Z</dcterms:created>
  <dcterms:modified xsi:type="dcterms:W3CDTF">2022-05-16T14:11:11Z</dcterms:modified>
</cp:coreProperties>
</file>