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80" r:id="rId5"/>
    <p:sldId id="287" r:id="rId6"/>
    <p:sldId id="299" r:id="rId7"/>
    <p:sldId id="289" r:id="rId8"/>
    <p:sldId id="281" r:id="rId9"/>
    <p:sldId id="25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86" r:id="rId20"/>
    <p:sldId id="269" r:id="rId21"/>
    <p:sldId id="288" r:id="rId22"/>
    <p:sldId id="284" r:id="rId23"/>
    <p:sldId id="272" r:id="rId24"/>
    <p:sldId id="285" r:id="rId25"/>
    <p:sldId id="262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7076" y="2699722"/>
            <a:ext cx="3890809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연관성 분석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9145" y="3652037"/>
            <a:ext cx="5179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2019125013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김연주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2019125021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남서아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496" y="2227644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사이언스 기초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  <p:transition spd="slow" advTm="2202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234872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Transaction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바른고딕"/>
              </a:rPr>
              <a:t> 데이터</a:t>
            </a:r>
            <a:endParaRPr 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3807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422ADB-24A1-491C-858E-3F7E6E3117ED}"/>
              </a:ext>
            </a:extLst>
          </p:cNvPr>
          <p:cNvCxnSpPr>
            <a:cxnSpLocks/>
          </p:cNvCxnSpPr>
          <p:nvPr/>
        </p:nvCxnSpPr>
        <p:spPr>
          <a:xfrm>
            <a:off x="6285334" y="1517672"/>
            <a:ext cx="0" cy="3389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76203B-B641-4C92-8812-FD92819EF937}"/>
              </a:ext>
            </a:extLst>
          </p:cNvPr>
          <p:cNvSpPr/>
          <p:nvPr/>
        </p:nvSpPr>
        <p:spPr>
          <a:xfrm>
            <a:off x="929578" y="5224307"/>
            <a:ext cx="10344303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기존에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전처리한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데이터를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transaction으로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변환함</a:t>
            </a:r>
            <a:endParaRPr lang="ko-KR" b="1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⬅️ (좌)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데이터를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transaction으로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변환한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것. </a:t>
            </a:r>
            <a:endParaRPr lang="en-US" altLang="ko-KR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(우) 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거</a:t>
            </a:r>
            <a:r>
              <a:rPr lang="en-US" altLang="ko-KR" dirty="0" err="1">
                <a:solidFill>
                  <a:srgbClr val="002060"/>
                </a:solidFill>
                <a:ea typeface="맑은 고딕"/>
              </a:rPr>
              <a:t>래</a:t>
            </a:r>
            <a:r>
              <a:rPr lang="en-US" altLang="ko-KR" dirty="0">
                <a:solidFill>
                  <a:srgbClr val="002060"/>
                </a:solidFill>
                <a:ea typeface="맑은 고딕"/>
              </a:rPr>
              <a:t> </a:t>
            </a:r>
            <a:r>
              <a:rPr lang="ko-KR" altLang="en-US" dirty="0">
                <a:solidFill>
                  <a:srgbClr val="002060"/>
                </a:solidFill>
                <a:ea typeface="+mn-lt"/>
                <a:cs typeface="+mn-lt"/>
              </a:rPr>
              <a:t>별로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거래에서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차지하는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2060"/>
                </a:solidFill>
                <a:ea typeface="+mn-lt"/>
                <a:cs typeface="+mn-lt"/>
              </a:rPr>
              <a:t>비율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(support) </a:t>
            </a:r>
            <a:r>
              <a:rPr lang="ko-KR" altLang="en-US" dirty="0">
                <a:solidFill>
                  <a:srgbClr val="002060"/>
                </a:solidFill>
                <a:ea typeface="+mn-lt"/>
                <a:cs typeface="+mn-lt"/>
              </a:rPr>
              <a:t>살펴본 것 ➡️</a:t>
            </a:r>
            <a:endParaRPr lang="en-US" altLang="ko-KR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C3E3C9-F042-433C-983C-4CB08C08E0F4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E29232B-A5EC-1084-B031-8059BE67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3" y="1732434"/>
            <a:ext cx="5273505" cy="2955983"/>
          </a:xfrm>
          <a:prstGeom prst="rect">
            <a:avLst/>
          </a:prstGeom>
        </p:spPr>
      </p:pic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A21B29B-0C5B-9282-869D-DFA5F2BC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132" y="1801339"/>
            <a:ext cx="967382" cy="1824672"/>
          </a:xfrm>
          <a:prstGeom prst="rect">
            <a:avLst/>
          </a:prstGeom>
        </p:spPr>
      </p:pic>
      <p:pic>
        <p:nvPicPr>
          <p:cNvPr id="17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7D81D5F-90D4-5FE9-AB5D-865076F5F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86" y="1801340"/>
            <a:ext cx="918181" cy="1800880"/>
          </a:xfrm>
          <a:prstGeom prst="rect">
            <a:avLst/>
          </a:prstGeom>
        </p:spPr>
      </p:pic>
      <p:pic>
        <p:nvPicPr>
          <p:cNvPr id="20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E6155769-CC9E-DE04-2F9F-BB8952F15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935" r="-132" b="-326"/>
          <a:stretch/>
        </p:blipFill>
        <p:spPr>
          <a:xfrm>
            <a:off x="6823859" y="3784208"/>
            <a:ext cx="4424259" cy="721432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DCAECE5-A006-E07B-4001-E0894F9C8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734" b="41042"/>
          <a:stretch/>
        </p:blipFill>
        <p:spPr>
          <a:xfrm>
            <a:off x="9368423" y="1876986"/>
            <a:ext cx="983816" cy="10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1010"/>
      </p:ext>
    </p:extLst>
  </p:cSld>
  <p:clrMapOvr>
    <a:masterClrMapping/>
  </p:clrMapOvr>
  <p:transition spd="slow" advTm="28872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515557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1 -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기본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파라미터와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minlen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=3</a:t>
            </a:r>
            <a:endParaRPr lang="en-US" altLang="ko-KR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3807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76203B-B641-4C92-8812-FD92819EF937}"/>
              </a:ext>
            </a:extLst>
          </p:cNvPr>
          <p:cNvSpPr/>
          <p:nvPr/>
        </p:nvSpPr>
        <p:spPr>
          <a:xfrm>
            <a:off x="929578" y="5224307"/>
            <a:ext cx="10344303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이 데이터 셋에서의 최대 </a:t>
            </a:r>
            <a:r>
              <a:rPr lang="ko-KR" sz="1600" dirty="0" err="1">
                <a:solidFill>
                  <a:srgbClr val="002060"/>
                </a:solidFill>
                <a:ea typeface="+mn-lt"/>
                <a:cs typeface="+mn-lt"/>
              </a:rPr>
              <a:t>support</a:t>
            </a:r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 값이 </a:t>
            </a:r>
            <a:r>
              <a:rPr lang="ko-KR" sz="1600" dirty="0" err="1">
                <a:solidFill>
                  <a:srgbClr val="002060"/>
                </a:solidFill>
                <a:ea typeface="+mn-lt"/>
                <a:cs typeface="+mn-lt"/>
              </a:rPr>
              <a:t>default인</a:t>
            </a:r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 0.1보다 작아서 나오진 않은 것이라 추론된다.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endParaRPr lang="ko-KR" altLang="en-US" sz="1600">
              <a:solidFill>
                <a:srgbClr val="002060"/>
              </a:solidFill>
              <a:ea typeface="맑은 고딕" panose="020B0503020000020004" pitchFamily="34" charset="-127"/>
              <a:cs typeface="+mn-lt"/>
            </a:endParaRPr>
          </a:p>
          <a:p>
            <a:pPr algn="ctr"/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이후 </a:t>
            </a:r>
            <a:r>
              <a:rPr lang="ko-KR" sz="1600" dirty="0" err="1">
                <a:solidFill>
                  <a:srgbClr val="002060"/>
                </a:solidFill>
                <a:ea typeface="+mn-lt"/>
                <a:cs typeface="+mn-lt"/>
              </a:rPr>
              <a:t>support</a:t>
            </a:r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 값을 낮춰서 실험해 보면 이 가설이 맞은 것인지 확인할 수 있다.</a:t>
            </a:r>
            <a:endParaRPr lang="ko-KR" sz="1600">
              <a:solidFill>
                <a:srgbClr val="002060"/>
              </a:solidFill>
              <a:ea typeface="맑은 고딕"/>
            </a:endParaRPr>
          </a:p>
          <a:p>
            <a:pPr algn="ctr"/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즉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,</a:t>
            </a:r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ko-KR" sz="1600" b="1" dirty="0">
                <a:solidFill>
                  <a:srgbClr val="002060"/>
                </a:solidFill>
                <a:ea typeface="+mn-lt"/>
                <a:cs typeface="+mn-lt"/>
              </a:rPr>
              <a:t>이 </a:t>
            </a:r>
            <a:r>
              <a:rPr lang="ko-KR" altLang="en-US" sz="1600" b="1" dirty="0">
                <a:solidFill>
                  <a:srgbClr val="002060"/>
                </a:solidFill>
                <a:ea typeface="+mn-lt"/>
                <a:cs typeface="+mn-lt"/>
              </a:rPr>
              <a:t>데이터셋에서는</a:t>
            </a:r>
            <a:r>
              <a:rPr lang="ko-KR" sz="1600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ko-KR" sz="1600" b="1" dirty="0" err="1">
                <a:solidFill>
                  <a:srgbClr val="002060"/>
                </a:solidFill>
                <a:ea typeface="+mn-lt"/>
                <a:cs typeface="+mn-lt"/>
              </a:rPr>
              <a:t>support값을</a:t>
            </a:r>
            <a:r>
              <a:rPr lang="ko-KR" sz="1600" b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  <a:ea typeface="+mn-lt"/>
                <a:cs typeface="+mn-lt"/>
              </a:rPr>
              <a:t>지정해야만</a:t>
            </a:r>
            <a:r>
              <a:rPr lang="ko-KR" sz="1600" b="1" dirty="0">
                <a:solidFill>
                  <a:srgbClr val="002060"/>
                </a:solidFill>
                <a:ea typeface="+mn-lt"/>
                <a:cs typeface="+mn-lt"/>
              </a:rPr>
              <a:t> 연관 규칙을 뽑을 수 </a:t>
            </a:r>
            <a:r>
              <a:rPr lang="ko-KR" altLang="en-US" sz="1600" b="1" dirty="0">
                <a:solidFill>
                  <a:srgbClr val="002060"/>
                </a:solidFill>
                <a:ea typeface="+mn-lt"/>
                <a:cs typeface="+mn-lt"/>
              </a:rPr>
              <a:t>있</a:t>
            </a:r>
            <a:r>
              <a:rPr lang="ko-KR" sz="1600" b="1" dirty="0">
                <a:solidFill>
                  <a:srgbClr val="002060"/>
                </a:solidFill>
                <a:ea typeface="+mn-lt"/>
                <a:cs typeface="+mn-lt"/>
              </a:rPr>
              <a:t>다</a:t>
            </a:r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는 것을 알 수 있다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  <a:endParaRPr lang="ko-KR" sz="16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C3E3C9-F042-433C-983C-4CB08C08E0F4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FD3782E-6ECB-15CA-72EA-8BC4B390F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2" t="46602" r="48107" b="-485"/>
          <a:stretch/>
        </p:blipFill>
        <p:spPr>
          <a:xfrm>
            <a:off x="1048759" y="2112943"/>
            <a:ext cx="8183759" cy="102533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D8C76954-D1D3-97A4-9BE6-18648068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87" y="3797717"/>
            <a:ext cx="5122268" cy="908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09D56-A86A-C601-9E8C-B9063A6BB197}"/>
              </a:ext>
            </a:extLst>
          </p:cNvPr>
          <p:cNvSpPr txBox="1"/>
          <p:nvPr/>
        </p:nvSpPr>
        <p:spPr>
          <a:xfrm>
            <a:off x="1001652" y="1606598"/>
            <a:ext cx="6256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parameter로</a:t>
            </a:r>
            <a:r>
              <a:rPr lang="ko-KR" altLang="en-US" dirty="0">
                <a:ea typeface="맑은 고딕"/>
              </a:rPr>
              <a:t> 최소 물품 수인 </a:t>
            </a:r>
            <a:r>
              <a:rPr lang="ko-KR" altLang="en-US" b="1" dirty="0" err="1">
                <a:ea typeface="맑은 고딕"/>
              </a:rPr>
              <a:t>minlen</a:t>
            </a:r>
            <a:r>
              <a:rPr lang="ko-KR" altLang="en-US" dirty="0" err="1">
                <a:ea typeface="맑은 고딕"/>
              </a:rPr>
              <a:t>만</a:t>
            </a:r>
            <a:r>
              <a:rPr lang="ko-KR" altLang="en-US" dirty="0">
                <a:ea typeface="맑은 고딕"/>
              </a:rPr>
              <a:t> 3으로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E3EF2-2378-CE5B-7679-63708F71B8C8}"/>
              </a:ext>
            </a:extLst>
          </p:cNvPr>
          <p:cNvSpPr txBox="1"/>
          <p:nvPr/>
        </p:nvSpPr>
        <p:spPr>
          <a:xfrm>
            <a:off x="1080542" y="3360724"/>
            <a:ext cx="363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➡️ 결과 : 0개의 규칙 추출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5036B-DD78-43D9-6FB3-42A5F8EDCB83}"/>
              </a:ext>
            </a:extLst>
          </p:cNvPr>
          <p:cNvSpPr txBox="1"/>
          <p:nvPr/>
        </p:nvSpPr>
        <p:spPr>
          <a:xfrm>
            <a:off x="6248401" y="3422073"/>
            <a:ext cx="39208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참고로, </a:t>
            </a:r>
            <a:r>
              <a:rPr lang="ko-KR" altLang="en-US" sz="1400" dirty="0" err="1">
                <a:ea typeface="맑은 고딕"/>
              </a:rPr>
              <a:t>lv에는</a:t>
            </a:r>
            <a:r>
              <a:rPr lang="ko-KR" altLang="en-US" sz="1400" dirty="0">
                <a:ea typeface="맑은 고딕"/>
              </a:rPr>
              <a:t> 미리 "피해유형="형식의 목표변수 집합을 </a:t>
            </a:r>
            <a:r>
              <a:rPr lang="ko-KR" altLang="en-US" sz="1400" dirty="0" err="1">
                <a:ea typeface="맑은 고딕"/>
              </a:rPr>
              <a:t>저장해두었음</a:t>
            </a:r>
            <a:endParaRPr lang="ko-KR" altLang="en-US" sz="1400" dirty="0">
              <a:ea typeface="맑은 고딕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B12DFE-BA9B-8078-3201-EAE810A1E679}"/>
              </a:ext>
            </a:extLst>
          </p:cNvPr>
          <p:cNvCxnSpPr/>
          <p:nvPr/>
        </p:nvCxnSpPr>
        <p:spPr>
          <a:xfrm>
            <a:off x="8745008" y="2738967"/>
            <a:ext cx="14818" cy="628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82711"/>
      </p:ext>
    </p:extLst>
  </p:cSld>
  <p:clrMapOvr>
    <a:masterClrMapping/>
  </p:clrMapOvr>
  <p:transition spd="slow" advTm="28872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97443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2 – support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파라미터도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지정</a:t>
            </a:r>
            <a:endParaRPr lang="en-US" altLang="ko-KR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3807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76203B-B641-4C92-8812-FD92819EF937}"/>
              </a:ext>
            </a:extLst>
          </p:cNvPr>
          <p:cNvSpPr/>
          <p:nvPr/>
        </p:nvSpPr>
        <p:spPr>
          <a:xfrm>
            <a:off x="929578" y="5224307"/>
            <a:ext cx="10344303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첫번째 규칙은 지지도는 낮은 반면 신뢰도가 높게 나타난다.</a:t>
            </a: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향상도는 1에 가까운 값이 나와 높지 않다고 볼 수 있다.</a:t>
            </a:r>
            <a:endParaRPr lang="en-US" altLang="ko-KR" sz="1600" dirty="0">
              <a:solidFill>
                <a:srgbClr val="002060"/>
              </a:solidFill>
              <a:ea typeface="+mn-lt"/>
              <a:cs typeface="+mn-lt"/>
            </a:endParaRP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즉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전체에서 차지하는 비중은 적지만 선행 항목이 후행 항목을 일으킬 확률이 크다고 볼 수 있다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향상도가 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1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보다 크다는 것은 두 항목이 양의 상관관계를 가진다는 것이다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ko-KR" altLang="en-US" sz="1600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C3E3C9-F042-433C-983C-4CB08C08E0F4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9D56-A86A-C601-9E8C-B9063A6BB197}"/>
              </a:ext>
            </a:extLst>
          </p:cNvPr>
          <p:cNvSpPr txBox="1"/>
          <p:nvPr/>
        </p:nvSpPr>
        <p:spPr>
          <a:xfrm>
            <a:off x="1001652" y="1670098"/>
            <a:ext cx="6637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minlen</a:t>
            </a:r>
            <a:r>
              <a:rPr lang="ko-KR" altLang="en-US" dirty="0">
                <a:ea typeface="맑은 고딕"/>
              </a:rPr>
              <a:t> = 3, </a:t>
            </a:r>
            <a:r>
              <a:rPr lang="ko-KR" altLang="en-US" err="1">
                <a:ea typeface="맑은 고딕"/>
              </a:rPr>
              <a:t>support</a:t>
            </a:r>
            <a:r>
              <a:rPr lang="ko-KR" altLang="en-US" dirty="0">
                <a:ea typeface="맑은 고딕"/>
              </a:rPr>
              <a:t> = 0.003, confidence = </a:t>
            </a:r>
            <a:r>
              <a:rPr lang="ko-KR" altLang="en-US">
                <a:ea typeface="맑은 고딕"/>
              </a:rPr>
              <a:t>0.7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E3EF2-2378-CE5B-7679-63708F71B8C8}"/>
              </a:ext>
            </a:extLst>
          </p:cNvPr>
          <p:cNvSpPr txBox="1"/>
          <p:nvPr/>
        </p:nvSpPr>
        <p:spPr>
          <a:xfrm>
            <a:off x="1080542" y="3147133"/>
            <a:ext cx="7346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➡️ 결과 : 87개의 규칙 추출 (그 중 20개를 연관도(</a:t>
            </a:r>
            <a:r>
              <a:rPr lang="ko-KR" altLang="en-US" b="1" dirty="0" err="1">
                <a:ea typeface="맑은 고딕"/>
              </a:rPr>
              <a:t>lift</a:t>
            </a:r>
            <a:r>
              <a:rPr lang="ko-KR" altLang="en-US" b="1" dirty="0">
                <a:ea typeface="맑은 고딕"/>
              </a:rPr>
              <a:t>) 순으로 나열)</a:t>
            </a: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A76DA19C-D87D-FE61-4BB5-1FD37577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2" y="2132582"/>
            <a:ext cx="9003241" cy="862461"/>
          </a:xfrm>
          <a:prstGeom prst="rect">
            <a:avLst/>
          </a:prstGeom>
        </p:spPr>
      </p:pic>
      <p:pic>
        <p:nvPicPr>
          <p:cNvPr id="13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B3D1B16-DE2C-926A-CA2B-2962246CB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6" r="91" b="-361"/>
          <a:stretch/>
        </p:blipFill>
        <p:spPr>
          <a:xfrm>
            <a:off x="1131358" y="3546246"/>
            <a:ext cx="5770041" cy="1389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5FC514-9290-13E0-8257-C50B88EF8C98}"/>
              </a:ext>
            </a:extLst>
          </p:cNvPr>
          <p:cNvSpPr txBox="1"/>
          <p:nvPr/>
        </p:nvSpPr>
        <p:spPr>
          <a:xfrm>
            <a:off x="7793567" y="3613151"/>
            <a:ext cx="24045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ea typeface="맑은 고딕"/>
              </a:rPr>
              <a:t>첫번째 규칙의 평가요소</a:t>
            </a:r>
          </a:p>
          <a:p>
            <a:r>
              <a:rPr lang="ko-KR" altLang="en-US" sz="1600" dirty="0">
                <a:ea typeface="맑은 고딕"/>
              </a:rPr>
              <a:t>지지도 : 약 0.009874</a:t>
            </a:r>
            <a:endParaRPr lang="ko-KR" dirty="0"/>
          </a:p>
          <a:p>
            <a:r>
              <a:rPr lang="ko-KR" altLang="en-US" sz="1600" dirty="0">
                <a:ea typeface="맑은 고딕"/>
              </a:rPr>
              <a:t>신뢰도 : 약 0.908147</a:t>
            </a:r>
          </a:p>
          <a:p>
            <a:r>
              <a:rPr lang="ko-KR" altLang="en-US" sz="1600" dirty="0">
                <a:ea typeface="맑은 고딕"/>
              </a:rPr>
              <a:t>향상도 : 1.98677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F4C2620-72C5-73A5-474B-7E5DF03AC1E9}"/>
              </a:ext>
            </a:extLst>
          </p:cNvPr>
          <p:cNvSpPr/>
          <p:nvPr/>
        </p:nvSpPr>
        <p:spPr>
          <a:xfrm>
            <a:off x="7180725" y="378414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0CE960-346D-E029-029C-EF201B9F7929}"/>
              </a:ext>
            </a:extLst>
          </p:cNvPr>
          <p:cNvSpPr/>
          <p:nvPr/>
        </p:nvSpPr>
        <p:spPr>
          <a:xfrm flipV="1">
            <a:off x="1172633" y="3702050"/>
            <a:ext cx="5762624" cy="4497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54992"/>
      </p:ext>
    </p:extLst>
  </p:cSld>
  <p:clrMapOvr>
    <a:masterClrMapping/>
  </p:clrMapOvr>
  <p:transition spd="slow" advTm="28872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741420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2 – support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파라미터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값을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낮추면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어떻게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되는가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?</a:t>
            </a:r>
            <a:endParaRPr lang="en-US" altLang="ko-KR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3807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76203B-B641-4C92-8812-FD92819EF937}"/>
              </a:ext>
            </a:extLst>
          </p:cNvPr>
          <p:cNvSpPr/>
          <p:nvPr/>
        </p:nvSpPr>
        <p:spPr>
          <a:xfrm>
            <a:off x="929578" y="5224307"/>
            <a:ext cx="10344303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이전과 비교해서, 규칙의 </a:t>
            </a:r>
            <a:r>
              <a:rPr lang="ko-KR" altLang="en-US" sz="1600" dirty="0" err="1">
                <a:solidFill>
                  <a:srgbClr val="002060"/>
                </a:solidFill>
                <a:ea typeface="+mn-lt"/>
                <a:cs typeface="+mn-lt"/>
              </a:rPr>
              <a:t>Support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(지지도) 값은 낮아졌으나 </a:t>
            </a:r>
            <a:r>
              <a:rPr lang="ko-KR" altLang="en-US" sz="1600" dirty="0" err="1">
                <a:solidFill>
                  <a:srgbClr val="002060"/>
                </a:solidFill>
                <a:ea typeface="+mn-lt"/>
                <a:cs typeface="+mn-lt"/>
              </a:rPr>
              <a:t>Confidence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(신뢰도) 값은 높아졌다.</a:t>
            </a: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두 요소는 서로 </a:t>
            </a:r>
            <a:r>
              <a:rPr lang="ko-KR" altLang="en-US" sz="1600" dirty="0" err="1">
                <a:solidFill>
                  <a:srgbClr val="002060"/>
                </a:solidFill>
                <a:ea typeface="+mn-lt"/>
                <a:cs typeface="+mn-lt"/>
              </a:rPr>
              <a:t>trade-off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 관계를 가지고 있다는 사실을 입증한다. 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C3E3C9-F042-433C-983C-4CB08C08E0F4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9D56-A86A-C601-9E8C-B9063A6BB197}"/>
              </a:ext>
            </a:extLst>
          </p:cNvPr>
          <p:cNvSpPr txBox="1"/>
          <p:nvPr/>
        </p:nvSpPr>
        <p:spPr>
          <a:xfrm>
            <a:off x="1001652" y="1670098"/>
            <a:ext cx="6637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minlen</a:t>
            </a:r>
            <a:r>
              <a:rPr lang="ko-KR" altLang="en-US" dirty="0">
                <a:ea typeface="맑은 고딕"/>
              </a:rPr>
              <a:t> = 3, </a:t>
            </a:r>
            <a:r>
              <a:rPr lang="ko-KR" altLang="en-US" dirty="0" err="1">
                <a:ea typeface="맑은 고딕"/>
              </a:rPr>
              <a:t>support</a:t>
            </a:r>
            <a:r>
              <a:rPr lang="ko-KR" altLang="en-US" dirty="0">
                <a:ea typeface="맑은 고딕"/>
              </a:rPr>
              <a:t> = 0.001, </a:t>
            </a:r>
            <a:r>
              <a:rPr lang="ko-KR" altLang="en-US" dirty="0" err="1">
                <a:ea typeface="맑은 고딕"/>
              </a:rPr>
              <a:t>confidence</a:t>
            </a:r>
            <a:r>
              <a:rPr lang="ko-KR" altLang="en-US" dirty="0">
                <a:ea typeface="맑은 고딕"/>
              </a:rPr>
              <a:t> = 0.7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E3EF2-2378-CE5B-7679-63708F71B8C8}"/>
              </a:ext>
            </a:extLst>
          </p:cNvPr>
          <p:cNvSpPr txBox="1"/>
          <p:nvPr/>
        </p:nvSpPr>
        <p:spPr>
          <a:xfrm>
            <a:off x="1080542" y="3147133"/>
            <a:ext cx="7346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➡️ 결과 : 37개의 규칙 추출 (그 중 20개를 연관도(</a:t>
            </a:r>
            <a:r>
              <a:rPr lang="ko-KR" altLang="en-US" b="1" dirty="0" err="1">
                <a:ea typeface="맑은 고딕"/>
              </a:rPr>
              <a:t>lift</a:t>
            </a:r>
            <a:r>
              <a:rPr lang="ko-KR" altLang="en-US" b="1" dirty="0">
                <a:ea typeface="맑은 고딕"/>
              </a:rPr>
              <a:t>) 순으로 나열)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F4C2620-72C5-73A5-474B-7E5DF03AC1E9}"/>
              </a:ext>
            </a:extLst>
          </p:cNvPr>
          <p:cNvSpPr/>
          <p:nvPr/>
        </p:nvSpPr>
        <p:spPr>
          <a:xfrm>
            <a:off x="7339475" y="378414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4BC2A70-EF1C-F938-245C-B133A8D2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2" y="2189158"/>
            <a:ext cx="9902825" cy="691100"/>
          </a:xfrm>
          <a:prstGeom prst="rect">
            <a:avLst/>
          </a:prstGeom>
        </p:spPr>
      </p:pic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E41313-716B-438A-4D0A-F19F3332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09" y="3580661"/>
            <a:ext cx="6426200" cy="137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214581-F937-4E37-6989-7BADFF87079A}"/>
              </a:ext>
            </a:extLst>
          </p:cNvPr>
          <p:cNvSpPr txBox="1"/>
          <p:nvPr/>
        </p:nvSpPr>
        <p:spPr>
          <a:xfrm>
            <a:off x="7793567" y="3613151"/>
            <a:ext cx="24045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ea typeface="맑은 고딕"/>
              </a:rPr>
              <a:t>첫번째 규칙의 평가요소</a:t>
            </a:r>
          </a:p>
          <a:p>
            <a:r>
              <a:rPr lang="ko-KR" altLang="en-US" sz="1600" dirty="0">
                <a:ea typeface="맑은 고딕"/>
              </a:rPr>
              <a:t>지지도 : 약 0.00132</a:t>
            </a:r>
            <a:endParaRPr lang="ko-KR" dirty="0"/>
          </a:p>
          <a:p>
            <a:r>
              <a:rPr lang="ko-KR" altLang="en-US" sz="1600" dirty="0">
                <a:ea typeface="맑은 고딕"/>
              </a:rPr>
              <a:t>신뢰도 : 약 0.9212121</a:t>
            </a:r>
          </a:p>
          <a:p>
            <a:r>
              <a:rPr lang="ko-KR" altLang="en-US" sz="1600" dirty="0">
                <a:ea typeface="맑은 고딕"/>
              </a:rPr>
              <a:t>향상도 : 약 5.47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7F7E00-29D2-1EF2-4EB6-0CDC7BEC9CAB}"/>
              </a:ext>
            </a:extLst>
          </p:cNvPr>
          <p:cNvSpPr/>
          <p:nvPr/>
        </p:nvSpPr>
        <p:spPr>
          <a:xfrm flipV="1">
            <a:off x="844550" y="3739091"/>
            <a:ext cx="5879041" cy="4497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9449"/>
      </p:ext>
    </p:extLst>
  </p:cSld>
  <p:clrMapOvr>
    <a:masterClrMapping/>
  </p:clrMapOvr>
  <p:transition spd="slow" advTm="28872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75912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3 – </a:t>
            </a:r>
            <a:r>
              <a:rPr lang="ko-KR" alt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피해 유형이 배송지연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인 경우에 대해 연관 규칙을 찾는다.</a:t>
            </a:r>
            <a:endParaRPr 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38078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A6A83-2AB7-E5DA-BF5E-D8EA9F12B2C8}"/>
              </a:ext>
            </a:extLst>
          </p:cNvPr>
          <p:cNvSpPr txBox="1"/>
          <p:nvPr/>
        </p:nvSpPr>
        <p:spPr>
          <a:xfrm>
            <a:off x="909109" y="2067984"/>
            <a:ext cx="1037378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000" dirty="0">
                <a:ea typeface="+mn-lt"/>
                <a:cs typeface="+mn-lt"/>
              </a:rPr>
              <a:t>의의 (공익성/유용성)</a:t>
            </a:r>
            <a:endParaRPr lang="ko-KR" altLang="en-US" sz="2000" dirty="0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altLang="en-US" sz="2000" dirty="0">
                <a:ea typeface="+mn-lt"/>
                <a:cs typeface="+mn-lt"/>
              </a:rPr>
              <a:t>피해유형이 배송지연인 사람들의 유형을 탐색해서 미리 경고를 주는 등의 일을 할 수 있다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  <a:endParaRPr lang="ko-KR" altLang="en-US" sz="20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b="1" dirty="0">
                <a:ea typeface="+mn-lt"/>
                <a:cs typeface="+mn-lt"/>
              </a:rPr>
              <a:t>어떤</a:t>
            </a:r>
            <a:r>
              <a:rPr lang="en-US" altLang="ko-KR" sz="2000" b="1" dirty="0">
                <a:ea typeface="+mn-lt"/>
                <a:cs typeface="+mn-lt"/>
              </a:rPr>
              <a:t> </a:t>
            </a:r>
            <a:r>
              <a:rPr lang="en-US" altLang="ko-KR" sz="2000" b="1" dirty="0" err="1">
                <a:ea typeface="+mn-lt"/>
                <a:cs typeface="+mn-lt"/>
              </a:rPr>
              <a:t>평가요인으로</a:t>
            </a:r>
            <a:r>
              <a:rPr lang="en-US" altLang="ko-KR" sz="2000" b="1" dirty="0">
                <a:ea typeface="+mn-lt"/>
                <a:cs typeface="+mn-lt"/>
              </a:rPr>
              <a:t> </a:t>
            </a:r>
            <a:r>
              <a:rPr lang="en-US" altLang="ko-KR" sz="2000" b="1" dirty="0" err="1">
                <a:ea typeface="+mn-lt"/>
                <a:cs typeface="+mn-lt"/>
              </a:rPr>
              <a:t>연관규칙을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dirty="0" err="1">
                <a:ea typeface="+mn-lt"/>
                <a:cs typeface="+mn-lt"/>
              </a:rPr>
              <a:t>평가할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en-US" altLang="ko-KR" sz="2000" b="1" dirty="0" err="1">
                <a:ea typeface="+mn-lt"/>
                <a:cs typeface="+mn-lt"/>
              </a:rPr>
              <a:t>것인가</a:t>
            </a:r>
            <a:r>
              <a:rPr lang="en-US" altLang="ko-KR" sz="2000" b="1" dirty="0">
                <a:ea typeface="+mn-lt"/>
                <a:cs typeface="+mn-lt"/>
              </a:rPr>
              <a:t>?</a:t>
            </a:r>
            <a:endParaRPr lang="en-US" sz="2000" b="1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Confidence(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신뢰도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Confidence(</a:t>
            </a:r>
            <a:r>
              <a:rPr lang="ko-KR" altLang="en-US" sz="2000" dirty="0">
                <a:ea typeface="+mn-lt"/>
                <a:cs typeface="+mn-lt"/>
              </a:rPr>
              <a:t>신뢰도</a:t>
            </a:r>
            <a:r>
              <a:rPr lang="en-US" sz="2000" dirty="0">
                <a:ea typeface="+mn-lt"/>
                <a:cs typeface="+mn-lt"/>
              </a:rPr>
              <a:t>)</a:t>
            </a:r>
            <a:r>
              <a:rPr lang="ko-KR" altLang="en-US" sz="2000" dirty="0">
                <a:ea typeface="+mn-lt"/>
                <a:cs typeface="+mn-lt"/>
              </a:rPr>
              <a:t>는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규칙이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선행이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발생했을</a:t>
            </a:r>
            <a:r>
              <a:rPr lang="en-US" sz="2000" dirty="0">
                <a:ea typeface="+mn-lt"/>
                <a:cs typeface="+mn-lt"/>
              </a:rPr>
              <a:t> 때 </a:t>
            </a:r>
            <a:r>
              <a:rPr lang="en-US" sz="2000" err="1">
                <a:ea typeface="+mn-lt"/>
                <a:cs typeface="+mn-lt"/>
              </a:rPr>
              <a:t>결과가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발생하는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비율</a:t>
            </a:r>
            <a:r>
              <a:rPr lang="ko-KR" altLang="en-US" sz="2000" dirty="0">
                <a:ea typeface="+mn-lt"/>
                <a:cs typeface="+mn-lt"/>
              </a:rPr>
              <a:t>이기 때문이다</a:t>
            </a:r>
            <a:r>
              <a:rPr lang="en-US" altLang="ko-KR" sz="2000" dirty="0">
                <a:ea typeface="+mn-lt"/>
                <a:cs typeface="+mn-lt"/>
              </a:rPr>
              <a:t>. </a:t>
            </a:r>
            <a:r>
              <a:rPr lang="en-US" altLang="ko-KR" sz="2000" err="1">
                <a:ea typeface="+mn-lt"/>
                <a:cs typeface="+mn-lt"/>
              </a:rPr>
              <a:t>그러므로</a:t>
            </a:r>
            <a:r>
              <a:rPr lang="en-US" altLang="ko-KR" sz="2000" dirty="0">
                <a:ea typeface="+mn-lt"/>
                <a:cs typeface="+mn-lt"/>
              </a:rPr>
              <a:t> </a:t>
            </a:r>
            <a:r>
              <a:rPr lang="ko-KR" altLang="en-US" sz="2000" dirty="0">
                <a:ea typeface="+mn-lt"/>
                <a:cs typeface="+mn-lt"/>
              </a:rPr>
              <a:t>신뢰도가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높은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조건이어야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미리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경고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알림이나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피해도를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예측할</a:t>
            </a:r>
            <a:r>
              <a:rPr lang="en-US" sz="2000" dirty="0">
                <a:ea typeface="+mn-lt"/>
                <a:cs typeface="+mn-lt"/>
              </a:rPr>
              <a:t> 수 </a:t>
            </a:r>
            <a:r>
              <a:rPr lang="ko-KR" altLang="en-US" sz="2000" dirty="0">
                <a:ea typeface="+mn-lt"/>
                <a:cs typeface="+mn-lt"/>
              </a:rPr>
              <a:t>있다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7960152"/>
      </p:ext>
    </p:extLst>
  </p:cSld>
  <p:clrMapOvr>
    <a:masterClrMapping/>
  </p:clrMapOvr>
  <p:transition spd="slow" advTm="28872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75912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3 – </a:t>
            </a:r>
            <a:r>
              <a:rPr lang="ko-KR" alt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피해 유형이 배송지연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인 경우에 대해 연관 규칙을 찾는다.</a:t>
            </a:r>
            <a:endParaRPr 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485797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 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피해유형 특정</a:t>
            </a:r>
            <a:endParaRPr lang="ko-KR" sz="3200" dirty="0">
              <a:ln>
                <a:solidFill>
                  <a:schemeClr val="tx1">
                    <a:alpha val="1000"/>
                  </a:schemeClr>
                </a:solidFill>
              </a:ln>
              <a:ea typeface="+mn-lt"/>
              <a:cs typeface="+mn-lt"/>
            </a:endParaRP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9D56-A86A-C601-9E8C-B9063A6BB197}"/>
              </a:ext>
            </a:extLst>
          </p:cNvPr>
          <p:cNvSpPr txBox="1"/>
          <p:nvPr/>
        </p:nvSpPr>
        <p:spPr>
          <a:xfrm>
            <a:off x="1001652" y="1670098"/>
            <a:ext cx="6637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minlen</a:t>
            </a:r>
            <a:r>
              <a:rPr lang="ko-KR" altLang="en-US" dirty="0">
                <a:ea typeface="맑은 고딕"/>
              </a:rPr>
              <a:t> = 2, </a:t>
            </a:r>
            <a:r>
              <a:rPr lang="ko-KR" altLang="en-US" dirty="0" err="1">
                <a:ea typeface="맑은 고딕"/>
              </a:rPr>
              <a:t>support</a:t>
            </a:r>
            <a:r>
              <a:rPr lang="ko-KR" altLang="en-US" dirty="0">
                <a:ea typeface="맑은 고딕"/>
              </a:rPr>
              <a:t> = 0.001, </a:t>
            </a:r>
            <a:r>
              <a:rPr lang="ko-KR" altLang="en-US" dirty="0" err="1">
                <a:ea typeface="맑은 고딕"/>
              </a:rPr>
              <a:t>confidence</a:t>
            </a:r>
            <a:r>
              <a:rPr lang="ko-KR" altLang="en-US" dirty="0">
                <a:ea typeface="맑은 고딕"/>
              </a:rPr>
              <a:t> =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E3EF2-2378-CE5B-7679-63708F71B8C8}"/>
              </a:ext>
            </a:extLst>
          </p:cNvPr>
          <p:cNvSpPr txBox="1"/>
          <p:nvPr/>
        </p:nvSpPr>
        <p:spPr>
          <a:xfrm>
            <a:off x="1080542" y="3147133"/>
            <a:ext cx="7346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➡️ 결과 : 4개의 규칙 추출 (신뢰도(</a:t>
            </a:r>
            <a:r>
              <a:rPr lang="ko-KR" altLang="en-US" b="1" dirty="0" err="1">
                <a:ea typeface="맑은 고딕"/>
              </a:rPr>
              <a:t>confidence</a:t>
            </a:r>
            <a:r>
              <a:rPr lang="ko-KR" altLang="en-US" b="1" dirty="0">
                <a:ea typeface="맑은 고딕"/>
              </a:rPr>
              <a:t>) 순으로 나열)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F4C2620-72C5-73A5-474B-7E5DF03AC1E9}"/>
              </a:ext>
            </a:extLst>
          </p:cNvPr>
          <p:cNvSpPr/>
          <p:nvPr/>
        </p:nvSpPr>
        <p:spPr>
          <a:xfrm>
            <a:off x="6969058" y="403814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14581-F937-4E37-6989-7BADFF87079A}"/>
              </a:ext>
            </a:extLst>
          </p:cNvPr>
          <p:cNvSpPr txBox="1"/>
          <p:nvPr/>
        </p:nvSpPr>
        <p:spPr>
          <a:xfrm>
            <a:off x="7576608" y="3808943"/>
            <a:ext cx="39602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첫번째 </a:t>
            </a:r>
            <a:r>
              <a:rPr lang="ko-KR" altLang="en-US" sz="1600" dirty="0" err="1">
                <a:ea typeface="맑은 고딕"/>
              </a:rPr>
              <a:t>rule의</a:t>
            </a:r>
            <a:r>
              <a:rPr lang="ko-KR" altLang="en-US" sz="1600" dirty="0">
                <a:ea typeface="맑은 고딕"/>
              </a:rPr>
              <a:t> 신뢰도가 약 0.92로 매우 높다.</a:t>
            </a:r>
          </a:p>
          <a:p>
            <a:r>
              <a:rPr lang="ko-KR" altLang="en-US" sz="1600" b="1" dirty="0">
                <a:ea typeface="맑은 고딕"/>
              </a:rPr>
              <a:t>즉, 건강용품이나 의료기기를 기타 유형을 통해 구매한 피해자가 있다면, 높은 확률로 배송지연 피해에 해당한다는 것이다.</a:t>
            </a:r>
          </a:p>
        </p:txBody>
      </p:sp>
      <p:pic>
        <p:nvPicPr>
          <p:cNvPr id="8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3E72CFD-E5AE-485F-5D24-F836F473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2125977"/>
            <a:ext cx="7352242" cy="875674"/>
          </a:xfrm>
          <a:prstGeom prst="rect">
            <a:avLst/>
          </a:prstGeom>
        </p:spPr>
      </p:pic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8D8F6048-C237-E604-7F51-F10EAF29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664288"/>
            <a:ext cx="5600700" cy="25880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5969CA-6473-ED80-FBBD-281B2BC00B7B}"/>
              </a:ext>
            </a:extLst>
          </p:cNvPr>
          <p:cNvSpPr/>
          <p:nvPr/>
        </p:nvSpPr>
        <p:spPr>
          <a:xfrm flipV="1">
            <a:off x="1135592" y="3770841"/>
            <a:ext cx="4672541" cy="4497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5720"/>
      </p:ext>
    </p:extLst>
  </p:cSld>
  <p:clrMapOvr>
    <a:masterClrMapping/>
  </p:clrMapOvr>
  <p:transition spd="slow" advTm="28872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25738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4 – </a:t>
            </a:r>
            <a:r>
              <a:rPr lang="ko-KR" altLang="en-US" sz="2000" b="1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소셜마케팅</a:t>
            </a:r>
            <a:r>
              <a:rPr 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구매유형</a:t>
            </a:r>
            <a:r>
              <a:rPr 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으로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피해를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입는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소비자를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분석</a:t>
            </a:r>
            <a:endParaRPr lang="en-US" sz="2000" dirty="0">
              <a:ln>
                <a:solidFill>
                  <a:prstClr val="black">
                    <a:alpha val="1000"/>
                  </a:prstClr>
                </a:solidFill>
              </a:ln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485797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 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피해유형 특정</a:t>
            </a:r>
            <a:endParaRPr lang="ko-KR" sz="3200" dirty="0">
              <a:ln>
                <a:solidFill>
                  <a:schemeClr val="tx1">
                    <a:alpha val="1000"/>
                  </a:schemeClr>
                </a:solidFill>
              </a:ln>
              <a:ea typeface="+mn-lt"/>
              <a:cs typeface="+mn-lt"/>
            </a:endParaRP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09D56-A86A-C601-9E8C-B9063A6BB197}"/>
              </a:ext>
            </a:extLst>
          </p:cNvPr>
          <p:cNvSpPr txBox="1"/>
          <p:nvPr/>
        </p:nvSpPr>
        <p:spPr>
          <a:xfrm>
            <a:off x="948735" y="2548514"/>
            <a:ext cx="6637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Parameter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support</a:t>
            </a:r>
            <a:r>
              <a:rPr lang="ko-KR" altLang="en-US" dirty="0">
                <a:ea typeface="맑은 고딕"/>
              </a:rPr>
              <a:t> = 0.003, </a:t>
            </a:r>
            <a:r>
              <a:rPr lang="ko-KR" altLang="en-US" dirty="0" err="1">
                <a:ea typeface="맑은 고딕"/>
              </a:rPr>
              <a:t>confidence</a:t>
            </a:r>
            <a:r>
              <a:rPr lang="ko-KR" altLang="en-US" dirty="0">
                <a:ea typeface="맑은 고딕"/>
              </a:rPr>
              <a:t> = 0.9</a:t>
            </a:r>
          </a:p>
        </p:txBody>
      </p:sp>
      <p:pic>
        <p:nvPicPr>
          <p:cNvPr id="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CC50A67-5E22-F131-8172-3572ECAD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42" y="3035941"/>
            <a:ext cx="7040033" cy="9554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27AA57-5428-E72B-411E-2E84082B95BF}"/>
              </a:ext>
            </a:extLst>
          </p:cNvPr>
          <p:cNvSpPr txBox="1"/>
          <p:nvPr/>
        </p:nvSpPr>
        <p:spPr>
          <a:xfrm>
            <a:off x="946150" y="4274608"/>
            <a:ext cx="106436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구매유형이 소셜 마케팅인 </a:t>
            </a:r>
            <a:r>
              <a:rPr lang="ko-KR" altLang="en-US" dirty="0" err="1">
                <a:ea typeface="+mn-lt"/>
                <a:cs typeface="+mn-lt"/>
              </a:rPr>
              <a:t>row들만</a:t>
            </a:r>
            <a:r>
              <a:rPr lang="ko-KR" altLang="en-US" dirty="0">
                <a:ea typeface="+mn-lt"/>
                <a:cs typeface="+mn-lt"/>
              </a:rPr>
              <a:t> 추출해 새롭게 데이터셋을 구성했다.</a:t>
            </a:r>
            <a:endParaRPr lang="ko-KR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이 데이터셋은 성별</a:t>
            </a:r>
            <a:r>
              <a:rPr lang="ko-KR" dirty="0">
                <a:ea typeface="+mn-lt"/>
                <a:cs typeface="+mn-lt"/>
              </a:rPr>
              <a:t>, 연령대, 물품분류, 피해유형의 4가지 </a:t>
            </a:r>
            <a:r>
              <a:rPr lang="ko-KR" dirty="0" err="1">
                <a:ea typeface="+mn-lt"/>
                <a:cs typeface="+mn-lt"/>
              </a:rPr>
              <a:t>column</a:t>
            </a:r>
            <a:r>
              <a:rPr lang="ko-KR" altLang="en-US" dirty="0" err="1">
                <a:ea typeface="+mn-lt"/>
                <a:cs typeface="+mn-lt"/>
              </a:rPr>
              <a:t>을</a:t>
            </a:r>
            <a:r>
              <a:rPr lang="ko-KR" dirty="0">
                <a:ea typeface="+mn-lt"/>
                <a:cs typeface="+mn-lt"/>
              </a:rPr>
              <a:t> 가진다.</a:t>
            </a:r>
          </a:p>
          <a:p>
            <a:pPr marL="285750" indent="-285750">
              <a:buFont typeface="Arial"/>
              <a:buChar char="•"/>
            </a:pPr>
            <a:r>
              <a:rPr lang="en-US" altLang="ko-KR" dirty="0" err="1">
                <a:ea typeface="맑은 고딕"/>
              </a:rPr>
              <a:t>parameter에</a:t>
            </a:r>
            <a:r>
              <a:rPr lang="en-US" altLang="ko-KR" dirty="0">
                <a:ea typeface="맑은 고딕"/>
              </a:rPr>
              <a:t> confidence</a:t>
            </a:r>
            <a:r>
              <a:rPr lang="ko-KR" dirty="0" err="1">
                <a:ea typeface="맑은 고딕"/>
              </a:rPr>
              <a:t>를</a:t>
            </a:r>
            <a:r>
              <a:rPr lang="ko-KR" dirty="0">
                <a:ea typeface="맑은 고딕"/>
              </a:rPr>
              <a:t> 높게 두어 신뢰도가 높은 규칙들만 나오도록 필터링 했다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r>
              <a:rPr lang="ko-KR" dirty="0">
                <a:ea typeface="맑은 고딕"/>
              </a:rPr>
              <a:t>→ </a:t>
            </a:r>
            <a:r>
              <a:rPr lang="ko-KR" altLang="en-US" dirty="0">
                <a:ea typeface="맑은 고딕"/>
              </a:rPr>
              <a:t>신뢰도는 </a:t>
            </a:r>
            <a:r>
              <a:rPr lang="ko-KR" altLang="en-US" dirty="0">
                <a:ea typeface="+mn-lt"/>
                <a:cs typeface="+mn-lt"/>
              </a:rPr>
              <a:t>규칙이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선행이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발생했을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때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결과가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발생하는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비율이므로, 신뢰도가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높은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조건이어야</a:t>
            </a:r>
            <a:r>
              <a:rPr lang="en-US" altLang="ko-KR" dirty="0">
                <a:ea typeface="+mn-lt"/>
                <a:cs typeface="+mn-lt"/>
              </a:rPr>
              <a:t> 이 </a:t>
            </a:r>
            <a:r>
              <a:rPr lang="ko-KR" altLang="en-US" dirty="0">
                <a:ea typeface="+mn-lt"/>
                <a:cs typeface="+mn-lt"/>
              </a:rPr>
              <a:t>분석에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더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효율적이다.</a:t>
            </a:r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BEEE60-77FE-EBC9-F0FC-E74D3B23EC96}"/>
              </a:ext>
            </a:extLst>
          </p:cNvPr>
          <p:cNvSpPr txBox="1"/>
          <p:nvPr/>
        </p:nvSpPr>
        <p:spPr>
          <a:xfrm>
            <a:off x="946150" y="1380067"/>
            <a:ext cx="96647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r>
              <a:rPr 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소셜마케팅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구매유형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r>
              <a:rPr 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으로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피해를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입는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소비자를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분석하고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싶다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➡️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사람들의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성별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 </a:t>
            </a:r>
            <a:r>
              <a:rPr lang="ko-KR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연령대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 </a:t>
            </a:r>
            <a:r>
              <a:rPr lang="ko-KR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구매품목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 </a:t>
            </a:r>
            <a:r>
              <a:rPr lang="ko-KR" u="sng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피해유형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주로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어떻게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될까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?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6829245"/>
      </p:ext>
    </p:extLst>
  </p:cSld>
  <p:clrMapOvr>
    <a:masterClrMapping/>
  </p:clrMapOvr>
  <p:transition spd="slow" advTm="28872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8ED38EB-B28C-1F40-E072-F831199C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6" y="2374169"/>
            <a:ext cx="6018741" cy="2199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25738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4 – </a:t>
            </a:r>
            <a:r>
              <a:rPr lang="ko-KR" altLang="en-US" sz="2000" b="1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소셜마케팅</a:t>
            </a:r>
            <a:r>
              <a:rPr 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구매유형</a:t>
            </a:r>
            <a:r>
              <a:rPr 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으로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피해를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입는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소비자를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분석</a:t>
            </a:r>
            <a:endParaRPr lang="en-US" sz="2000" dirty="0">
              <a:ln>
                <a:solidFill>
                  <a:prstClr val="black">
                    <a:alpha val="1000"/>
                  </a:prstClr>
                </a:solidFill>
              </a:ln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485797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</a:t>
            </a:r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 –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피해유형 특정</a:t>
            </a:r>
            <a:endParaRPr lang="ko-KR" sz="3200" dirty="0">
              <a:ln>
                <a:solidFill>
                  <a:schemeClr val="tx1">
                    <a:alpha val="1000"/>
                  </a:schemeClr>
                </a:solidFill>
              </a:ln>
              <a:ea typeface="+mn-lt"/>
              <a:cs typeface="+mn-lt"/>
            </a:endParaRP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E3EF2-2378-CE5B-7679-63708F71B8C8}"/>
              </a:ext>
            </a:extLst>
          </p:cNvPr>
          <p:cNvSpPr txBox="1"/>
          <p:nvPr/>
        </p:nvSpPr>
        <p:spPr>
          <a:xfrm>
            <a:off x="847709" y="1877133"/>
            <a:ext cx="7346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➡️ 결과 : 82개의 규칙 추출 (신뢰도(</a:t>
            </a:r>
            <a:r>
              <a:rPr lang="ko-KR" altLang="en-US" b="1" dirty="0" err="1">
                <a:ea typeface="맑은 고딕"/>
              </a:rPr>
              <a:t>confidence</a:t>
            </a:r>
            <a:r>
              <a:rPr lang="ko-KR" altLang="en-US" b="1" dirty="0">
                <a:ea typeface="맑은 고딕"/>
              </a:rPr>
              <a:t>) 순으로 나열)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1241CC-95A3-3199-AF2B-0AF101339B4A}"/>
              </a:ext>
            </a:extLst>
          </p:cNvPr>
          <p:cNvSpPr/>
          <p:nvPr/>
        </p:nvSpPr>
        <p:spPr>
          <a:xfrm>
            <a:off x="929578" y="5224307"/>
            <a:ext cx="10344303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1600" dirty="0">
                <a:solidFill>
                  <a:srgbClr val="002060"/>
                </a:solidFill>
                <a:ea typeface="+mn-lt"/>
                <a:cs typeface="+mn-lt"/>
              </a:rPr>
              <a:t>소셜 마케팅으로 구매하는 경우에서의 연관규칙들을 위와 같이 해석할 수 </a:t>
            </a:r>
            <a:r>
              <a:rPr lang="ko-KR" altLang="en-US" sz="1600" dirty="0">
                <a:solidFill>
                  <a:srgbClr val="002060"/>
                </a:solidFill>
                <a:ea typeface="+mn-lt"/>
                <a:cs typeface="+mn-lt"/>
              </a:rPr>
              <a:t>있다</a:t>
            </a:r>
            <a:r>
              <a:rPr lang="en-US" altLang="ko-KR" sz="1600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ko-KR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5B544BD-0D5D-3CB8-EA05-461307BF260E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6B8D0-D564-B4CE-AAE0-E86CF17BCA1D}"/>
              </a:ext>
            </a:extLst>
          </p:cNvPr>
          <p:cNvSpPr txBox="1"/>
          <p:nvPr/>
        </p:nvSpPr>
        <p:spPr>
          <a:xfrm>
            <a:off x="6915150" y="2327274"/>
            <a:ext cx="44841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sz="1400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1. 40</a:t>
            </a:r>
            <a:r>
              <a:rPr 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세~49세인 사람 중 상품정보 오기로 인한 피해를 입는 사람은 주로 여성이다.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40~49세인 사람 중 가구/생활/주방용품을 구매하여 상품정보 오기로 인한 피해를 입는 사람은 주로 여성이다.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3.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30~39</a:t>
            </a:r>
            <a:r>
              <a:rPr 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세의 사람 중 가구/생활/주방용품을 구매하여 계약취소/반품/환급의 피해를 입는 사람은 주로 여성이다.</a:t>
            </a: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854516"/>
      </p:ext>
    </p:extLst>
  </p:cSld>
  <p:clrMapOvr>
    <a:masterClrMapping/>
  </p:clrMapOvr>
  <p:transition spd="slow" advTm="28872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825738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연관성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분석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rPr>
              <a:t> 4 – </a:t>
            </a:r>
            <a:r>
              <a:rPr lang="ko-KR" altLang="en-US" sz="2000" b="1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소셜마케팅</a:t>
            </a:r>
            <a:r>
              <a:rPr 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ko-KR" alt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구매유형</a:t>
            </a:r>
            <a:r>
              <a:rPr lang="en-US" sz="2000" b="1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ko-KR" altLang="en-US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으로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피해를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입는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소비자를</a:t>
            </a:r>
            <a:r>
              <a:rPr 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 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ea typeface="+mn-lt"/>
                <a:cs typeface="+mn-lt"/>
              </a:rPr>
              <a:t>분석</a:t>
            </a:r>
            <a:endParaRPr lang="en-US" sz="2000" dirty="0">
              <a:ln>
                <a:solidFill>
                  <a:prstClr val="black">
                    <a:alpha val="1000"/>
                  </a:prstClr>
                </a:solidFill>
              </a:ln>
              <a:ea typeface="+mn-lt"/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84807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연관성 분석의 </a:t>
            </a:r>
            <a:r>
              <a:rPr 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공익성 / </a:t>
            </a:r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+mn-lt"/>
                <a:cs typeface="+mn-lt"/>
              </a:rPr>
              <a:t>유용성</a:t>
            </a:r>
            <a:endParaRPr lang="ko-KR" sz="3200" b="1" dirty="0">
              <a:ln>
                <a:solidFill>
                  <a:schemeClr val="tx1">
                    <a:alpha val="1000"/>
                  </a:schemeClr>
                </a:solidFill>
              </a:ln>
              <a:ea typeface="+mn-lt"/>
              <a:cs typeface="+mn-lt"/>
            </a:endParaRPr>
          </a:p>
          <a:p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6B8D0-D564-B4CE-AAE0-E86CF17BCA1D}"/>
              </a:ext>
            </a:extLst>
          </p:cNvPr>
          <p:cNvSpPr txBox="1"/>
          <p:nvPr/>
        </p:nvSpPr>
        <p:spPr>
          <a:xfrm>
            <a:off x="1210734" y="2274358"/>
            <a:ext cx="47540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결과를 어떻게 활용할 수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있을까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70560-36A0-E1AB-68AB-A8BBB4CD10BB}"/>
              </a:ext>
            </a:extLst>
          </p:cNvPr>
          <p:cNvSpPr txBox="1"/>
          <p:nvPr/>
        </p:nvSpPr>
        <p:spPr>
          <a:xfrm>
            <a:off x="1210733" y="2851149"/>
            <a:ext cx="448415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1. 40</a:t>
            </a:r>
            <a:r>
              <a:rPr 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세~49세인 사람 중 상품정보 오기로 인한 피해를 입는 사람은 주로 여성이다.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40~49세인 사람 중 가구/생활/주방용품을 구매하여 상품정보 오기로 인한 피해를 입는 사람은 주로 여성이다.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30~39</a:t>
            </a:r>
            <a:r>
              <a:rPr lang="ko-K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세의 사람 중 가구/생활/주방용품을 구매하여 계약취소/반품/환급의 피해를 입는 사람은 주로 여성이다.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20D91C-1052-19D0-ED0A-526FF1CA15DD}"/>
              </a:ext>
            </a:extLst>
          </p:cNvPr>
          <p:cNvSpPr/>
          <p:nvPr/>
        </p:nvSpPr>
        <p:spPr>
          <a:xfrm>
            <a:off x="6805044" y="1957445"/>
            <a:ext cx="3892350" cy="3403336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소비자 권익 위원회 등의 공공기관에서 활용할 수 있다.</a:t>
            </a:r>
            <a:endParaRPr 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ko-KR" altLang="en-US" b="1" dirty="0">
              <a:solidFill>
                <a:schemeClr val="accent1">
                  <a:lumMod val="50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예를 들면,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소셜마케팅에서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40~49세 여성이 주로 구매하는 품목들에 대해, 상품 정보를 오기하지 않게끔 제제를 가할 수 있다.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F21550B-6381-6543-DF41-373BF367AC78}"/>
              </a:ext>
            </a:extLst>
          </p:cNvPr>
          <p:cNvSpPr/>
          <p:nvPr/>
        </p:nvSpPr>
        <p:spPr>
          <a:xfrm>
            <a:off x="5910726" y="3143849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88142"/>
      </p:ext>
    </p:extLst>
  </p:cSld>
  <p:clrMapOvr>
    <a:masterClrMapping/>
  </p:clrMapOvr>
  <p:transition spd="slow" advTm="28872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739176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의사결정나무로 도출된 결과와 연관성 분석의 결과를 비교한다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6541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연관성 분석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B133E-BD0A-31BC-2665-239E6B24CB14}"/>
              </a:ext>
            </a:extLst>
          </p:cNvPr>
          <p:cNvSpPr txBox="1"/>
          <p:nvPr/>
        </p:nvSpPr>
        <p:spPr>
          <a:xfrm>
            <a:off x="968256" y="2232507"/>
            <a:ext cx="10255487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의사결정나무로부터 연관 규칙 추출이 가능하다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목표 </a:t>
            </a:r>
            <a:r>
              <a:rPr lang="ko-KR" altLang="en-US" dirty="0" err="1"/>
              <a:t>변수값이</a:t>
            </a:r>
            <a:r>
              <a:rPr lang="ko-KR" altLang="en-US" dirty="0"/>
              <a:t> 연관 규칙의 우변</a:t>
            </a:r>
            <a:r>
              <a:rPr lang="en-US" altLang="ko-KR" dirty="0"/>
              <a:t>, </a:t>
            </a:r>
            <a:r>
              <a:rPr lang="ko-KR" altLang="en-US" dirty="0"/>
              <a:t>예측 변수 값이 연관 규칙의 좌변이다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연관성 분석의 특이한 형태를 의사결정나무라고 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의사결정나무에서 추출한 규칙들은 </a:t>
            </a:r>
            <a:r>
              <a:rPr lang="en-US" altLang="ko-KR" dirty="0"/>
              <a:t>highly confident rule</a:t>
            </a:r>
            <a:r>
              <a:rPr lang="ko-KR" altLang="en-US" dirty="0"/>
              <a:t>의 한 집합이라는 사실에 유의하자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우리는 의사결정나무로부터 추출한 규칙과 연관성 분석으로부터 얻은 규칙을 비교해 봄으로써 의사결정나무와 연관성 분석의 차이와 공통점을 알아볼 것이다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6988DA6A-2095-2301-E7B1-396A2F4F82A6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왜 의사결정나무와 비교하나</a:t>
            </a:r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?&gt;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BF9991-DAC7-78D9-9285-3AF428479D49}"/>
              </a:ext>
            </a:extLst>
          </p:cNvPr>
          <p:cNvSpPr/>
          <p:nvPr/>
        </p:nvSpPr>
        <p:spPr>
          <a:xfrm>
            <a:off x="293960" y="1607430"/>
            <a:ext cx="4314755" cy="55399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47267477"/>
      </p:ext>
    </p:extLst>
  </p:cSld>
  <p:clrMapOvr>
    <a:masterClrMapping/>
  </p:clrMapOvr>
  <p:transition spd="slow" advTm="27757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4604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9745" y="1147721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393942"/>
            <a:ext cx="335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EDA, </a:t>
            </a:r>
            <a:r>
              <a:rPr lang="ko-KR" altLang="en-US" sz="28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41897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15065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482409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3516" y="256128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연관성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5" y="3728630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 유형에 따른 연관성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D1EF4-9961-AA76-AAF1-C9E7C37B1FA6}"/>
              </a:ext>
            </a:extLst>
          </p:cNvPr>
          <p:cNvSpPr txBox="1"/>
          <p:nvPr/>
        </p:nvSpPr>
        <p:spPr>
          <a:xfrm>
            <a:off x="5349745" y="4649753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371CF-3C11-499C-F81E-089E1ACC626E}"/>
              </a:ext>
            </a:extLst>
          </p:cNvPr>
          <p:cNvSpPr txBox="1"/>
          <p:nvPr/>
        </p:nvSpPr>
        <p:spPr>
          <a:xfrm>
            <a:off x="6492715" y="4895974"/>
            <a:ext cx="3520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Decision tree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비교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739176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의사결정나무로 도출된 결과와 연관성 분석의 결과를 비교한다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6541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연관성 분석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CF77C105-E642-DE82-B96C-C9A91C4B355A}"/>
              </a:ext>
            </a:extLst>
          </p:cNvPr>
          <p:cNvSpPr txBox="1"/>
          <p:nvPr/>
        </p:nvSpPr>
        <p:spPr>
          <a:xfrm>
            <a:off x="1100377" y="1491800"/>
            <a:ext cx="4464082" cy="41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의사결정나무 생성 결과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9F49750-2DEB-C2DC-5801-47AB9ECD74A3}"/>
              </a:ext>
            </a:extLst>
          </p:cNvPr>
          <p:cNvSpPr txBox="1"/>
          <p:nvPr/>
        </p:nvSpPr>
        <p:spPr>
          <a:xfrm>
            <a:off x="1715122" y="428415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규칙 추출 결과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A345B6-9332-DCDB-A543-A4127852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77" y="1879555"/>
            <a:ext cx="5125720" cy="2315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71911D-9E10-79F0-1E03-52B3646A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30" y="1995415"/>
            <a:ext cx="1266825" cy="5429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8FEC95-E0D1-24AF-0623-C44CDB05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63" y="4794681"/>
            <a:ext cx="8436882" cy="1833323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EABEFD-C4F3-62FC-5975-B79EA1D7E1B5}"/>
              </a:ext>
            </a:extLst>
          </p:cNvPr>
          <p:cNvSpPr/>
          <p:nvPr/>
        </p:nvSpPr>
        <p:spPr>
          <a:xfrm>
            <a:off x="9159835" y="2015653"/>
            <a:ext cx="2315434" cy="4123002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Decision tree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의해 추출된 규칙들은 모두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confidence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가 높은 규칙들이다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이를 연관성 분석 시 고려해야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4332B4F-2F47-ED5F-8A6B-A30A79F76ABA}"/>
              </a:ext>
            </a:extLst>
          </p:cNvPr>
          <p:cNvSpPr/>
          <p:nvPr/>
        </p:nvSpPr>
        <p:spPr>
          <a:xfrm>
            <a:off x="8440142" y="3678307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30071"/>
      </p:ext>
    </p:extLst>
  </p:cSld>
  <p:clrMapOvr>
    <a:masterClrMapping/>
  </p:clrMapOvr>
  <p:transition spd="slow" advTm="27757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739176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의사결정나무로 도출된 결과와 연관성 분석의 결과를 비교한다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6541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연관성 분석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9F49750-2DEB-C2DC-5801-47AB9ECD74A3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연관성 분석 결과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FE3DC1B-3FE1-8FAD-C518-2E6B7C5383EA}"/>
              </a:ext>
            </a:extLst>
          </p:cNvPr>
          <p:cNvSpPr/>
          <p:nvPr/>
        </p:nvSpPr>
        <p:spPr>
          <a:xfrm>
            <a:off x="714006" y="5037353"/>
            <a:ext cx="10682868" cy="139651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구매 유형이 기타에 속하며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물품은 건강용품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의료기기에 속하는 사례는 피해 유형이 배송지연이 될 확률이 높다는 것을 알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총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4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개의 규칙이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plot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되어 있으나 변수명이 너무나 길어 알아보기 쉽지 않았다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다음 페이지에서 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4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개의 연관 규칙을 나열해 더 알아보도록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6BE77-79C5-13B5-D0DA-046E0B4B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6" y="2061869"/>
            <a:ext cx="5361714" cy="29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32099"/>
      </p:ext>
    </p:extLst>
  </p:cSld>
  <p:clrMapOvr>
    <a:masterClrMapping/>
  </p:clrMapOvr>
  <p:transition spd="slow" advTm="27757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739176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의사결정나무로 도출된 결과와 연관성 분석의 결과를 비교한다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6541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연관성 분석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79F49750-2DEB-C2DC-5801-47AB9ECD74A3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연관성 분석 결과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FE3DC1B-3FE1-8FAD-C518-2E6B7C5383EA}"/>
              </a:ext>
            </a:extLst>
          </p:cNvPr>
          <p:cNvSpPr/>
          <p:nvPr/>
        </p:nvSpPr>
        <p:spPr>
          <a:xfrm>
            <a:off x="734286" y="4962293"/>
            <a:ext cx="10682868" cy="139651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의사결정나무로 추출한 규칙들은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confidence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가 높은 규칙들이기 때문에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비교하기 위해서 연관성 분석에서도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confidence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가 높은 규칙들로 정렬해서 비교 분석한다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적절한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confidence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support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paramete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를 선택하였다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-&gt; support = 0.001, confidence = 0.9,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minlen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 = 3(support –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confidenc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는 일종의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trade off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관계이므로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trial and error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로 선정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870543-D22F-7DD2-5A2C-8FCA0F87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5" y="2082713"/>
            <a:ext cx="10616465" cy="26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44444"/>
      </p:ext>
    </p:extLst>
  </p:cSld>
  <p:clrMapOvr>
    <a:masterClrMapping/>
  </p:clrMapOvr>
  <p:transition spd="slow" advTm="27757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744787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의사결정나무로 도출된 결과와 연관성 분석의 결과를 비교한다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6541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연관성 분석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A4E0F-2867-1951-3624-FA2DABA9EDAD}"/>
              </a:ext>
            </a:extLst>
          </p:cNvPr>
          <p:cNvSpPr txBox="1"/>
          <p:nvPr/>
        </p:nvSpPr>
        <p:spPr>
          <a:xfrm>
            <a:off x="968256" y="2232507"/>
            <a:ext cx="10255487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의사결정나무로 생성한 규칙의 경우</a:t>
            </a:r>
            <a:r>
              <a:rPr lang="en-US" altLang="ko-KR" dirty="0"/>
              <a:t>, </a:t>
            </a:r>
            <a:r>
              <a:rPr lang="ko-KR" altLang="en-US" dirty="0"/>
              <a:t>물품분류와 구매 유형에 따라 주로 분류가 된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실제로 의사결정나무를 생성한 뒤에 </a:t>
            </a:r>
            <a:r>
              <a:rPr lang="en-US" altLang="ko-KR" dirty="0"/>
              <a:t>variable importance</a:t>
            </a:r>
            <a:r>
              <a:rPr lang="ko-KR" altLang="en-US" dirty="0"/>
              <a:t>를 확인한 결과</a:t>
            </a:r>
            <a:r>
              <a:rPr lang="en-US" altLang="ko-KR" dirty="0"/>
              <a:t>, </a:t>
            </a:r>
            <a:r>
              <a:rPr lang="ko-KR" altLang="en-US" dirty="0"/>
              <a:t>분류가 의류</a:t>
            </a:r>
            <a:r>
              <a:rPr lang="en-US" altLang="ko-KR" dirty="0"/>
              <a:t>/</a:t>
            </a:r>
            <a:r>
              <a:rPr lang="ko-KR" altLang="en-US" dirty="0"/>
              <a:t>속옷인 변수가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구매유형이 인터넷 쇼핑몰인 변수가 </a:t>
            </a:r>
            <a:r>
              <a:rPr lang="en-US" altLang="ko-KR" dirty="0"/>
              <a:t>2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구매유형이 인터넷서비스이용인 변수가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물품분류가 예매</a:t>
            </a:r>
            <a:r>
              <a:rPr lang="en-US" altLang="ko-KR" dirty="0"/>
              <a:t>/</a:t>
            </a:r>
            <a:r>
              <a:rPr lang="ko-KR" altLang="en-US" dirty="0"/>
              <a:t>예약서비스인 변수가 </a:t>
            </a:r>
            <a:r>
              <a:rPr lang="en-US" altLang="ko-KR" dirty="0"/>
              <a:t>4</a:t>
            </a:r>
            <a:r>
              <a:rPr lang="ko-KR" altLang="en-US" dirty="0"/>
              <a:t>위를 기록한 것을 관찰할 수 있다</a:t>
            </a:r>
            <a:r>
              <a:rPr lang="en-US" altLang="ko-KR" dirty="0"/>
              <a:t>. (</a:t>
            </a:r>
            <a:r>
              <a:rPr lang="ko-KR" altLang="en-US" dirty="0"/>
              <a:t>이후 페이지에 그림 삽입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의사결정나무에서는 추출된 규칙의 목표 변수 값이 계약취소</a:t>
            </a:r>
            <a:r>
              <a:rPr lang="en-US" altLang="ko-KR" dirty="0"/>
              <a:t>/</a:t>
            </a:r>
            <a:r>
              <a:rPr lang="ko-KR" altLang="en-US" dirty="0"/>
              <a:t>반품</a:t>
            </a:r>
            <a:r>
              <a:rPr lang="en-US" altLang="ko-KR" dirty="0"/>
              <a:t>/</a:t>
            </a:r>
            <a:r>
              <a:rPr lang="ko-KR" altLang="en-US" dirty="0"/>
              <a:t>환급</a:t>
            </a:r>
            <a:r>
              <a:rPr lang="en-US" altLang="ko-KR" dirty="0"/>
              <a:t>, </a:t>
            </a:r>
            <a:r>
              <a:rPr lang="ko-KR" altLang="en-US" dirty="0"/>
              <a:t>배송지연</a:t>
            </a:r>
            <a:r>
              <a:rPr lang="en-US" altLang="ko-KR" dirty="0"/>
              <a:t>, </a:t>
            </a:r>
            <a:r>
              <a:rPr lang="ko-KR" altLang="en-US" dirty="0"/>
              <a:t>운영중단</a:t>
            </a:r>
            <a:r>
              <a:rPr lang="en-US" altLang="ko-KR" dirty="0"/>
              <a:t>/</a:t>
            </a:r>
            <a:r>
              <a:rPr lang="ko-KR" altLang="en-US" dirty="0"/>
              <a:t>폐쇄</a:t>
            </a:r>
            <a:r>
              <a:rPr lang="en-US" altLang="ko-KR" dirty="0"/>
              <a:t>/</a:t>
            </a:r>
            <a:r>
              <a:rPr lang="ko-KR" altLang="en-US" dirty="0"/>
              <a:t>연락불가인 반면</a:t>
            </a:r>
            <a:r>
              <a:rPr lang="en-US" altLang="ko-KR" dirty="0"/>
              <a:t>, </a:t>
            </a:r>
            <a:r>
              <a:rPr lang="ko-KR" altLang="en-US" dirty="0"/>
              <a:t>연관성분석에서는 </a:t>
            </a:r>
            <a:r>
              <a:rPr lang="en-US" altLang="ko-KR" dirty="0" err="1"/>
              <a:t>rhs</a:t>
            </a:r>
            <a:r>
              <a:rPr lang="ko-KR" altLang="en-US" dirty="0"/>
              <a:t>의 값이 모두 배송지연인 결과만 나왔다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이는 연관성 분석에서 피해 유형에서의 특정 값</a:t>
            </a:r>
            <a:r>
              <a:rPr lang="en-US" altLang="ko-KR" dirty="0"/>
              <a:t>(</a:t>
            </a:r>
            <a:r>
              <a:rPr lang="ko-KR" altLang="en-US" dirty="0"/>
              <a:t>배송 지연</a:t>
            </a:r>
            <a:r>
              <a:rPr lang="en-US" altLang="ko-KR" dirty="0"/>
              <a:t>)</a:t>
            </a:r>
            <a:r>
              <a:rPr lang="ko-KR" altLang="en-US" dirty="0"/>
              <a:t>이 유독 </a:t>
            </a:r>
            <a:r>
              <a:rPr lang="en-US" altLang="ko-KR" dirty="0"/>
              <a:t>confidence</a:t>
            </a:r>
            <a:r>
              <a:rPr lang="ko-KR" altLang="en-US" dirty="0"/>
              <a:t>가 높게 나왔기 때문에 이런 결과가 </a:t>
            </a:r>
            <a:r>
              <a:rPr lang="ko-KR" altLang="en-US" dirty="0" err="1"/>
              <a:t>도출되었으리라</a:t>
            </a:r>
            <a:r>
              <a:rPr lang="ko-KR" altLang="en-US" dirty="0"/>
              <a:t> 생각된다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다만 배송 지연의 측면에서 물품 분류가 레저</a:t>
            </a:r>
            <a:r>
              <a:rPr lang="en-US" altLang="ko-KR" dirty="0"/>
              <a:t>/</a:t>
            </a:r>
            <a:r>
              <a:rPr lang="ko-KR" altLang="en-US" dirty="0"/>
              <a:t>문화</a:t>
            </a:r>
            <a:r>
              <a:rPr lang="en-US" altLang="ko-KR" dirty="0"/>
              <a:t>/</a:t>
            </a:r>
            <a:r>
              <a:rPr lang="ko-KR" altLang="en-US" dirty="0" err="1"/>
              <a:t>키덜트토이인</a:t>
            </a:r>
            <a:r>
              <a:rPr lang="ko-KR" altLang="en-US" dirty="0"/>
              <a:t> 경우 피해 유형이 배송 </a:t>
            </a:r>
            <a:r>
              <a:rPr lang="ko-KR" altLang="en-US" dirty="0" err="1"/>
              <a:t>지연이많다는</a:t>
            </a:r>
            <a:r>
              <a:rPr lang="ko-KR" altLang="en-US" dirty="0"/>
              <a:t> 결과를 의사결정나무와 연관성 분석 두가지에서 모두 도출할 수 있었다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44DB9FC2-0251-5C88-6B61-5D10D1168953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의사결정나무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vs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연관성 분석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47278"/>
      </p:ext>
    </p:extLst>
  </p:cSld>
  <p:clrMapOvr>
    <a:masterClrMapping/>
  </p:clrMapOvr>
  <p:transition spd="slow" advTm="816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/>
              </a:rPr>
              <a:t>4</a:t>
            </a:r>
            <a:endParaRPr lang="en-US" altLang="ko-KR" sz="6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0370" y="950997"/>
            <a:ext cx="744787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의사결정나무로 도출된 결과와 연관성 분석의 결과를 비교한다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 err="1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6541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의사결정 나무 </a:t>
            </a:r>
            <a:r>
              <a:rPr lang="ko-KR" altLang="en-US" sz="3200" dirty="0" err="1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vs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 연관성 분석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788B2-FEC4-CD54-75EB-EE113185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07" y="1549838"/>
            <a:ext cx="9489688" cy="4989855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299A9AF3-EF2C-702B-6A5D-B15113484749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의사결정나무의 변수 중요도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9776"/>
      </p:ext>
    </p:extLst>
  </p:cSld>
  <p:clrMapOvr>
    <a:masterClrMapping/>
  </p:clrMapOvr>
  <p:transition spd="slow" advTm="816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3488" y="2511580"/>
            <a:ext cx="336502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Q &amp; 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6119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57982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0321" y="2511580"/>
            <a:ext cx="10371365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데이터 </a:t>
            </a:r>
            <a:r>
              <a:rPr lang="ko-KR" altLang="en-US" sz="8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전처리</a:t>
            </a:r>
            <a:r>
              <a:rPr lang="ko-KR" altLang="en-US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및 </a:t>
            </a:r>
            <a:r>
              <a:rPr lang="en-US" altLang="ko-KR" sz="8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EDA</a:t>
            </a:r>
            <a:endParaRPr lang="ko-KR" altLang="en-US" sz="8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CFC1A-98C0-4F39-8C2D-1E2A707C11CA}"/>
              </a:ext>
            </a:extLst>
          </p:cNvPr>
          <p:cNvSpPr txBox="1"/>
          <p:nvPr/>
        </p:nvSpPr>
        <p:spPr>
          <a:xfrm>
            <a:off x="1706137" y="3835019"/>
            <a:ext cx="93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데이터에 대한 내용과 상관계수에 따라 데이터를 전처리해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4460"/>
      </p:ext>
    </p:extLst>
  </p:cSld>
  <p:clrMapOvr>
    <a:masterClrMapping/>
  </p:clrMapOvr>
  <p:transition spd="slow" advTm="12293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8528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Consumer_damage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data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를 탐색해 보자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6399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4CB96E-6CCE-42C4-89EC-F092B2E677DC}"/>
              </a:ext>
            </a:extLst>
          </p:cNvPr>
          <p:cNvSpPr/>
          <p:nvPr/>
        </p:nvSpPr>
        <p:spPr>
          <a:xfrm>
            <a:off x="793872" y="5291079"/>
            <a:ext cx="10177036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서울시 인터넷 쇼핑몰 소비자 피해 상담 정보에 관한 데이터이다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상담일자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성별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연령대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물품분류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구매유형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피해유형을 속성으로 가지는 데이터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ea typeface="맑은 고딕"/>
              </a:rPr>
              <a:t>Rpart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에서는 피해 유형을 목표변수로 설정할 것임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ea typeface="맑은 고딕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58927D-5FAA-E21F-4398-1DB6F05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2" y="1493650"/>
            <a:ext cx="11106615" cy="1953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006A4E-3962-6FB2-9487-374D87E4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2" y="3429000"/>
            <a:ext cx="10549054" cy="1855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ED9A3F-368F-3DE1-F477-171A2DCA1DDA}"/>
              </a:ext>
            </a:extLst>
          </p:cNvPr>
          <p:cNvSpPr txBox="1"/>
          <p:nvPr/>
        </p:nvSpPr>
        <p:spPr>
          <a:xfrm>
            <a:off x="7887065" y="514438"/>
            <a:ext cx="4154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공공데이터 링크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https://data.seoul.go.kr/dataList/OA-21170/S/1/datasetView.do</a:t>
            </a:r>
          </a:p>
        </p:txBody>
      </p:sp>
    </p:spTree>
    <p:extLst>
      <p:ext uri="{BB962C8B-B14F-4D97-AF65-F5344CB8AC3E}">
        <p14:creationId xmlns:p14="http://schemas.microsoft.com/office/powerpoint/2010/main" val="330170713"/>
      </p:ext>
    </p:extLst>
  </p:cSld>
  <p:clrMapOvr>
    <a:masterClrMapping/>
  </p:clrMapOvr>
  <p:transition spd="slow" advTm="24855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8528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Consumer_damage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data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를 탐색해 보자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6399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0C4E9-53E6-DA3F-6595-80838D4C022A}"/>
              </a:ext>
            </a:extLst>
          </p:cNvPr>
          <p:cNvSpPr txBox="1"/>
          <p:nvPr/>
        </p:nvSpPr>
        <p:spPr>
          <a:xfrm>
            <a:off x="929578" y="2012929"/>
            <a:ext cx="10255487" cy="25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상담 일자 </a:t>
            </a:r>
            <a:r>
              <a:rPr lang="en-US" altLang="ko-KR" dirty="0"/>
              <a:t>: </a:t>
            </a:r>
            <a:r>
              <a:rPr lang="ko-KR" altLang="en-US" dirty="0"/>
              <a:t>상담이 접수된 일자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피해를 입은 소비자가 상담을 한 날짜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성별 </a:t>
            </a:r>
            <a:r>
              <a:rPr lang="en-US" altLang="ko-KR" dirty="0"/>
              <a:t>: </a:t>
            </a:r>
            <a:r>
              <a:rPr lang="ko-KR" altLang="en-US" dirty="0"/>
              <a:t>상담을 한 소비자의 성별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연령대 </a:t>
            </a:r>
            <a:r>
              <a:rPr lang="en-US" altLang="ko-KR" dirty="0"/>
              <a:t>: </a:t>
            </a:r>
            <a:r>
              <a:rPr lang="ko-KR" altLang="en-US" dirty="0"/>
              <a:t>상담을 한 소비자의 연령대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67053E9-34C1-B97F-D2DC-E6FE1646D7EB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데이터 탐색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속성별 설명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5017B-1DCF-66C2-27C7-CE51B5F2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78" y="3210950"/>
            <a:ext cx="2333625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FFA126-68E3-032E-C7D6-B5094925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78" y="4017443"/>
            <a:ext cx="8550075" cy="3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77155"/>
      </p:ext>
    </p:extLst>
  </p:cSld>
  <p:clrMapOvr>
    <a:masterClrMapping/>
  </p:clrMapOvr>
  <p:transition spd="slow" advTm="24855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8528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Consumer_damage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data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를 탐색해 보자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6399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0C4E9-53E6-DA3F-6595-80838D4C022A}"/>
              </a:ext>
            </a:extLst>
          </p:cNvPr>
          <p:cNvSpPr txBox="1"/>
          <p:nvPr/>
        </p:nvSpPr>
        <p:spPr>
          <a:xfrm>
            <a:off x="929578" y="2012929"/>
            <a:ext cx="10255487" cy="22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물품 분류 </a:t>
            </a:r>
            <a:r>
              <a:rPr lang="en-US" altLang="ko-KR" dirty="0"/>
              <a:t>: </a:t>
            </a:r>
            <a:r>
              <a:rPr lang="ko-KR" altLang="en-US" dirty="0"/>
              <a:t>소비자가 구매하여 피해를 입은 물품의 분류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구매 유형 </a:t>
            </a:r>
            <a:r>
              <a:rPr lang="en-US" altLang="ko-KR" dirty="0"/>
              <a:t>: </a:t>
            </a:r>
            <a:r>
              <a:rPr lang="ko-KR" altLang="en-US" dirty="0"/>
              <a:t>소비자가 상품을 구매한 유형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피해 유형 </a:t>
            </a:r>
            <a:r>
              <a:rPr lang="en-US" altLang="ko-KR" dirty="0"/>
              <a:t>: </a:t>
            </a:r>
            <a:r>
              <a:rPr lang="ko-KR" altLang="en-US" dirty="0"/>
              <a:t>소비자가 피해를 입은 유형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67053E9-34C1-B97F-D2DC-E6FE1646D7EB}"/>
              </a:ext>
            </a:extLst>
          </p:cNvPr>
          <p:cNvSpPr txBox="1"/>
          <p:nvPr/>
        </p:nvSpPr>
        <p:spPr>
          <a:xfrm>
            <a:off x="438738" y="1678372"/>
            <a:ext cx="416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데이터 탐색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속성별 설명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640F9B-DD37-8931-ADF9-DD678B98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3" y="3203511"/>
            <a:ext cx="11202357" cy="8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972CB4-7A66-7BEF-2700-B5AA3C7D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58" y="4226164"/>
            <a:ext cx="6282435" cy="5624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60FED4A-6C3B-8FA2-C3E0-3CC26FF7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58" y="5068400"/>
            <a:ext cx="7839307" cy="4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107"/>
      </p:ext>
    </p:extLst>
  </p:cSld>
  <p:clrMapOvr>
    <a:masterClrMapping/>
  </p:clrMapOvr>
  <p:transition spd="slow" advTm="24855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78528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dirty="0" err="1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Consumer_damage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data</a:t>
            </a:r>
            <a:r>
              <a:rPr lang="ko-KR" altLang="en-US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를 탐색해 보자</a:t>
            </a:r>
            <a:r>
              <a:rPr lang="en-US" altLang="ko-KR" sz="2000" dirty="0">
                <a:ln>
                  <a:solidFill>
                    <a:prstClr val="black">
                      <a:alpha val="1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6399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data 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탐색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0C4E9-53E6-DA3F-6595-80838D4C022A}"/>
              </a:ext>
            </a:extLst>
          </p:cNvPr>
          <p:cNvSpPr txBox="1"/>
          <p:nvPr/>
        </p:nvSpPr>
        <p:spPr>
          <a:xfrm>
            <a:off x="929578" y="2374969"/>
            <a:ext cx="10255487" cy="329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소비자 피해 유형 데이터를 통해 어떤 유형의 물건을 사고</a:t>
            </a:r>
            <a:r>
              <a:rPr lang="en-US" altLang="ko-KR" dirty="0"/>
              <a:t>, </a:t>
            </a:r>
            <a:r>
              <a:rPr lang="ko-KR" altLang="en-US" dirty="0"/>
              <a:t>어떤 방식으로 사고</a:t>
            </a:r>
            <a:r>
              <a:rPr lang="en-US" altLang="ko-KR" dirty="0"/>
              <a:t>, </a:t>
            </a:r>
            <a:r>
              <a:rPr lang="ko-KR" altLang="en-US" dirty="0"/>
              <a:t>연령대와 성별에 따라 발생하는 피해 유형을 분석해 미리 그 규칙에 해당하는 소비자가 있으면 미리 경고해 주려는 차원에서 선정하였음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공공사이트에 있는 데이터를 직접 이용함으로써 얼마나 정확도가 높은지를 분석해 보고 싶었음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67053E9-34C1-B97F-D2DC-E6FE1646D7EB}"/>
              </a:ext>
            </a:extLst>
          </p:cNvPr>
          <p:cNvSpPr txBox="1"/>
          <p:nvPr/>
        </p:nvSpPr>
        <p:spPr>
          <a:xfrm>
            <a:off x="438738" y="1678372"/>
            <a:ext cx="5761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소비자 피해 유형 데이터를 사용한 이유</a:t>
            </a:r>
            <a:r>
              <a:rPr lang="en-US" altLang="ko-KR" sz="2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5251"/>
      </p:ext>
    </p:extLst>
  </p:cSld>
  <p:clrMapOvr>
    <a:masterClrMapping/>
  </p:clrMapOvr>
  <p:transition spd="slow" advTm="24855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762740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피해 정보 데이터를 박스 플롯으로 나타내어 분포가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어떤지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 확인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/>
              </a:rPr>
              <a:t>.</a:t>
            </a:r>
            <a:endParaRPr lang="ko-KR" altLang="en-US" sz="2000" dirty="0">
              <a:ln>
                <a:solidFill>
                  <a:prstClr val="black">
                    <a:alpha val="100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03958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피해 정보 </a:t>
            </a:r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data</a:t>
            </a:r>
            <a:r>
              <a:rPr lang="ko-KR" altLang="en-US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의 </a:t>
            </a:r>
            <a:r>
              <a:rPr lang="en-US" altLang="ko-KR" sz="3200" dirty="0">
                <a:ln>
                  <a:solidFill>
                    <a:prstClr val="black">
                      <a:alpha val="1000"/>
                    </a:prstClr>
                  </a:solidFill>
                </a:ln>
                <a:latin typeface="나눔바른고딕" panose="020B0603020101020101" pitchFamily="50" charset="-127"/>
                <a:ea typeface="나눔바른고딕"/>
              </a:rPr>
              <a:t>box plot</a:t>
            </a:r>
            <a:endParaRPr lang="ko-KR" altLang="en-US" sz="3200" dirty="0">
              <a:ln>
                <a:solidFill>
                  <a:prstClr val="black">
                    <a:alpha val="1000"/>
                  </a:prstClr>
                </a:solidFill>
              </a:ln>
              <a:latin typeface="나눔바른고딕" panose="020B0603020101020101" pitchFamily="50" charset="-127"/>
              <a:ea typeface="나눔바른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9B24B86-3378-484A-A950-3AD69E3600AB}"/>
              </a:ext>
            </a:extLst>
          </p:cNvPr>
          <p:cNvSpPr/>
          <p:nvPr/>
        </p:nvSpPr>
        <p:spPr>
          <a:xfrm>
            <a:off x="9159835" y="2015653"/>
            <a:ext cx="2315434" cy="4123002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물품 분류와 구매 유형이 이상치가 존재하는 것 확인 가능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35A3038-30E8-4025-A756-8C1FB02883C7}"/>
              </a:ext>
            </a:extLst>
          </p:cNvPr>
          <p:cNvSpPr/>
          <p:nvPr/>
        </p:nvSpPr>
        <p:spPr>
          <a:xfrm>
            <a:off x="8440142" y="3678307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2C66A7-C27C-20DC-1D40-E93F6769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8" y="1769621"/>
            <a:ext cx="7865791" cy="43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619"/>
      </p:ext>
    </p:extLst>
  </p:cSld>
  <p:clrMapOvr>
    <a:masterClrMapping/>
  </p:clrMapOvr>
  <p:transition spd="slow" advTm="27084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1042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명목형 변수는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크래머를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이용해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수치형 변수는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상관계수를 이용해 상관관계 분석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 데이터의 상관관계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B888-0322-42C3-A5C4-2B7558583D6D}"/>
              </a:ext>
            </a:extLst>
          </p:cNvPr>
          <p:cNvSpPr txBox="1"/>
          <p:nvPr/>
        </p:nvSpPr>
        <p:spPr>
          <a:xfrm>
            <a:off x="438738" y="1792095"/>
            <a:ext cx="399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수치형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-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피어슨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상관계수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06AFA-B4E3-41F0-9BAD-A194C38D0556}"/>
              </a:ext>
            </a:extLst>
          </p:cNvPr>
          <p:cNvSpPr txBox="1"/>
          <p:nvPr/>
        </p:nvSpPr>
        <p:spPr>
          <a:xfrm>
            <a:off x="6545889" y="1792095"/>
            <a:ext cx="3999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&lt;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명목형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– </a:t>
            </a:r>
            <a:r>
              <a:rPr lang="ko-KR" altLang="en-US" sz="20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크래머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상관계수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&gt;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422ADB-24A1-491C-858E-3F7E6E3117ED}"/>
              </a:ext>
            </a:extLst>
          </p:cNvPr>
          <p:cNvCxnSpPr>
            <a:cxnSpLocks/>
          </p:cNvCxnSpPr>
          <p:nvPr/>
        </p:nvCxnSpPr>
        <p:spPr>
          <a:xfrm>
            <a:off x="6285334" y="1517672"/>
            <a:ext cx="0" cy="3389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76203B-B641-4C92-8812-FD92819EF937}"/>
              </a:ext>
            </a:extLst>
          </p:cNvPr>
          <p:cNvSpPr/>
          <p:nvPr/>
        </p:nvSpPr>
        <p:spPr>
          <a:xfrm>
            <a:off x="929578" y="5224307"/>
            <a:ext cx="10344303" cy="1065587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상담일자는 피해 유형과 별 관계가 없으므로 미리 제거함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크래머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상관계수는 값의 범위가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0-1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사이이므로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피어슨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상관계수로 도출된 결과와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크래머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상관계수로 도출한 결과를 비교해 보면 구매유형이 가장 영향이 높은 것으로 드러남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FC3E3C9-F042-433C-983C-4CB08C08E0F4}"/>
              </a:ext>
            </a:extLst>
          </p:cNvPr>
          <p:cNvSpPr/>
          <p:nvPr/>
        </p:nvSpPr>
        <p:spPr>
          <a:xfrm>
            <a:off x="357752" y="5465460"/>
            <a:ext cx="368183" cy="73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99D71F-7497-4CE1-0D21-128ED194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2" y="2602415"/>
            <a:ext cx="5322678" cy="23049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CC5349-762E-0AE8-10C6-BA0FF692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99" y="3363668"/>
            <a:ext cx="346710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BF7B30-2CCC-25CD-02EF-F9F74C1A7221}"/>
              </a:ext>
            </a:extLst>
          </p:cNvPr>
          <p:cNvSpPr txBox="1"/>
          <p:nvPr/>
        </p:nvSpPr>
        <p:spPr>
          <a:xfrm>
            <a:off x="6624941" y="2330605"/>
            <a:ext cx="392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피해유형에 대한 상관계수를 도출</a:t>
            </a: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  <p:transition spd="slow" advTm="28872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1621</Words>
  <Application>Microsoft Office PowerPoint</Application>
  <PresentationFormat>와이드스크린</PresentationFormat>
  <Paragraphs>193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a블랙M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김연주(***9***013)</cp:lastModifiedBy>
  <cp:revision>59</cp:revision>
  <dcterms:created xsi:type="dcterms:W3CDTF">2015-05-21T02:05:49Z</dcterms:created>
  <dcterms:modified xsi:type="dcterms:W3CDTF">2022-05-23T14:40:29Z</dcterms:modified>
</cp:coreProperties>
</file>