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8" r:id="rId4"/>
  </p:sldMasterIdLst>
  <p:notesMasterIdLst>
    <p:notesMasterId r:id="rId34"/>
  </p:notesMasterIdLst>
  <p:handoutMasterIdLst>
    <p:handoutMasterId r:id="rId35"/>
  </p:handoutMasterIdLst>
  <p:sldIdLst>
    <p:sldId id="907" r:id="rId5"/>
    <p:sldId id="1036" r:id="rId6"/>
    <p:sldId id="1022" r:id="rId7"/>
    <p:sldId id="1023" r:id="rId8"/>
    <p:sldId id="1003" r:id="rId9"/>
    <p:sldId id="1007" r:id="rId10"/>
    <p:sldId id="1013" r:id="rId11"/>
    <p:sldId id="1014" r:id="rId12"/>
    <p:sldId id="1024" r:id="rId13"/>
    <p:sldId id="1016" r:id="rId14"/>
    <p:sldId id="1020" r:id="rId15"/>
    <p:sldId id="1025" r:id="rId16"/>
    <p:sldId id="1026" r:id="rId17"/>
    <p:sldId id="1027" r:id="rId18"/>
    <p:sldId id="1029" r:id="rId19"/>
    <p:sldId id="1028" r:id="rId20"/>
    <p:sldId id="1017" r:id="rId21"/>
    <p:sldId id="1018" r:id="rId22"/>
    <p:sldId id="1030" r:id="rId23"/>
    <p:sldId id="1010" r:id="rId24"/>
    <p:sldId id="1015" r:id="rId25"/>
    <p:sldId id="1012" r:id="rId26"/>
    <p:sldId id="1011" r:id="rId27"/>
    <p:sldId id="1019" r:id="rId28"/>
    <p:sldId id="1031" r:id="rId29"/>
    <p:sldId id="1032" r:id="rId30"/>
    <p:sldId id="1034" r:id="rId31"/>
    <p:sldId id="1033" r:id="rId32"/>
    <p:sldId id="1035" r:id="rId3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800000"/>
    <a:srgbClr val="FF0000"/>
    <a:srgbClr val="996633"/>
    <a:srgbClr val="CC6600"/>
    <a:srgbClr val="FF3300"/>
    <a:srgbClr val="FFFF99"/>
    <a:srgbClr val="DDDD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7" autoAdjust="0"/>
    <p:restoredTop sz="92280" autoAdjust="0"/>
  </p:normalViewPr>
  <p:slideViewPr>
    <p:cSldViewPr snapToGrid="0">
      <p:cViewPr varScale="1">
        <p:scale>
          <a:sx n="76" d="100"/>
          <a:sy n="76" d="100"/>
        </p:scale>
        <p:origin x="115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g-Yup Ohn (온승엽)" userId="79d833d6-521a-4182-9020-214523a87475" providerId="ADAL" clId="{C314F295-3DF7-4FFC-9BE3-415C4CA8B836}"/>
    <pc:docChg chg="custSel modSld">
      <pc:chgData name="Syng-Yup Ohn (온승엽)" userId="79d833d6-521a-4182-9020-214523a87475" providerId="ADAL" clId="{C314F295-3DF7-4FFC-9BE3-415C4CA8B836}" dt="2022-03-16T13:04:15.461" v="41"/>
      <pc:docMkLst>
        <pc:docMk/>
      </pc:docMkLst>
      <pc:sldChg chg="delSp modSp">
        <pc:chgData name="Syng-Yup Ohn (온승엽)" userId="79d833d6-521a-4182-9020-214523a87475" providerId="ADAL" clId="{C314F295-3DF7-4FFC-9BE3-415C4CA8B836}" dt="2022-03-16T13:03:54.380" v="40" actId="20577"/>
        <pc:sldMkLst>
          <pc:docMk/>
          <pc:sldMk cId="0" sldId="907"/>
        </pc:sldMkLst>
        <pc:spChg chg="mod">
          <ac:chgData name="Syng-Yup Ohn (온승엽)" userId="79d833d6-521a-4182-9020-214523a87475" providerId="ADAL" clId="{C314F295-3DF7-4FFC-9BE3-415C4CA8B836}" dt="2022-03-16T13:03:54.380" v="40" actId="20577"/>
          <ac:spMkLst>
            <pc:docMk/>
            <pc:sldMk cId="0" sldId="907"/>
            <ac:spMk id="2" creationId="{FB97B462-296D-44C8-B32B-DAB35B6CEB08}"/>
          </ac:spMkLst>
        </pc:spChg>
        <pc:spChg chg="del">
          <ac:chgData name="Syng-Yup Ohn (온승엽)" userId="79d833d6-521a-4182-9020-214523a87475" providerId="ADAL" clId="{C314F295-3DF7-4FFC-9BE3-415C4CA8B836}" dt="2022-03-16T13:03:35.742" v="0" actId="478"/>
          <ac:spMkLst>
            <pc:docMk/>
            <pc:sldMk cId="0" sldId="907"/>
            <ac:spMk id="10" creationId="{00000000-0000-0000-0000-000000000000}"/>
          </ac:spMkLst>
        </pc:spChg>
      </pc:sldChg>
      <pc:sldChg chg="modSp">
        <pc:chgData name="Syng-Yup Ohn (온승엽)" userId="79d833d6-521a-4182-9020-214523a87475" providerId="ADAL" clId="{C314F295-3DF7-4FFC-9BE3-415C4CA8B836}" dt="2022-03-16T13:04:15.461" v="41"/>
        <pc:sldMkLst>
          <pc:docMk/>
          <pc:sldMk cId="1981983683" sldId="1007"/>
        </pc:sldMkLst>
        <pc:spChg chg="mod">
          <ac:chgData name="Syng-Yup Ohn (온승엽)" userId="79d833d6-521a-4182-9020-214523a87475" providerId="ADAL" clId="{C314F295-3DF7-4FFC-9BE3-415C4CA8B836}" dt="2022-03-16T13:04:15.461" v="41"/>
          <ac:spMkLst>
            <pc:docMk/>
            <pc:sldMk cId="1981983683" sldId="1007"/>
            <ac:spMk id="5" creationId="{00000000-0000-0000-0000-000000000000}"/>
          </ac:spMkLst>
        </pc:spChg>
      </pc:sldChg>
    </pc:docChg>
  </pc:docChgLst>
  <pc:docChgLst>
    <pc:chgData name="Syng-Yup Ohn (온승엽)" userId="79d833d6-521a-4182-9020-214523a87475" providerId="ADAL" clId="{B54B56C7-9DA3-4CD6-A81E-F33D3634FEC0}"/>
    <pc:docChg chg="undo custSel addSld modSld">
      <pc:chgData name="Syng-Yup Ohn (온승엽)" userId="79d833d6-521a-4182-9020-214523a87475" providerId="ADAL" clId="{B54B56C7-9DA3-4CD6-A81E-F33D3634FEC0}" dt="2022-03-16T23:41:59.369" v="854" actId="20577"/>
      <pc:docMkLst>
        <pc:docMk/>
      </pc:docMkLst>
      <pc:sldChg chg="modSp">
        <pc:chgData name="Syng-Yup Ohn (온승엽)" userId="79d833d6-521a-4182-9020-214523a87475" providerId="ADAL" clId="{B54B56C7-9DA3-4CD6-A81E-F33D3634FEC0}" dt="2022-03-16T23:21:31.827" v="1" actId="20577"/>
        <pc:sldMkLst>
          <pc:docMk/>
          <pc:sldMk cId="3746411537" sldId="1003"/>
        </pc:sldMkLst>
        <pc:spChg chg="mod">
          <ac:chgData name="Syng-Yup Ohn (온승엽)" userId="79d833d6-521a-4182-9020-214523a87475" providerId="ADAL" clId="{B54B56C7-9DA3-4CD6-A81E-F33D3634FEC0}" dt="2022-03-16T23:21:31.827" v="1" actId="20577"/>
          <ac:spMkLst>
            <pc:docMk/>
            <pc:sldMk cId="3746411537" sldId="1003"/>
            <ac:spMk id="5" creationId="{00000000-0000-0000-0000-000000000000}"/>
          </ac:spMkLst>
        </pc:spChg>
      </pc:sldChg>
      <pc:sldChg chg="addSp modSp">
        <pc:chgData name="Syng-Yup Ohn (온승엽)" userId="79d833d6-521a-4182-9020-214523a87475" providerId="ADAL" clId="{B54B56C7-9DA3-4CD6-A81E-F33D3634FEC0}" dt="2022-03-16T23:41:59.369" v="854" actId="20577"/>
        <pc:sldMkLst>
          <pc:docMk/>
          <pc:sldMk cId="1981983683" sldId="1007"/>
        </pc:sldMkLst>
        <pc:spChg chg="add mod">
          <ac:chgData name="Syng-Yup Ohn (온승엽)" userId="79d833d6-521a-4182-9020-214523a87475" providerId="ADAL" clId="{B54B56C7-9DA3-4CD6-A81E-F33D3634FEC0}" dt="2022-03-16T23:38:14.672" v="786" actId="1076"/>
          <ac:spMkLst>
            <pc:docMk/>
            <pc:sldMk cId="1981983683" sldId="1007"/>
            <ac:spMk id="7" creationId="{44FCA687-B750-405C-AA06-D2BCE785B901}"/>
          </ac:spMkLst>
        </pc:spChg>
        <pc:spChg chg="add mod">
          <ac:chgData name="Syng-Yup Ohn (온승엽)" userId="79d833d6-521a-4182-9020-214523a87475" providerId="ADAL" clId="{B54B56C7-9DA3-4CD6-A81E-F33D3634FEC0}" dt="2022-03-16T23:41:59.369" v="854" actId="20577"/>
          <ac:spMkLst>
            <pc:docMk/>
            <pc:sldMk cId="1981983683" sldId="1007"/>
            <ac:spMk id="9" creationId="{218451E3-11B7-43FA-A52D-DD6E31FE36A9}"/>
          </ac:spMkLst>
        </pc:spChg>
      </pc:sldChg>
      <pc:sldChg chg="modSp">
        <pc:chgData name="Syng-Yup Ohn (온승엽)" userId="79d833d6-521a-4182-9020-214523a87475" providerId="ADAL" clId="{B54B56C7-9DA3-4CD6-A81E-F33D3634FEC0}" dt="2022-03-16T23:36:42.469" v="784" actId="20577"/>
        <pc:sldMkLst>
          <pc:docMk/>
          <pc:sldMk cId="3548756114" sldId="1023"/>
        </pc:sldMkLst>
        <pc:spChg chg="mod">
          <ac:chgData name="Syng-Yup Ohn (온승엽)" userId="79d833d6-521a-4182-9020-214523a87475" providerId="ADAL" clId="{B54B56C7-9DA3-4CD6-A81E-F33D3634FEC0}" dt="2022-03-16T23:36:42.469" v="784" actId="20577"/>
          <ac:spMkLst>
            <pc:docMk/>
            <pc:sldMk cId="3548756114" sldId="1023"/>
            <ac:spMk id="4" creationId="{FB3C76EB-3E2E-4A36-95AA-909B8A17CA78}"/>
          </ac:spMkLst>
        </pc:spChg>
        <pc:picChg chg="mod">
          <ac:chgData name="Syng-Yup Ohn (온승엽)" userId="79d833d6-521a-4182-9020-214523a87475" providerId="ADAL" clId="{B54B56C7-9DA3-4CD6-A81E-F33D3634FEC0}" dt="2022-03-16T23:35:32.476" v="769" actId="1076"/>
          <ac:picMkLst>
            <pc:docMk/>
            <pc:sldMk cId="3548756114" sldId="1023"/>
            <ac:picMk id="1030" creationId="{8C2E76B6-B897-450A-80A2-2F2D81AFFB85}"/>
          </ac:picMkLst>
        </pc:picChg>
      </pc:sldChg>
      <pc:sldChg chg="addSp delSp modSp add">
        <pc:chgData name="Syng-Yup Ohn (온승엽)" userId="79d833d6-521a-4182-9020-214523a87475" providerId="ADAL" clId="{B54B56C7-9DA3-4CD6-A81E-F33D3634FEC0}" dt="2022-03-16T23:33:34.554" v="640" actId="20577"/>
        <pc:sldMkLst>
          <pc:docMk/>
          <pc:sldMk cId="2053526208" sldId="1036"/>
        </pc:sldMkLst>
        <pc:spChg chg="del">
          <ac:chgData name="Syng-Yup Ohn (온승엽)" userId="79d833d6-521a-4182-9020-214523a87475" providerId="ADAL" clId="{B54B56C7-9DA3-4CD6-A81E-F33D3634FEC0}" dt="2022-03-16T23:22:10.187" v="3"/>
          <ac:spMkLst>
            <pc:docMk/>
            <pc:sldMk cId="2053526208" sldId="1036"/>
            <ac:spMk id="2" creationId="{6AE985BB-AE9A-43FE-A250-662DB4226F21}"/>
          </ac:spMkLst>
        </pc:spChg>
        <pc:spChg chg="add mod">
          <ac:chgData name="Syng-Yup Ohn (온승엽)" userId="79d833d6-521a-4182-9020-214523a87475" providerId="ADAL" clId="{B54B56C7-9DA3-4CD6-A81E-F33D3634FEC0}" dt="2022-03-16T23:23:01.373" v="43" actId="20577"/>
          <ac:spMkLst>
            <pc:docMk/>
            <pc:sldMk cId="2053526208" sldId="1036"/>
            <ac:spMk id="3" creationId="{8C880AB2-5C8A-4893-82AC-A18F11DC1DB5}"/>
          </ac:spMkLst>
        </pc:spChg>
        <pc:spChg chg="add mod">
          <ac:chgData name="Syng-Yup Ohn (온승엽)" userId="79d833d6-521a-4182-9020-214523a87475" providerId="ADAL" clId="{B54B56C7-9DA3-4CD6-A81E-F33D3634FEC0}" dt="2022-03-16T23:33:34.554" v="640" actId="20577"/>
          <ac:spMkLst>
            <pc:docMk/>
            <pc:sldMk cId="2053526208" sldId="1036"/>
            <ac:spMk id="4" creationId="{344ECA3B-9FE6-4D0B-B9FA-DEFBCE5B2F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fld id="{029B5DF7-A160-48B6-B5E7-6083A9C70A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818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algn="r"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1">
              <a:defRPr sz="1300" b="0">
                <a:latin typeface="굴림" pitchFamily="50" charset="-127"/>
              </a:defRPr>
            </a:lvl1pPr>
          </a:lstStyle>
          <a:p>
            <a:fld id="{007EA284-381E-441F-9F8E-5509160CBA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38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59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8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61069-1511-4714-881B-B86C39C45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331E2-06E2-4548-8FC9-225B9BA55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A8069E-4996-4473-B64D-FE931B578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18D8A-53E2-4712-9169-4AA6E4513E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6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861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A02E63-7959-4DBC-B5E9-1F776029C7E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607204" indent="-135728">
              <a:spcAft>
                <a:spcPts val="225"/>
              </a:spcAft>
              <a:buSzPct val="96000"/>
              <a:defRPr sz="1600"/>
            </a:lvl4pPr>
            <a:lvl5pPr marL="742931" indent="-135728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539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2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61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234950" y="631825"/>
            <a:ext cx="8674100" cy="0"/>
          </a:xfrm>
          <a:prstGeom prst="line">
            <a:avLst/>
          </a:prstGeom>
          <a:noFill/>
          <a:ln w="28575" cmpd="thinThick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906" y="6410325"/>
            <a:ext cx="85961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3307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7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B462-296D-44C8-B32B-DAB35B6C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주차 과제 설명</a:t>
            </a:r>
            <a:br>
              <a:rPr lang="en-US" altLang="ko-KR" dirty="0"/>
            </a:br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남녀 분류 모델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Decision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boundary - </a:t>
            </a:r>
            <a:r>
              <a:rPr lang="ko-KR" altLang="en-US" b="1" dirty="0">
                <a:solidFill>
                  <a:schemeClr val="tx1"/>
                </a:solidFill>
              </a:rPr>
              <a:t>결정경계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FAAFC5-6491-448B-A1D0-EAD693DF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경계 </a:t>
            </a:r>
            <a:r>
              <a:rPr lang="en-US" altLang="ko-KR" dirty="0"/>
              <a:t>– Decision boundary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34D2F-394C-4C5D-9F46-03810E18E7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공간 </a:t>
            </a:r>
            <a:r>
              <a:rPr lang="en-US" altLang="ko-KR" dirty="0"/>
              <a:t>– data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</a:p>
          <a:p>
            <a:pPr lvl="1"/>
            <a:r>
              <a:rPr lang="ko-KR" altLang="en-US" dirty="0"/>
              <a:t>데이터 포인트들이 배치되어 있는 공간</a:t>
            </a: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ko-KR" altLang="en-US" dirty="0"/>
              <a:t>개인별 키와 몸무게  </a:t>
            </a:r>
            <a:endParaRPr lang="en-US" altLang="ko-KR" dirty="0"/>
          </a:p>
        </p:txBody>
      </p:sp>
      <p:pic>
        <p:nvPicPr>
          <p:cNvPr id="1026" name="Picture 2" descr="decision boundary - Stack Overflow">
            <a:extLst>
              <a:ext uri="{FF2B5EF4-FFF2-40B4-BE49-F238E27FC236}">
                <a16:creationId xmlns:a16="http://schemas.microsoft.com/office/drawing/2014/main" id="{0AFECF1C-6977-43E7-B6DF-8CE690A40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2" b="49517"/>
          <a:stretch/>
        </p:blipFill>
        <p:spPr bwMode="auto">
          <a:xfrm>
            <a:off x="4615991" y="2662535"/>
            <a:ext cx="4245205" cy="38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FA4675-6DCA-4042-BAC9-01CB5EA5E129}"/>
              </a:ext>
            </a:extLst>
          </p:cNvPr>
          <p:cNvSpPr/>
          <p:nvPr/>
        </p:nvSpPr>
        <p:spPr>
          <a:xfrm>
            <a:off x="2861592" y="5616302"/>
            <a:ext cx="207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Decision Boundary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66347-CC41-47AF-8ED1-5A8B7583EAD4}"/>
              </a:ext>
            </a:extLst>
          </p:cNvPr>
          <p:cNvSpPr/>
          <p:nvPr/>
        </p:nvSpPr>
        <p:spPr>
          <a:xfrm>
            <a:off x="3154791" y="4370108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Training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Data points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02CEA-D0CC-4707-8551-E8AA19A506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03237" y="4142120"/>
            <a:ext cx="1133992" cy="55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0B8F8E-CBF1-495C-A666-C20C57A66517}"/>
              </a:ext>
            </a:extLst>
          </p:cNvPr>
          <p:cNvCxnSpPr>
            <a:cxnSpLocks/>
          </p:cNvCxnSpPr>
          <p:nvPr/>
        </p:nvCxnSpPr>
        <p:spPr>
          <a:xfrm flipV="1">
            <a:off x="4845378" y="5446120"/>
            <a:ext cx="1432874" cy="35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0D9AFE-08EE-4C72-B242-D3577EEC8274}"/>
              </a:ext>
            </a:extLst>
          </p:cNvPr>
          <p:cNvSpPr/>
          <p:nvPr/>
        </p:nvSpPr>
        <p:spPr>
          <a:xfrm>
            <a:off x="5448762" y="3206261"/>
            <a:ext cx="113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Red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A6B610-092F-4BED-B24E-A79840100EA2}"/>
              </a:ext>
            </a:extLst>
          </p:cNvPr>
          <p:cNvSpPr/>
          <p:nvPr/>
        </p:nvSpPr>
        <p:spPr>
          <a:xfrm>
            <a:off x="7375919" y="4993884"/>
            <a:ext cx="118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Blue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43282B-691E-4631-A298-22B72DF1790F}"/>
              </a:ext>
            </a:extLst>
          </p:cNvPr>
          <p:cNvSpPr/>
          <p:nvPr/>
        </p:nvSpPr>
        <p:spPr>
          <a:xfrm>
            <a:off x="3154791" y="4969971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Test </a:t>
            </a:r>
            <a:br>
              <a:rPr lang="en-US" altLang="ko-KR" sz="1800" dirty="0"/>
            </a:br>
            <a:r>
              <a:rPr lang="en-US" altLang="ko-KR" sz="1800" dirty="0"/>
              <a:t>Data point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456EC3-0C0B-4B6F-A5AC-CAE11C575CC5}"/>
              </a:ext>
            </a:extLst>
          </p:cNvPr>
          <p:cNvCxnSpPr>
            <a:cxnSpLocks/>
          </p:cNvCxnSpPr>
          <p:nvPr/>
        </p:nvCxnSpPr>
        <p:spPr>
          <a:xfrm flipV="1">
            <a:off x="4503237" y="5083182"/>
            <a:ext cx="1097667" cy="20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C5418-0D04-4CFF-91F0-E7979B659A63}"/>
              </a:ext>
            </a:extLst>
          </p:cNvPr>
          <p:cNvSpPr/>
          <p:nvPr/>
        </p:nvSpPr>
        <p:spPr>
          <a:xfrm>
            <a:off x="5580669" y="4768796"/>
            <a:ext cx="36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FAAFC5-6491-448B-A1D0-EAD693DF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경계 </a:t>
            </a:r>
            <a:r>
              <a:rPr lang="en-US" altLang="ko-KR" dirty="0"/>
              <a:t>– Decision boundary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34D2F-394C-4C5D-9F46-03810E18E7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결정 경계 </a:t>
            </a:r>
            <a:endParaRPr lang="en-US" altLang="ko-KR" dirty="0"/>
          </a:p>
          <a:p>
            <a:pPr lvl="1"/>
            <a:r>
              <a:rPr lang="ko-KR" altLang="en-US" dirty="0"/>
              <a:t>데이터 공간을 개별 클래스 영역으로 나누는 경계 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 </a:t>
            </a:r>
            <a:r>
              <a:rPr lang="ko-KR" altLang="en-US" dirty="0"/>
              <a:t>선</a:t>
            </a:r>
            <a:endParaRPr lang="en-US" altLang="ko-KR" dirty="0"/>
          </a:p>
          <a:p>
            <a:r>
              <a:rPr lang="ko-KR" altLang="en-US" dirty="0"/>
              <a:t>분류예측</a:t>
            </a:r>
            <a:endParaRPr lang="en-US" altLang="ko-KR" dirty="0"/>
          </a:p>
          <a:p>
            <a:pPr lvl="1"/>
            <a:r>
              <a:rPr lang="ko-KR" altLang="en-US" dirty="0"/>
              <a:t>새로운 데이터 포인트가 </a:t>
            </a:r>
            <a:br>
              <a:rPr lang="en-US" altLang="ko-KR" dirty="0"/>
            </a:br>
            <a:r>
              <a:rPr lang="ko-KR" altLang="en-US" dirty="0"/>
              <a:t>속한 영역으로 예측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decision boundary - Stack Overflow">
            <a:extLst>
              <a:ext uri="{FF2B5EF4-FFF2-40B4-BE49-F238E27FC236}">
                <a16:creationId xmlns:a16="http://schemas.microsoft.com/office/drawing/2014/main" id="{0AFECF1C-6977-43E7-B6DF-8CE690A40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2" b="49517"/>
          <a:stretch/>
        </p:blipFill>
        <p:spPr bwMode="auto">
          <a:xfrm>
            <a:off x="4615991" y="2662535"/>
            <a:ext cx="4245205" cy="38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FA4675-6DCA-4042-BAC9-01CB5EA5E129}"/>
              </a:ext>
            </a:extLst>
          </p:cNvPr>
          <p:cNvSpPr/>
          <p:nvPr/>
        </p:nvSpPr>
        <p:spPr>
          <a:xfrm>
            <a:off x="2861592" y="5616302"/>
            <a:ext cx="207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Decision Boundary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66347-CC41-47AF-8ED1-5A8B7583EAD4}"/>
              </a:ext>
            </a:extLst>
          </p:cNvPr>
          <p:cNvSpPr/>
          <p:nvPr/>
        </p:nvSpPr>
        <p:spPr>
          <a:xfrm>
            <a:off x="3154791" y="4370108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Training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Data points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02CEA-D0CC-4707-8551-E8AA19A506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03237" y="4142120"/>
            <a:ext cx="1133992" cy="55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0B8F8E-CBF1-495C-A666-C20C57A66517}"/>
              </a:ext>
            </a:extLst>
          </p:cNvPr>
          <p:cNvCxnSpPr>
            <a:cxnSpLocks/>
          </p:cNvCxnSpPr>
          <p:nvPr/>
        </p:nvCxnSpPr>
        <p:spPr>
          <a:xfrm flipV="1">
            <a:off x="4845378" y="5446120"/>
            <a:ext cx="1432874" cy="35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0D9AFE-08EE-4C72-B242-D3577EEC8274}"/>
              </a:ext>
            </a:extLst>
          </p:cNvPr>
          <p:cNvSpPr/>
          <p:nvPr/>
        </p:nvSpPr>
        <p:spPr>
          <a:xfrm>
            <a:off x="5448762" y="3206261"/>
            <a:ext cx="113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Red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A6B610-092F-4BED-B24E-A79840100EA2}"/>
              </a:ext>
            </a:extLst>
          </p:cNvPr>
          <p:cNvSpPr/>
          <p:nvPr/>
        </p:nvSpPr>
        <p:spPr>
          <a:xfrm>
            <a:off x="7375919" y="4993884"/>
            <a:ext cx="118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Blue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43282B-691E-4631-A298-22B72DF1790F}"/>
              </a:ext>
            </a:extLst>
          </p:cNvPr>
          <p:cNvSpPr/>
          <p:nvPr/>
        </p:nvSpPr>
        <p:spPr>
          <a:xfrm>
            <a:off x="3154791" y="4969971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Test </a:t>
            </a:r>
            <a:br>
              <a:rPr lang="en-US" altLang="ko-KR" sz="1800" dirty="0"/>
            </a:br>
            <a:r>
              <a:rPr lang="en-US" altLang="ko-KR" sz="1800" dirty="0"/>
              <a:t>Data point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456EC3-0C0B-4B6F-A5AC-CAE11C575CC5}"/>
              </a:ext>
            </a:extLst>
          </p:cNvPr>
          <p:cNvCxnSpPr>
            <a:cxnSpLocks/>
          </p:cNvCxnSpPr>
          <p:nvPr/>
        </p:nvCxnSpPr>
        <p:spPr>
          <a:xfrm flipV="1">
            <a:off x="4503237" y="5083182"/>
            <a:ext cx="1097667" cy="20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C5418-0D04-4CFF-91F0-E7979B659A63}"/>
              </a:ext>
            </a:extLst>
          </p:cNvPr>
          <p:cNvSpPr/>
          <p:nvPr/>
        </p:nvSpPr>
        <p:spPr>
          <a:xfrm>
            <a:off x="5580669" y="4768796"/>
            <a:ext cx="36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2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FAAFC5-6491-448B-A1D0-EAD693DF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경계 </a:t>
            </a:r>
            <a:r>
              <a:rPr lang="en-US" altLang="ko-KR" dirty="0"/>
              <a:t>– Decision boundary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34D2F-394C-4C5D-9F46-03810E18E7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결정 경계 </a:t>
            </a:r>
            <a:endParaRPr lang="en-US" altLang="ko-KR" dirty="0"/>
          </a:p>
          <a:p>
            <a:pPr lvl="1"/>
            <a:r>
              <a:rPr lang="ko-KR" altLang="en-US" dirty="0"/>
              <a:t>데이터 공간을 개별 클래스 영역으로 나누는 경계 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: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변수 값에 대한 </a:t>
            </a:r>
            <a:r>
              <a:rPr lang="en-US" altLang="ko-KR" dirty="0"/>
              <a:t>cut-off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 </a:t>
            </a:r>
            <a:r>
              <a:rPr lang="ko-KR" altLang="en-US" dirty="0"/>
              <a:t>선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: </a:t>
            </a:r>
            <a:r>
              <a:rPr lang="ko-KR" altLang="en-US" dirty="0"/>
              <a:t>면 </a:t>
            </a:r>
            <a:endParaRPr lang="en-US" altLang="ko-KR" dirty="0"/>
          </a:p>
          <a:p>
            <a:pPr lvl="1"/>
            <a:r>
              <a:rPr lang="ko-KR" altLang="en-US" dirty="0"/>
              <a:t>이상</a:t>
            </a:r>
            <a:r>
              <a:rPr lang="en-US" altLang="ko-KR" dirty="0"/>
              <a:t>: hyper plane </a:t>
            </a:r>
          </a:p>
          <a:p>
            <a:r>
              <a:rPr lang="ko-KR" altLang="en-US" dirty="0"/>
              <a:t>분류예측</a:t>
            </a:r>
            <a:endParaRPr lang="en-US" altLang="ko-KR" dirty="0"/>
          </a:p>
          <a:p>
            <a:pPr lvl="1"/>
            <a:r>
              <a:rPr lang="ko-KR" altLang="en-US" dirty="0"/>
              <a:t>새로운 데이터 포인트가 </a:t>
            </a:r>
            <a:br>
              <a:rPr lang="en-US" altLang="ko-KR" dirty="0"/>
            </a:br>
            <a:r>
              <a:rPr lang="ko-KR" altLang="en-US" dirty="0"/>
              <a:t>속한 영역으로 예측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decision boundary - Stack Overflow">
            <a:extLst>
              <a:ext uri="{FF2B5EF4-FFF2-40B4-BE49-F238E27FC236}">
                <a16:creationId xmlns:a16="http://schemas.microsoft.com/office/drawing/2014/main" id="{0AFECF1C-6977-43E7-B6DF-8CE690A40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2" b="49517"/>
          <a:stretch/>
        </p:blipFill>
        <p:spPr bwMode="auto">
          <a:xfrm>
            <a:off x="4615991" y="2662535"/>
            <a:ext cx="4245205" cy="38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FA4675-6DCA-4042-BAC9-01CB5EA5E129}"/>
              </a:ext>
            </a:extLst>
          </p:cNvPr>
          <p:cNvSpPr/>
          <p:nvPr/>
        </p:nvSpPr>
        <p:spPr>
          <a:xfrm>
            <a:off x="2861592" y="5616302"/>
            <a:ext cx="207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Decision Boundary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66347-CC41-47AF-8ED1-5A8B7583EAD4}"/>
              </a:ext>
            </a:extLst>
          </p:cNvPr>
          <p:cNvSpPr/>
          <p:nvPr/>
        </p:nvSpPr>
        <p:spPr>
          <a:xfrm>
            <a:off x="3154791" y="4370108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Training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Data points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02CEA-D0CC-4707-8551-E8AA19A506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03237" y="4142120"/>
            <a:ext cx="1133992" cy="55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0B8F8E-CBF1-495C-A666-C20C57A66517}"/>
              </a:ext>
            </a:extLst>
          </p:cNvPr>
          <p:cNvCxnSpPr>
            <a:cxnSpLocks/>
          </p:cNvCxnSpPr>
          <p:nvPr/>
        </p:nvCxnSpPr>
        <p:spPr>
          <a:xfrm flipV="1">
            <a:off x="4845378" y="5446120"/>
            <a:ext cx="1432874" cy="35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0D9AFE-08EE-4C72-B242-D3577EEC8274}"/>
              </a:ext>
            </a:extLst>
          </p:cNvPr>
          <p:cNvSpPr/>
          <p:nvPr/>
        </p:nvSpPr>
        <p:spPr>
          <a:xfrm>
            <a:off x="5448762" y="3206261"/>
            <a:ext cx="113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Red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A6B610-092F-4BED-B24E-A79840100EA2}"/>
              </a:ext>
            </a:extLst>
          </p:cNvPr>
          <p:cNvSpPr/>
          <p:nvPr/>
        </p:nvSpPr>
        <p:spPr>
          <a:xfrm>
            <a:off x="7375919" y="4993884"/>
            <a:ext cx="118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Blue class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Area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43282B-691E-4631-A298-22B72DF1790F}"/>
              </a:ext>
            </a:extLst>
          </p:cNvPr>
          <p:cNvSpPr/>
          <p:nvPr/>
        </p:nvSpPr>
        <p:spPr>
          <a:xfrm>
            <a:off x="3154791" y="4969971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Test </a:t>
            </a:r>
            <a:br>
              <a:rPr lang="en-US" altLang="ko-KR" sz="1800" dirty="0"/>
            </a:br>
            <a:r>
              <a:rPr lang="en-US" altLang="ko-KR" sz="1800" dirty="0"/>
              <a:t>Data point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456EC3-0C0B-4B6F-A5AC-CAE11C575CC5}"/>
              </a:ext>
            </a:extLst>
          </p:cNvPr>
          <p:cNvCxnSpPr>
            <a:cxnSpLocks/>
          </p:cNvCxnSpPr>
          <p:nvPr/>
        </p:nvCxnSpPr>
        <p:spPr>
          <a:xfrm flipV="1">
            <a:off x="4503237" y="5083182"/>
            <a:ext cx="1097667" cy="20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C5418-0D04-4CFF-91F0-E7979B659A63}"/>
              </a:ext>
            </a:extLst>
          </p:cNvPr>
          <p:cNvSpPr/>
          <p:nvPr/>
        </p:nvSpPr>
        <p:spPr>
          <a:xfrm>
            <a:off x="5580669" y="4768796"/>
            <a:ext cx="36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예측 변수의 </a:t>
            </a:r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</a:t>
            </a:r>
            <a:r>
              <a:rPr lang="en-US" altLang="ko-KR" dirty="0"/>
              <a:t>– </a:t>
            </a:r>
            <a:r>
              <a:rPr lang="ko-KR" altLang="en-US" dirty="0"/>
              <a:t>남녀 클래스의 키  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66273"/>
            <a:ext cx="6585804" cy="3130978"/>
            <a:chOff x="1044441" y="3027506"/>
            <a:chExt cx="6585804" cy="3130978"/>
          </a:xfrm>
        </p:grpSpPr>
        <p:grpSp>
          <p:nvGrpSpPr>
            <p:cNvPr id="33" name="그룹 32"/>
            <p:cNvGrpSpPr/>
            <p:nvPr/>
          </p:nvGrpSpPr>
          <p:grpSpPr>
            <a:xfrm>
              <a:off x="1044441" y="3027506"/>
              <a:ext cx="6585804" cy="3130978"/>
              <a:chOff x="219791" y="3109073"/>
              <a:chExt cx="3850425" cy="219703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81" t="5145" r="8577"/>
              <a:stretch/>
            </p:blipFill>
            <p:spPr>
              <a:xfrm>
                <a:off x="399835" y="3109073"/>
                <a:ext cx="3670381" cy="2185415"/>
              </a:xfrm>
              <a:prstGeom prst="rect">
                <a:avLst/>
              </a:prstGeom>
            </p:spPr>
          </p:pic>
          <p:cxnSp>
            <p:nvCxnSpPr>
              <p:cNvPr id="15" name="직선 연결선 14"/>
              <p:cNvCxnSpPr/>
              <p:nvPr/>
            </p:nvCxnSpPr>
            <p:spPr>
              <a:xfrm>
                <a:off x="2277707" y="3359670"/>
                <a:ext cx="0" cy="17217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029839" y="5090142"/>
                <a:ext cx="537095" cy="21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327429" y="3771270"/>
                <a:ext cx="140221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빈도수</a:t>
                </a:r>
                <a:endParaRPr lang="en-US" altLang="ko-KR" sz="1400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1035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class:</a:t>
              </a:r>
              <a:br>
                <a:rPr lang="en-US" altLang="ko-KR" sz="1400" dirty="0"/>
              </a:br>
              <a:r>
                <a:rPr lang="ko-KR" altLang="en-US" sz="1400" dirty="0"/>
                <a:t>관심</a:t>
              </a:r>
              <a:r>
                <a:rPr lang="en-US" altLang="ko-KR" sz="1400" dirty="0"/>
                <a:t> 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963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</a:t>
              </a: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2293962" y="6396334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2147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예측 변수의 </a:t>
            </a:r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</a:t>
            </a:r>
            <a:r>
              <a:rPr lang="en-US" altLang="ko-KR" dirty="0"/>
              <a:t>– </a:t>
            </a:r>
            <a:r>
              <a:rPr lang="ko-KR" altLang="en-US" dirty="0"/>
              <a:t>남녀 클래스의 키  </a:t>
            </a:r>
            <a:endParaRPr lang="en-US" altLang="ko-KR" dirty="0"/>
          </a:p>
          <a:p>
            <a:pPr lvl="1"/>
            <a:r>
              <a:rPr lang="ko-KR" altLang="en-US" dirty="0"/>
              <a:t>속성에 대하여 </a:t>
            </a:r>
            <a:r>
              <a:rPr lang="en-US" altLang="ko-KR" dirty="0"/>
              <a:t>cut-off </a:t>
            </a:r>
            <a:r>
              <a:rPr lang="ko-KR" altLang="en-US" dirty="0"/>
              <a:t>값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간단한 </a:t>
            </a:r>
            <a:r>
              <a:rPr lang="en-US" altLang="ko-KR" dirty="0"/>
              <a:t>Decision rule – </a:t>
            </a:r>
            <a:r>
              <a:rPr lang="ko-KR" altLang="en-US" dirty="0"/>
              <a:t>분류규칙 을 생성</a:t>
            </a:r>
            <a:br>
              <a:rPr lang="en-US" altLang="ko-KR" dirty="0"/>
            </a:br>
            <a:r>
              <a:rPr lang="en-US" altLang="ko-KR" dirty="0"/>
              <a:t>( If</a:t>
            </a:r>
            <a:r>
              <a:rPr lang="ko-KR" altLang="en-US" dirty="0"/>
              <a:t> 속성값</a:t>
            </a:r>
            <a:r>
              <a:rPr lang="en-US" altLang="ko-KR" dirty="0"/>
              <a:t>&gt;=c, then blue class</a:t>
            </a:r>
            <a:r>
              <a:rPr lang="ko-KR" altLang="en-US" dirty="0"/>
              <a:t> </a:t>
            </a:r>
            <a:r>
              <a:rPr lang="en-US" altLang="ko-KR" dirty="0"/>
              <a:t>else red class)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66273"/>
            <a:ext cx="6585804" cy="3349503"/>
            <a:chOff x="1044441" y="3027506"/>
            <a:chExt cx="6585804" cy="3349503"/>
          </a:xfrm>
        </p:grpSpPr>
        <p:grpSp>
          <p:nvGrpSpPr>
            <p:cNvPr id="33" name="그룹 32"/>
            <p:cNvGrpSpPr/>
            <p:nvPr/>
          </p:nvGrpSpPr>
          <p:grpSpPr>
            <a:xfrm>
              <a:off x="1044441" y="3027506"/>
              <a:ext cx="6585804" cy="3349503"/>
              <a:chOff x="219791" y="3109073"/>
              <a:chExt cx="3850425" cy="235038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81" t="5145" r="8577"/>
              <a:stretch/>
            </p:blipFill>
            <p:spPr>
              <a:xfrm>
                <a:off x="399835" y="3109073"/>
                <a:ext cx="3670381" cy="2185415"/>
              </a:xfrm>
              <a:prstGeom prst="rect">
                <a:avLst/>
              </a:prstGeom>
            </p:spPr>
          </p:pic>
          <p:cxnSp>
            <p:nvCxnSpPr>
              <p:cNvPr id="15" name="직선 연결선 14"/>
              <p:cNvCxnSpPr/>
              <p:nvPr/>
            </p:nvCxnSpPr>
            <p:spPr>
              <a:xfrm>
                <a:off x="2277707" y="3359670"/>
                <a:ext cx="0" cy="17217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029839" y="5090142"/>
                <a:ext cx="537095" cy="21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  <p:cxnSp>
            <p:nvCxnSpPr>
              <p:cNvPr id="14" name="직선 화살표 연결선 13"/>
              <p:cNvCxnSpPr>
                <a:cxnSpLocks/>
                <a:endCxn id="24" idx="0"/>
              </p:cNvCxnSpPr>
              <p:nvPr/>
            </p:nvCxnSpPr>
            <p:spPr>
              <a:xfrm flipV="1">
                <a:off x="1879900" y="5090142"/>
                <a:ext cx="418487" cy="185754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 rot="16200000">
                <a:off x="-327429" y="3771270"/>
                <a:ext cx="140221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빈도수</a:t>
                </a:r>
                <a:endParaRPr lang="en-US" altLang="ko-KR" sz="14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618640" y="5243483"/>
                <a:ext cx="554512" cy="21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cut-off </a:t>
                </a:r>
                <a:r>
                  <a:rPr lang="ko-KR" altLang="en-US" sz="1400" dirty="0"/>
                  <a:t>값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1035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class:</a:t>
              </a:r>
              <a:br>
                <a:rPr lang="en-US" altLang="ko-KR" sz="1400" dirty="0"/>
              </a:br>
              <a:r>
                <a:rPr lang="ko-KR" altLang="en-US" sz="1400" dirty="0"/>
                <a:t>관심</a:t>
              </a:r>
              <a:r>
                <a:rPr lang="en-US" altLang="ko-KR" sz="1400" dirty="0"/>
                <a:t> 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963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</a:t>
              </a: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2293962" y="6396334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4390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예측 변수의 </a:t>
            </a:r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 </a:t>
            </a:r>
            <a:endParaRPr lang="en-US" altLang="ko-KR" dirty="0"/>
          </a:p>
          <a:p>
            <a:pPr lvl="1"/>
            <a:r>
              <a:rPr lang="ko-KR" altLang="en-US" dirty="0"/>
              <a:t>속성에 대하여 </a:t>
            </a:r>
            <a:r>
              <a:rPr lang="en-US" altLang="ko-KR" dirty="0"/>
              <a:t>cut-off </a:t>
            </a:r>
            <a:r>
              <a:rPr lang="ko-KR" altLang="en-US" dirty="0"/>
              <a:t>값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간단한 </a:t>
            </a:r>
            <a:r>
              <a:rPr lang="en-US" altLang="ko-KR" dirty="0"/>
              <a:t>Decision rule – </a:t>
            </a:r>
            <a:r>
              <a:rPr lang="ko-KR" altLang="en-US" dirty="0"/>
              <a:t>분류규칙 을 생성</a:t>
            </a:r>
            <a:br>
              <a:rPr lang="en-US" altLang="ko-KR" dirty="0"/>
            </a:br>
            <a:r>
              <a:rPr lang="en-US" altLang="ko-KR" dirty="0"/>
              <a:t>( If</a:t>
            </a:r>
            <a:r>
              <a:rPr lang="ko-KR" altLang="en-US" dirty="0"/>
              <a:t> 속성값</a:t>
            </a:r>
            <a:r>
              <a:rPr lang="en-US" altLang="ko-KR" dirty="0"/>
              <a:t>&gt;=c, then blue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Error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en-US" altLang="ko-KR" dirty="0"/>
              <a:t>type 1 error: false positive-</a:t>
            </a:r>
            <a:r>
              <a:rPr lang="ko-KR" altLang="en-US" dirty="0" err="1"/>
              <a:t>위양성</a:t>
            </a:r>
            <a:r>
              <a:rPr lang="en-US" altLang="ko-KR" dirty="0"/>
              <a:t>-</a:t>
            </a:r>
            <a:r>
              <a:rPr lang="ko-KR" altLang="en-US" dirty="0" err="1"/>
              <a:t>비관심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샘플인데 관심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ko-KR" altLang="en-US" dirty="0" err="1"/>
              <a:t>오분류</a:t>
            </a:r>
            <a:endParaRPr lang="en-US" altLang="ko-KR" dirty="0"/>
          </a:p>
          <a:p>
            <a:pPr lvl="2"/>
            <a:r>
              <a:rPr lang="en-US" altLang="ko-KR" dirty="0"/>
              <a:t>type 2 error: false negative-</a:t>
            </a:r>
            <a:r>
              <a:rPr lang="ko-KR" altLang="en-US" dirty="0" err="1"/>
              <a:t>위음성</a:t>
            </a:r>
            <a:r>
              <a:rPr lang="en-US" altLang="ko-KR" dirty="0"/>
              <a:t>-</a:t>
            </a:r>
            <a:r>
              <a:rPr lang="ko-KR" altLang="en-US" dirty="0"/>
              <a:t>관심</a:t>
            </a:r>
            <a:r>
              <a:rPr lang="en-US" altLang="ko-KR" dirty="0"/>
              <a:t> class</a:t>
            </a:r>
            <a:r>
              <a:rPr lang="ko-KR" altLang="en-US" dirty="0"/>
              <a:t>샘플인데 </a:t>
            </a:r>
            <a:r>
              <a:rPr lang="ko-KR" altLang="en-US" dirty="0" err="1"/>
              <a:t>비관심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ko-KR" altLang="en-US" dirty="0" err="1"/>
              <a:t>오분류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Total error </a:t>
            </a:r>
            <a:r>
              <a:rPr lang="ko-KR" altLang="en-US" dirty="0"/>
              <a:t>는 </a:t>
            </a:r>
            <a:r>
              <a:rPr lang="en-US" altLang="ko-KR" dirty="0"/>
              <a:t>type 1, 2 error</a:t>
            </a:r>
            <a:r>
              <a:rPr lang="ko-KR" altLang="en-US" dirty="0"/>
              <a:t> 를 합한 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86370"/>
            <a:ext cx="6585804" cy="3291726"/>
            <a:chOff x="1044441" y="3027507"/>
            <a:chExt cx="6585804" cy="32917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A249D-0B51-43CE-9F3D-5F58E94230ED}"/>
                </a:ext>
              </a:extLst>
            </p:cNvPr>
            <p:cNvGrpSpPr/>
            <p:nvPr/>
          </p:nvGrpSpPr>
          <p:grpSpPr>
            <a:xfrm>
              <a:off x="1044441" y="3027507"/>
              <a:ext cx="6585804" cy="3291726"/>
              <a:chOff x="219791" y="2636321"/>
              <a:chExt cx="3850425" cy="230983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19791" y="2636321"/>
                <a:ext cx="3850425" cy="2309837"/>
                <a:chOff x="219791" y="3109073"/>
                <a:chExt cx="3850425" cy="2309837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81" t="5145" r="8577"/>
                <a:stretch/>
              </p:blipFill>
              <p:spPr>
                <a:xfrm>
                  <a:off x="399835" y="3109073"/>
                  <a:ext cx="3670381" cy="2185415"/>
                </a:xfrm>
                <a:prstGeom prst="rect">
                  <a:avLst/>
                </a:prstGeom>
              </p:spPr>
            </p:pic>
            <p:cxnSp>
              <p:nvCxnSpPr>
                <p:cNvPr id="15" name="직선 연결선 14"/>
                <p:cNvCxnSpPr/>
                <p:nvPr/>
              </p:nvCxnSpPr>
              <p:spPr>
                <a:xfrm>
                  <a:off x="2277707" y="3359670"/>
                  <a:ext cx="0" cy="17217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/>
                <p:cNvSpPr/>
                <p:nvPr/>
              </p:nvSpPr>
              <p:spPr>
                <a:xfrm>
                  <a:off x="1720519" y="4399598"/>
                  <a:ext cx="790794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type 1 error</a:t>
                  </a:r>
                  <a:endParaRPr lang="ko-KR" altLang="en-US" sz="14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029839" y="5090142"/>
                  <a:ext cx="537095" cy="2159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  <p:cxnSp>
              <p:nvCxnSpPr>
                <p:cNvPr id="14" name="직선 화살표 연결선 13"/>
                <p:cNvCxnSpPr>
                  <a:cxnSpLocks/>
                  <a:endCxn id="24" idx="0"/>
                </p:cNvCxnSpPr>
                <p:nvPr/>
              </p:nvCxnSpPr>
              <p:spPr>
                <a:xfrm flipV="1">
                  <a:off x="1879900" y="5090142"/>
                  <a:ext cx="418487" cy="185754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</p:cNvCxnSpPr>
                <p:nvPr/>
              </p:nvCxnSpPr>
              <p:spPr>
                <a:xfrm>
                  <a:off x="2015168" y="4612099"/>
                  <a:ext cx="129182" cy="234085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/>
                <p:cNvSpPr/>
                <p:nvPr/>
              </p:nvSpPr>
              <p:spPr>
                <a:xfrm rot="16200000">
                  <a:off x="-327429" y="3771270"/>
                  <a:ext cx="14022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dirty="0"/>
                    <a:t>빈도수</a:t>
                  </a:r>
                  <a:endParaRPr lang="en-US" altLang="ko-KR" sz="1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609439" y="5202940"/>
                  <a:ext cx="554512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cut-off </a:t>
                  </a:r>
                  <a:r>
                    <a:rPr lang="ko-KR" altLang="en-US" sz="1400" dirty="0"/>
                    <a:t>값</a:t>
                  </a:r>
                </a:p>
              </p:txBody>
            </p: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3BB77EA-9D64-4B1A-963F-B893829D2B35}"/>
                  </a:ext>
                </a:extLst>
              </p:cNvPr>
              <p:cNvSpPr/>
              <p:nvPr/>
            </p:nvSpPr>
            <p:spPr>
              <a:xfrm>
                <a:off x="1917845" y="4388710"/>
                <a:ext cx="367030" cy="3227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9877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class:</a:t>
              </a:r>
              <a:br>
                <a:rPr lang="en-US" altLang="ko-KR" sz="1400" dirty="0"/>
              </a:br>
              <a:r>
                <a:rPr lang="ko-KR" altLang="en-US" sz="1400" dirty="0"/>
                <a:t>관심</a:t>
              </a:r>
              <a:r>
                <a:rPr lang="en-US" altLang="ko-KR" sz="1400" dirty="0"/>
                <a:t>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1027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class:</a:t>
              </a:r>
              <a:br>
                <a:rPr lang="en-US" altLang="ko-KR" sz="1400" dirty="0"/>
              </a:b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2293962" y="6396334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D62A0B-BCE2-4FC9-8B65-95CEEC0231C8}"/>
              </a:ext>
            </a:extLst>
          </p:cNvPr>
          <p:cNvSpPr/>
          <p:nvPr/>
        </p:nvSpPr>
        <p:spPr>
          <a:xfrm>
            <a:off x="4514483" y="5417840"/>
            <a:ext cx="1352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type 2 error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B42145-C5AC-476C-B2B7-67233D90AAE0}"/>
              </a:ext>
            </a:extLst>
          </p:cNvPr>
          <p:cNvCxnSpPr>
            <a:cxnSpLocks/>
          </p:cNvCxnSpPr>
          <p:nvPr/>
        </p:nvCxnSpPr>
        <p:spPr>
          <a:xfrm flipH="1">
            <a:off x="4797114" y="5687118"/>
            <a:ext cx="227397" cy="35824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1689B89-61A2-4F3A-BB84-2A38A69B6ACC}"/>
              </a:ext>
            </a:extLst>
          </p:cNvPr>
          <p:cNvSpPr/>
          <p:nvPr/>
        </p:nvSpPr>
        <p:spPr>
          <a:xfrm>
            <a:off x="4396739" y="6068089"/>
            <a:ext cx="627772" cy="459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예측 변수의 </a:t>
            </a:r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 </a:t>
            </a:r>
            <a:endParaRPr lang="en-US" altLang="ko-KR" dirty="0"/>
          </a:p>
          <a:p>
            <a:pPr lvl="1"/>
            <a:r>
              <a:rPr lang="ko-KR" altLang="en-US" dirty="0"/>
              <a:t>속성에 대하여 </a:t>
            </a:r>
            <a:r>
              <a:rPr lang="en-US" altLang="ko-KR" dirty="0"/>
              <a:t>cut-off </a:t>
            </a:r>
            <a:r>
              <a:rPr lang="ko-KR" altLang="en-US" dirty="0"/>
              <a:t>값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간단한 </a:t>
            </a:r>
            <a:r>
              <a:rPr lang="en-US" altLang="ko-KR" dirty="0"/>
              <a:t>Decision rule – </a:t>
            </a:r>
            <a:r>
              <a:rPr lang="ko-KR" altLang="en-US" dirty="0"/>
              <a:t>분류규칙 을 생성</a:t>
            </a:r>
            <a:br>
              <a:rPr lang="en-US" altLang="ko-KR" dirty="0"/>
            </a:br>
            <a:r>
              <a:rPr lang="en-US" altLang="ko-KR" dirty="0"/>
              <a:t>( If</a:t>
            </a:r>
            <a:r>
              <a:rPr lang="ko-KR" altLang="en-US" dirty="0"/>
              <a:t> 속성값</a:t>
            </a:r>
            <a:r>
              <a:rPr lang="en-US" altLang="ko-KR" dirty="0"/>
              <a:t>&gt;=c, then blue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최소 </a:t>
            </a:r>
            <a:r>
              <a:rPr lang="en-US" altLang="ko-KR" dirty="0">
                <a:sym typeface="Wingdings" panose="05000000000000000000" pitchFamily="2" charset="2"/>
              </a:rPr>
              <a:t>error</a:t>
            </a:r>
            <a:r>
              <a:rPr lang="en-US" altLang="ko-KR" dirty="0"/>
              <a:t> = </a:t>
            </a:r>
            <a:r>
              <a:rPr lang="ko-KR" altLang="en-US" dirty="0" err="1"/>
              <a:t>부류별</a:t>
            </a:r>
            <a:r>
              <a:rPr lang="ko-KR" altLang="en-US" dirty="0"/>
              <a:t> 히스토그램 </a:t>
            </a:r>
            <a:r>
              <a:rPr lang="en-US" altLang="ko-KR" dirty="0"/>
              <a:t> </a:t>
            </a:r>
            <a:r>
              <a:rPr lang="ko-KR" altLang="en-US" dirty="0"/>
              <a:t>높이 가 동일해 지는 속성값</a:t>
            </a:r>
            <a:endParaRPr lang="en-US" altLang="ko-KR" dirty="0"/>
          </a:p>
          <a:p>
            <a:pPr lvl="1"/>
            <a:r>
              <a:rPr lang="en-US" altLang="ko-KR" dirty="0"/>
              <a:t>cut-off </a:t>
            </a:r>
            <a:r>
              <a:rPr lang="ko-KR" altLang="en-US" dirty="0"/>
              <a:t>는 </a:t>
            </a:r>
            <a:r>
              <a:rPr lang="en-US" altLang="ko-KR" dirty="0"/>
              <a:t>Decision boundary – </a:t>
            </a:r>
            <a:r>
              <a:rPr lang="ko-KR" altLang="en-US" dirty="0"/>
              <a:t>결정 경계 의 역할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Data space </a:t>
            </a:r>
            <a:r>
              <a:rPr lang="ko-KR" altLang="en-US" dirty="0"/>
              <a:t>에서 각 </a:t>
            </a:r>
            <a:r>
              <a:rPr lang="en-US" altLang="ko-KR" dirty="0"/>
              <a:t>class </a:t>
            </a:r>
            <a:r>
              <a:rPr lang="ko-KR" altLang="en-US" dirty="0"/>
              <a:t>구역을 나누는 경계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66274"/>
            <a:ext cx="6585804" cy="3291726"/>
            <a:chOff x="1044441" y="3027507"/>
            <a:chExt cx="6585804" cy="32917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A249D-0B51-43CE-9F3D-5F58E94230ED}"/>
                </a:ext>
              </a:extLst>
            </p:cNvPr>
            <p:cNvGrpSpPr/>
            <p:nvPr/>
          </p:nvGrpSpPr>
          <p:grpSpPr>
            <a:xfrm>
              <a:off x="1044441" y="3027507"/>
              <a:ext cx="6585804" cy="3291726"/>
              <a:chOff x="219791" y="2636321"/>
              <a:chExt cx="3850425" cy="230983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19791" y="2636321"/>
                <a:ext cx="3850425" cy="2309837"/>
                <a:chOff x="219791" y="3109073"/>
                <a:chExt cx="3850425" cy="2309837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81" t="5145" r="8577"/>
                <a:stretch/>
              </p:blipFill>
              <p:spPr>
                <a:xfrm>
                  <a:off x="399835" y="3109073"/>
                  <a:ext cx="3670381" cy="2185415"/>
                </a:xfrm>
                <a:prstGeom prst="rect">
                  <a:avLst/>
                </a:prstGeom>
              </p:spPr>
            </p:pic>
            <p:cxnSp>
              <p:nvCxnSpPr>
                <p:cNvPr id="15" name="직선 연결선 14"/>
                <p:cNvCxnSpPr/>
                <p:nvPr/>
              </p:nvCxnSpPr>
              <p:spPr>
                <a:xfrm>
                  <a:off x="2277707" y="3359670"/>
                  <a:ext cx="0" cy="17217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/>
                <p:cNvSpPr/>
                <p:nvPr/>
              </p:nvSpPr>
              <p:spPr>
                <a:xfrm>
                  <a:off x="2853222" y="5112974"/>
                  <a:ext cx="382125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error</a:t>
                  </a:r>
                  <a:endParaRPr lang="ko-KR" altLang="en-US" sz="14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029839" y="5090142"/>
                  <a:ext cx="537095" cy="2159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  <p:cxnSp>
              <p:nvCxnSpPr>
                <p:cNvPr id="14" name="직선 화살표 연결선 13"/>
                <p:cNvCxnSpPr>
                  <a:cxnSpLocks/>
                  <a:endCxn id="24" idx="0"/>
                </p:cNvCxnSpPr>
                <p:nvPr/>
              </p:nvCxnSpPr>
              <p:spPr>
                <a:xfrm flipV="1">
                  <a:off x="1879900" y="5090142"/>
                  <a:ext cx="418487" cy="185754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</p:cNvCxnSpPr>
                <p:nvPr/>
              </p:nvCxnSpPr>
              <p:spPr>
                <a:xfrm flipH="1" flipV="1">
                  <a:off x="2520049" y="5090142"/>
                  <a:ext cx="367030" cy="126141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/>
                <p:cNvSpPr/>
                <p:nvPr/>
              </p:nvSpPr>
              <p:spPr>
                <a:xfrm rot="16200000">
                  <a:off x="-327429" y="3771270"/>
                  <a:ext cx="14022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dirty="0"/>
                    <a:t>빈도수</a:t>
                  </a:r>
                  <a:endParaRPr lang="en-US" altLang="ko-KR" sz="1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609439" y="5202940"/>
                  <a:ext cx="554512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cut-off </a:t>
                  </a:r>
                  <a:r>
                    <a:rPr lang="ko-KR" altLang="en-US" sz="1400" dirty="0"/>
                    <a:t>값</a:t>
                  </a:r>
                </a:p>
              </p:txBody>
            </p: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3BB77EA-9D64-4B1A-963F-B893829D2B35}"/>
                  </a:ext>
                </a:extLst>
              </p:cNvPr>
              <p:cNvSpPr/>
              <p:nvPr/>
            </p:nvSpPr>
            <p:spPr>
              <a:xfrm>
                <a:off x="1941215" y="4373134"/>
                <a:ext cx="629661" cy="3227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9796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963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</a:t>
              </a: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2293962" y="6396334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5309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 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error</a:t>
            </a:r>
            <a:r>
              <a:rPr lang="en-US" altLang="ko-KR" dirty="0"/>
              <a:t> 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부류별</a:t>
            </a:r>
            <a:r>
              <a:rPr lang="ko-KR" altLang="en-US" dirty="0"/>
              <a:t> 히스토그램 </a:t>
            </a:r>
            <a:r>
              <a:rPr lang="en-US" altLang="ko-KR" dirty="0"/>
              <a:t> </a:t>
            </a:r>
            <a:r>
              <a:rPr lang="ko-KR" altLang="en-US" dirty="0"/>
              <a:t>높이 가 동일해 지는 위치의 속성값 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 구하기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속성값을 </a:t>
            </a:r>
            <a:r>
              <a:rPr lang="en-US" altLang="ko-KR" dirty="0"/>
              <a:t>0 </a:t>
            </a:r>
            <a:r>
              <a:rPr lang="ko-KR" altLang="en-US" dirty="0"/>
              <a:t>으로 부터 증가 하면서 각 속성 값에 대하여 </a:t>
            </a:r>
            <a:r>
              <a:rPr lang="en-US" altLang="ko-KR" dirty="0"/>
              <a:t>error rate-</a:t>
            </a:r>
            <a:r>
              <a:rPr lang="ko-KR" altLang="en-US" dirty="0" err="1"/>
              <a:t>오분류율을</a:t>
            </a:r>
            <a:r>
              <a:rPr lang="ko-KR" altLang="en-US" dirty="0"/>
              <a:t>  를 측정해 가며 </a:t>
            </a:r>
            <a:endParaRPr lang="en-US" altLang="ko-KR" dirty="0"/>
          </a:p>
          <a:p>
            <a:pPr lvl="2"/>
            <a:r>
              <a:rPr lang="ko-KR" altLang="en-US" dirty="0"/>
              <a:t>최소 </a:t>
            </a:r>
            <a:r>
              <a:rPr lang="en-US" altLang="ko-KR" dirty="0"/>
              <a:t>error </a:t>
            </a:r>
            <a:r>
              <a:rPr lang="ko-KR" altLang="en-US" dirty="0"/>
              <a:t>를 가지는 속성값을 탐색  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66274"/>
            <a:ext cx="6585804" cy="3291726"/>
            <a:chOff x="1044441" y="3027507"/>
            <a:chExt cx="6585804" cy="32917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A249D-0B51-43CE-9F3D-5F58E94230ED}"/>
                </a:ext>
              </a:extLst>
            </p:cNvPr>
            <p:cNvGrpSpPr/>
            <p:nvPr/>
          </p:nvGrpSpPr>
          <p:grpSpPr>
            <a:xfrm>
              <a:off x="1044441" y="3027507"/>
              <a:ext cx="6585804" cy="3291726"/>
              <a:chOff x="219791" y="2636321"/>
              <a:chExt cx="3850425" cy="230983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19791" y="2636321"/>
                <a:ext cx="3850425" cy="2309837"/>
                <a:chOff x="219791" y="3109073"/>
                <a:chExt cx="3850425" cy="2309837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81" t="5145" r="8577"/>
                <a:stretch/>
              </p:blipFill>
              <p:spPr>
                <a:xfrm>
                  <a:off x="399835" y="3109073"/>
                  <a:ext cx="3670381" cy="2185415"/>
                </a:xfrm>
                <a:prstGeom prst="rect">
                  <a:avLst/>
                </a:prstGeom>
              </p:spPr>
            </p:pic>
            <p:cxnSp>
              <p:nvCxnSpPr>
                <p:cNvPr id="15" name="직선 연결선 14"/>
                <p:cNvCxnSpPr/>
                <p:nvPr/>
              </p:nvCxnSpPr>
              <p:spPr>
                <a:xfrm>
                  <a:off x="2277707" y="3359670"/>
                  <a:ext cx="0" cy="17217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/>
                <p:cNvSpPr/>
                <p:nvPr/>
              </p:nvSpPr>
              <p:spPr>
                <a:xfrm>
                  <a:off x="2853222" y="5112974"/>
                  <a:ext cx="382125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error</a:t>
                  </a:r>
                  <a:endParaRPr lang="ko-KR" altLang="en-US" sz="14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029839" y="5090142"/>
                  <a:ext cx="537095" cy="2159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  <p:cxnSp>
              <p:nvCxnSpPr>
                <p:cNvPr id="14" name="직선 화살표 연결선 13"/>
                <p:cNvCxnSpPr>
                  <a:cxnSpLocks/>
                  <a:endCxn id="24" idx="0"/>
                </p:cNvCxnSpPr>
                <p:nvPr/>
              </p:nvCxnSpPr>
              <p:spPr>
                <a:xfrm flipV="1">
                  <a:off x="1879900" y="5090142"/>
                  <a:ext cx="418487" cy="185754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</p:cNvCxnSpPr>
                <p:nvPr/>
              </p:nvCxnSpPr>
              <p:spPr>
                <a:xfrm flipH="1" flipV="1">
                  <a:off x="2520049" y="5090142"/>
                  <a:ext cx="367030" cy="126141"/>
                </a:xfrm>
                <a:prstGeom prst="straightConnector1">
                  <a:avLst/>
                </a:prstGeom>
                <a:ln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/>
                <p:cNvSpPr/>
                <p:nvPr/>
              </p:nvSpPr>
              <p:spPr>
                <a:xfrm rot="16200000">
                  <a:off x="-327429" y="3771270"/>
                  <a:ext cx="14022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dirty="0"/>
                    <a:t>빈도수</a:t>
                  </a:r>
                  <a:endParaRPr lang="en-US" altLang="ko-KR" sz="1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609439" y="5202940"/>
                  <a:ext cx="554512" cy="2159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cut-off </a:t>
                  </a:r>
                  <a:r>
                    <a:rPr lang="ko-KR" altLang="en-US" sz="1400" dirty="0"/>
                    <a:t>값</a:t>
                  </a:r>
                </a:p>
              </p:txBody>
            </p: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3BB77EA-9D64-4B1A-963F-B893829D2B35}"/>
                  </a:ext>
                </a:extLst>
              </p:cNvPr>
              <p:cNvSpPr/>
              <p:nvPr/>
            </p:nvSpPr>
            <p:spPr>
              <a:xfrm>
                <a:off x="1941215" y="4373134"/>
                <a:ext cx="629661" cy="3227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9796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963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</a:t>
              </a: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1914285" y="6389476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41075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 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error</a:t>
            </a:r>
            <a:r>
              <a:rPr lang="en-US" altLang="ko-KR" dirty="0"/>
              <a:t> 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부류별</a:t>
            </a:r>
            <a:r>
              <a:rPr lang="ko-KR" altLang="en-US" dirty="0"/>
              <a:t> 히스토그램 </a:t>
            </a:r>
            <a:r>
              <a:rPr lang="en-US" altLang="ko-KR" dirty="0"/>
              <a:t> </a:t>
            </a:r>
            <a:r>
              <a:rPr lang="ko-KR" altLang="en-US" dirty="0"/>
              <a:t>높이 가 동일해 지는 위치의 속성값 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 구하기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속성값을 </a:t>
            </a:r>
            <a:r>
              <a:rPr lang="en-US" altLang="ko-KR" dirty="0"/>
              <a:t>0 </a:t>
            </a:r>
            <a:r>
              <a:rPr lang="ko-KR" altLang="en-US" dirty="0"/>
              <a:t>으로 부터 점차로 증가 하면서 각 속성 값에 대하여 </a:t>
            </a:r>
            <a:br>
              <a:rPr lang="en-US" altLang="ko-KR" dirty="0"/>
            </a:br>
            <a:r>
              <a:rPr lang="en-US" altLang="ko-KR" dirty="0"/>
              <a:t>error rate-</a:t>
            </a:r>
            <a:r>
              <a:rPr lang="ko-KR" altLang="en-US" dirty="0" err="1"/>
              <a:t>오분류율을</a:t>
            </a:r>
            <a:r>
              <a:rPr lang="ko-KR" altLang="en-US" dirty="0"/>
              <a:t>  를 측정해 가며 </a:t>
            </a:r>
            <a:endParaRPr lang="en-US" altLang="ko-KR" dirty="0"/>
          </a:p>
          <a:p>
            <a:pPr lvl="2"/>
            <a:r>
              <a:rPr lang="ko-KR" altLang="en-US" dirty="0"/>
              <a:t>최소 </a:t>
            </a:r>
            <a:r>
              <a:rPr lang="en-US" altLang="ko-KR" dirty="0"/>
              <a:t>error </a:t>
            </a:r>
            <a:r>
              <a:rPr lang="ko-KR" altLang="en-US" dirty="0"/>
              <a:t>를 가지는 속성값을 탐색  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9EA2FF-CA07-4CFC-A668-4D44543FAB6E}"/>
              </a:ext>
            </a:extLst>
          </p:cNvPr>
          <p:cNvGrpSpPr/>
          <p:nvPr/>
        </p:nvGrpSpPr>
        <p:grpSpPr>
          <a:xfrm>
            <a:off x="852340" y="3566272"/>
            <a:ext cx="6585804" cy="3291727"/>
            <a:chOff x="1044441" y="3027505"/>
            <a:chExt cx="6585804" cy="3291727"/>
          </a:xfrm>
        </p:grpSpPr>
        <p:grpSp>
          <p:nvGrpSpPr>
            <p:cNvPr id="33" name="그룹 32"/>
            <p:cNvGrpSpPr/>
            <p:nvPr/>
          </p:nvGrpSpPr>
          <p:grpSpPr>
            <a:xfrm>
              <a:off x="1044441" y="3027505"/>
              <a:ext cx="6585804" cy="3291727"/>
              <a:chOff x="219791" y="3109073"/>
              <a:chExt cx="3850425" cy="2309838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81" t="5145" r="8577"/>
              <a:stretch/>
            </p:blipFill>
            <p:spPr>
              <a:xfrm>
                <a:off x="399835" y="3109073"/>
                <a:ext cx="3670381" cy="2185415"/>
              </a:xfrm>
              <a:prstGeom prst="rect">
                <a:avLst/>
              </a:prstGeom>
            </p:spPr>
          </p:pic>
          <p:cxnSp>
            <p:nvCxnSpPr>
              <p:cNvPr id="15" name="직선 연결선 14"/>
              <p:cNvCxnSpPr/>
              <p:nvPr/>
            </p:nvCxnSpPr>
            <p:spPr>
              <a:xfrm>
                <a:off x="1189386" y="3340882"/>
                <a:ext cx="0" cy="17217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029839" y="5090142"/>
                <a:ext cx="537095" cy="21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6200000">
                <a:off x="-327429" y="3771270"/>
                <a:ext cx="140221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빈도수</a:t>
                </a:r>
                <a:endParaRPr lang="en-US" altLang="ko-KR" sz="14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40094" y="5202941"/>
                <a:ext cx="554512" cy="21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cut-off </a:t>
                </a:r>
                <a:r>
                  <a:rPr lang="ko-KR" altLang="en-US" sz="1400" dirty="0"/>
                  <a:t>값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5E0B11-ADAF-4BA8-B148-EAE9DA758690}"/>
                </a:ext>
              </a:extLst>
            </p:cNvPr>
            <p:cNvSpPr/>
            <p:nvPr/>
          </p:nvSpPr>
          <p:spPr>
            <a:xfrm>
              <a:off x="2702845" y="3958122"/>
              <a:ext cx="9796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Red class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A7E347-0CA6-4476-BD06-B1B6C643B6FA}"/>
                </a:ext>
              </a:extLst>
            </p:cNvPr>
            <p:cNvSpPr/>
            <p:nvPr/>
          </p:nvSpPr>
          <p:spPr>
            <a:xfrm>
              <a:off x="5759849" y="3892983"/>
              <a:ext cx="963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Blue class</a:t>
              </a:r>
              <a:endParaRPr lang="ko-KR" altLang="en-US" sz="14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D30656-D9A7-4064-940A-1D3E93E932F8}"/>
              </a:ext>
            </a:extLst>
          </p:cNvPr>
          <p:cNvSpPr/>
          <p:nvPr/>
        </p:nvSpPr>
        <p:spPr>
          <a:xfrm>
            <a:off x="6699203" y="6466502"/>
            <a:ext cx="9186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6C58B0D-CBFF-43C9-ADB2-050EC6EB29CA}"/>
              </a:ext>
            </a:extLst>
          </p:cNvPr>
          <p:cNvSpPr/>
          <p:nvPr/>
        </p:nvSpPr>
        <p:spPr>
          <a:xfrm>
            <a:off x="1469093" y="6117119"/>
            <a:ext cx="911044" cy="433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C880AB2-5C8A-4893-82AC-A18F11DC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탐험 </a:t>
            </a:r>
            <a:r>
              <a:rPr lang="en-US" altLang="ko-KR" dirty="0"/>
              <a:t>- DEA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ECA3B-9FE6-4D0B-B9FA-DEFBCE5B2F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/>
          <a:p>
            <a:r>
              <a:rPr lang="ko-KR" altLang="en-US" dirty="0"/>
              <a:t>데이터 탐험</a:t>
            </a:r>
            <a:r>
              <a:rPr lang="en-US" altLang="ko-KR" dirty="0"/>
              <a:t>: </a:t>
            </a:r>
            <a:r>
              <a:rPr lang="ko-KR" altLang="en-US" dirty="0"/>
              <a:t>주어진 데이터에 대한 탐험</a:t>
            </a:r>
            <a:endParaRPr lang="en-US" altLang="ko-KR" dirty="0"/>
          </a:p>
          <a:p>
            <a:pPr lvl="1"/>
            <a:r>
              <a:rPr lang="ko-KR" altLang="en-US" dirty="0"/>
              <a:t>특정한 목적없이 데이터의 특성에 대한 조사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데이터의 특성</a:t>
            </a:r>
            <a:r>
              <a:rPr lang="en-US" altLang="ko-KR" dirty="0"/>
              <a:t>, </a:t>
            </a:r>
            <a:r>
              <a:rPr lang="ko-KR" altLang="en-US" dirty="0"/>
              <a:t>오류 파악</a:t>
            </a:r>
            <a:endParaRPr lang="en-US" altLang="ko-KR" dirty="0"/>
          </a:p>
          <a:p>
            <a:pPr lvl="1"/>
            <a:r>
              <a:rPr lang="ko-KR" altLang="en-US" dirty="0"/>
              <a:t>추후 데이터 마이닝 단계에 대한 설계</a:t>
            </a:r>
            <a:r>
              <a:rPr lang="en-US" altLang="ko-KR" dirty="0"/>
              <a:t>, </a:t>
            </a:r>
            <a:r>
              <a:rPr lang="ko-KR" altLang="en-US" dirty="0"/>
              <a:t>적용할 알고리즘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 통계</a:t>
            </a:r>
            <a:endParaRPr lang="en-US" altLang="ko-KR" dirty="0"/>
          </a:p>
          <a:p>
            <a:pPr lvl="1"/>
            <a:r>
              <a:rPr lang="ko-KR" altLang="en-US" dirty="0"/>
              <a:t>통계학적인 수치들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en-US" altLang="ko-KR" dirty="0"/>
              <a:t>, …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가시화 </a:t>
            </a:r>
            <a:endParaRPr lang="en-US" altLang="ko-KR" dirty="0"/>
          </a:p>
          <a:p>
            <a:pPr lvl="1"/>
            <a:r>
              <a:rPr lang="ko-KR" altLang="en-US" dirty="0"/>
              <a:t>차트</a:t>
            </a:r>
            <a:r>
              <a:rPr lang="en-US" altLang="ko-KR" dirty="0"/>
              <a:t>(</a:t>
            </a:r>
            <a:r>
              <a:rPr lang="ko-KR" altLang="en-US" dirty="0"/>
              <a:t>플롯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plot,</a:t>
            </a:r>
            <a:r>
              <a:rPr lang="ko-KR" altLang="en-US" dirty="0"/>
              <a:t> </a:t>
            </a:r>
            <a:r>
              <a:rPr lang="en-US" altLang="ko-KR" dirty="0"/>
              <a:t>histogram,</a:t>
            </a:r>
            <a:r>
              <a:rPr lang="ko-KR" altLang="en-US" dirty="0"/>
              <a:t> </a:t>
            </a:r>
            <a:r>
              <a:rPr lang="en-US" altLang="ko-KR" dirty="0"/>
              <a:t>scatter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5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</a:t>
            </a:r>
            <a:r>
              <a:rPr lang="ko-KR" altLang="en-US" dirty="0"/>
              <a:t>으로 부터 간단한 분류 모델 생성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histogram</a:t>
            </a:r>
            <a:r>
              <a:rPr lang="ko-KR" altLang="en-US" dirty="0"/>
              <a:t> 에서  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값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최소 </a:t>
            </a:r>
            <a:r>
              <a:rPr lang="en-US" altLang="ko-KR" dirty="0">
                <a:sym typeface="Wingdings" panose="05000000000000000000" pitchFamily="2" charset="2"/>
              </a:rPr>
              <a:t>error</a:t>
            </a:r>
            <a:r>
              <a:rPr lang="en-US" altLang="ko-KR" dirty="0"/>
              <a:t> = </a:t>
            </a:r>
            <a:r>
              <a:rPr lang="ko-KR" altLang="en-US" dirty="0" err="1"/>
              <a:t>부류별</a:t>
            </a:r>
            <a:r>
              <a:rPr lang="ko-KR" altLang="en-US" dirty="0"/>
              <a:t> 히스토그램 </a:t>
            </a:r>
            <a:r>
              <a:rPr lang="en-US" altLang="ko-KR" dirty="0"/>
              <a:t> </a:t>
            </a:r>
            <a:r>
              <a:rPr lang="ko-KR" altLang="en-US" dirty="0"/>
              <a:t>높이 가 동일해 지는 속성값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histogram </a:t>
            </a:r>
            <a:r>
              <a:rPr lang="ko-KR" altLang="en-US" dirty="0">
                <a:sym typeface="Wingdings" panose="05000000000000000000" pitchFamily="2" charset="2"/>
              </a:rPr>
              <a:t>이 실제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비율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반영하는 것을 전제로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그렇지 않은 경우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별로 </a:t>
            </a:r>
            <a:r>
              <a:rPr lang="en-US" altLang="ko-KR" dirty="0">
                <a:sym typeface="Wingdings" panose="05000000000000000000" pitchFamily="2" charset="2"/>
              </a:rPr>
              <a:t>histogram </a:t>
            </a:r>
            <a:r>
              <a:rPr lang="ko-KR" altLang="en-US" dirty="0">
                <a:sym typeface="Wingdings" panose="05000000000000000000" pitchFamily="2" charset="2"/>
              </a:rPr>
              <a:t>을 실제 비율에 따라 </a:t>
            </a:r>
            <a:r>
              <a:rPr lang="en-US" altLang="ko-KR" dirty="0">
                <a:sym typeface="Wingdings" panose="05000000000000000000" pitchFamily="2" charset="2"/>
              </a:rPr>
              <a:t>scaling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항공대의 경우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남녀 각 </a:t>
            </a:r>
            <a:r>
              <a:rPr lang="en-US" altLang="ko-KR" dirty="0">
                <a:sym typeface="Wingdings" panose="05000000000000000000" pitchFamily="2" charset="2"/>
              </a:rPr>
              <a:t>100 </a:t>
            </a:r>
            <a:r>
              <a:rPr lang="ko-KR" altLang="en-US" dirty="0">
                <a:sym typeface="Wingdings" panose="05000000000000000000" pitchFamily="2" charset="2"/>
              </a:rPr>
              <a:t>명을 추출하여 신장을 조사한 결과를 이용한다고 가정한다면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실제 남녀 비 가 </a:t>
            </a:r>
            <a:r>
              <a:rPr lang="en-US" altLang="ko-KR" dirty="0">
                <a:sym typeface="Wingdings" panose="05000000000000000000" pitchFamily="2" charset="2"/>
              </a:rPr>
              <a:t>5:1 </a:t>
            </a:r>
            <a:r>
              <a:rPr lang="ko-KR" altLang="en-US" dirty="0">
                <a:sym typeface="Wingdings" panose="05000000000000000000" pitchFamily="2" charset="2"/>
              </a:rPr>
              <a:t>인 경우에는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히스토그램에서 남자의 분포를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배 해 주어 야 </a:t>
            </a:r>
            <a:r>
              <a:rPr lang="ko-KR" altLang="en-US" dirty="0" err="1">
                <a:sym typeface="Wingdings" panose="05000000000000000000" pitchFamily="2" charset="2"/>
              </a:rPr>
              <a:t>함다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0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변수 선택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최적 변수</a:t>
            </a:r>
            <a:endParaRPr lang="en-US" altLang="ko-KR" dirty="0"/>
          </a:p>
          <a:p>
            <a:pPr lvl="1"/>
            <a:r>
              <a:rPr lang="ko-KR" altLang="en-US" dirty="0"/>
              <a:t>결정 규칙에서 </a:t>
            </a:r>
            <a:r>
              <a:rPr lang="en-US" altLang="ko-KR" dirty="0"/>
              <a:t>error</a:t>
            </a:r>
            <a:r>
              <a:rPr lang="ko-KR" altLang="en-US" dirty="0"/>
              <a:t> 를 최소화해 주는 변수 </a:t>
            </a:r>
            <a:endParaRPr lang="en-US" altLang="ko-KR" dirty="0"/>
          </a:p>
          <a:p>
            <a:pPr lvl="1"/>
            <a:r>
              <a:rPr lang="en-US" altLang="ko-KR" dirty="0"/>
              <a:t>error</a:t>
            </a:r>
            <a:r>
              <a:rPr lang="ko-KR" altLang="en-US" dirty="0"/>
              <a:t>를 최소로 해 주는 변수를 선택</a:t>
            </a:r>
            <a:endParaRPr lang="en-US" altLang="ko-KR" dirty="0"/>
          </a:p>
          <a:p>
            <a:pPr lvl="1"/>
            <a:r>
              <a:rPr lang="ko-KR" altLang="en-US" dirty="0"/>
              <a:t>아래 두 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들 중 어느 변수가 더 좋은 변수인가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 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5483" y="3296037"/>
            <a:ext cx="8250446" cy="2425486"/>
            <a:chOff x="219791" y="2972433"/>
            <a:chExt cx="8250446" cy="24254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9" t="6416" r="6573" b="5536"/>
            <a:stretch/>
          </p:blipFill>
          <p:spPr>
            <a:xfrm>
              <a:off x="327666" y="3138346"/>
              <a:ext cx="3831828" cy="2028586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2277707" y="3359670"/>
              <a:ext cx="0" cy="17217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7135"/>
            <a:stretch/>
          </p:blipFill>
          <p:spPr>
            <a:xfrm>
              <a:off x="4638408" y="2972433"/>
              <a:ext cx="3831829" cy="2338859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6596151" y="3434592"/>
              <a:ext cx="0" cy="17217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029838" y="5090142"/>
              <a:ext cx="77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속성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45912" y="5090142"/>
              <a:ext cx="77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속성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 rot="16200000">
              <a:off x="-327429" y="3771270"/>
              <a:ext cx="14022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빈도수</a:t>
              </a:r>
              <a:endParaRPr lang="en-US" altLang="ko-KR" sz="1400" dirty="0"/>
            </a:p>
          </p:txBody>
        </p:sp>
        <p:sp>
          <p:nvSpPr>
            <p:cNvPr id="32" name="직사각형 31"/>
            <p:cNvSpPr/>
            <p:nvPr/>
          </p:nvSpPr>
          <p:spPr>
            <a:xfrm rot="16200000">
              <a:off x="3842804" y="3763159"/>
              <a:ext cx="14022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빈도수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3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Probability density-</a:t>
            </a:r>
            <a:r>
              <a:rPr lang="ko-KR" altLang="en-US" dirty="0"/>
              <a:t>확률 밀도의 경우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는 </a:t>
            </a:r>
            <a:r>
              <a:rPr lang="en-US" altLang="ko-KR" dirty="0"/>
              <a:t>normalize(</a:t>
            </a:r>
            <a:r>
              <a:rPr lang="ko-KR" altLang="en-US" dirty="0" err="1"/>
              <a:t>곡선하</a:t>
            </a:r>
            <a:r>
              <a:rPr lang="ko-KR" altLang="en-US" dirty="0"/>
              <a:t> 면적이 </a:t>
            </a:r>
            <a:r>
              <a:rPr lang="en-US" altLang="ko-KR" dirty="0"/>
              <a:t>1) </a:t>
            </a:r>
            <a:r>
              <a:rPr lang="ko-KR" altLang="en-US" dirty="0"/>
              <a:t>되어 있으므로</a:t>
            </a:r>
            <a:endParaRPr lang="en-US" altLang="ko-KR" dirty="0"/>
          </a:p>
          <a:p>
            <a:pPr lvl="1"/>
            <a:r>
              <a:rPr lang="ko-KR" altLang="en-US" dirty="0"/>
              <a:t>실제 </a:t>
            </a:r>
            <a:r>
              <a:rPr lang="ko-KR" altLang="en-US" dirty="0" err="1"/>
              <a:t>부류별</a:t>
            </a:r>
            <a:r>
              <a:rPr lang="ko-KR" altLang="en-US" dirty="0"/>
              <a:t> 빈도수 비율이 동일한 경우에는 </a:t>
            </a:r>
            <a:br>
              <a:rPr lang="en-US" altLang="ko-KR" dirty="0"/>
            </a:br>
            <a:r>
              <a:rPr lang="ko-KR" altLang="en-US" dirty="0"/>
              <a:t>최적 </a:t>
            </a:r>
            <a:r>
              <a:rPr lang="en-US" altLang="ko-KR" dirty="0"/>
              <a:t>cut-off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두 </a:t>
            </a:r>
            <a:r>
              <a:rPr lang="en-US" altLang="ko-KR" dirty="0"/>
              <a:t>pdf </a:t>
            </a:r>
            <a:r>
              <a:rPr lang="ko-KR" altLang="en-US" dirty="0"/>
              <a:t>가 교차하는 지점의 속성값</a:t>
            </a:r>
            <a:endParaRPr lang="en-US" altLang="ko-KR" dirty="0"/>
          </a:p>
          <a:p>
            <a:pPr lvl="1"/>
            <a:r>
              <a:rPr lang="ko-KR" altLang="en-US" dirty="0"/>
              <a:t>이외의 경우 실제 </a:t>
            </a:r>
            <a:r>
              <a:rPr lang="ko-KR" altLang="en-US" dirty="0" err="1"/>
              <a:t>부류별</a:t>
            </a:r>
            <a:r>
              <a:rPr lang="ko-KR" altLang="en-US" dirty="0"/>
              <a:t> 비율 을 반영하기 위하여 </a:t>
            </a:r>
            <a:r>
              <a:rPr lang="en-US" altLang="ko-KR" dirty="0"/>
              <a:t>PDF </a:t>
            </a:r>
            <a:r>
              <a:rPr lang="ko-KR" altLang="en-US" dirty="0"/>
              <a:t>를 </a:t>
            </a:r>
            <a:r>
              <a:rPr lang="en-US" altLang="ko-KR" dirty="0"/>
              <a:t>scaling</a:t>
            </a:r>
            <a:r>
              <a:rPr lang="ko-KR" altLang="en-US" dirty="0"/>
              <a:t> 할 필요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29"/>
          <a:stretch/>
        </p:blipFill>
        <p:spPr>
          <a:xfrm>
            <a:off x="1450323" y="2798019"/>
            <a:ext cx="6243353" cy="3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 plot </a:t>
            </a:r>
            <a:r>
              <a:rPr lang="ko-KR" altLang="en-US" dirty="0"/>
              <a:t>에서 </a:t>
            </a:r>
            <a:r>
              <a:rPr lang="en-US" altLang="ko-KR" dirty="0"/>
              <a:t>decision rule </a:t>
            </a:r>
            <a:r>
              <a:rPr lang="ko-KR" altLang="en-US" dirty="0"/>
              <a:t>찾기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rule - </a:t>
            </a:r>
            <a:r>
              <a:rPr lang="ko-KR" altLang="en-US" dirty="0"/>
              <a:t>결정 규칙 </a:t>
            </a:r>
            <a:endParaRPr lang="en-US" altLang="ko-KR" dirty="0"/>
          </a:p>
          <a:p>
            <a:pPr lvl="1"/>
            <a:r>
              <a:rPr lang="en-US" altLang="ko-KR" dirty="0"/>
              <a:t>decision boundary - </a:t>
            </a:r>
            <a:r>
              <a:rPr lang="ko-KR" altLang="en-US" dirty="0"/>
              <a:t>결정 경계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직선</a:t>
            </a:r>
          </a:p>
        </p:txBody>
      </p:sp>
      <p:pic>
        <p:nvPicPr>
          <p:cNvPr id="8" name="Picture 2" descr="N:\Rapid\Rapid강의자료\그림3_10 산점도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4" y="2130505"/>
            <a:ext cx="4424173" cy="41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1697" y="4644808"/>
            <a:ext cx="7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400" b="0" dirty="0"/>
              <a:t>Iris setosa</a:t>
            </a:r>
            <a:endParaRPr lang="ko-KR" altLang="en-US" sz="1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841818" y="3917284"/>
            <a:ext cx="10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400" b="0" dirty="0"/>
              <a:t>Iris versicolor</a:t>
            </a: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844711" y="2752332"/>
            <a:ext cx="8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400" b="0" dirty="0"/>
              <a:t>Iris virginica</a:t>
            </a:r>
            <a:endParaRPr lang="ko-KR" altLang="en-US" sz="1400" b="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841818" y="4319081"/>
            <a:ext cx="1378037" cy="1527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156049" y="3484736"/>
            <a:ext cx="1508081" cy="11391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58602" y="2570451"/>
            <a:ext cx="3303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/>
              <a:t>- </a:t>
            </a:r>
            <a:r>
              <a:rPr lang="ko-KR" altLang="en-US" sz="2000" dirty="0"/>
              <a:t>직선의</a:t>
            </a:r>
            <a:r>
              <a:rPr lang="en-US" altLang="ko-KR" sz="2000" dirty="0"/>
              <a:t> </a:t>
            </a:r>
            <a:r>
              <a:rPr lang="ko-KR" altLang="en-US" sz="2000" dirty="0"/>
              <a:t>부등식을 이용</a:t>
            </a:r>
            <a:endParaRPr lang="en-US" altLang="ko-KR" sz="2000" dirty="0"/>
          </a:p>
          <a:p>
            <a:pPr marL="0" lvl="1"/>
            <a:r>
              <a:rPr lang="ko-KR" altLang="en-US" sz="2000" dirty="0"/>
              <a:t>결정 규칙을 나타냄</a:t>
            </a:r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en-US" altLang="ko-KR" sz="2000" dirty="0"/>
              <a:t>If y &gt;= ax + b </a:t>
            </a:r>
          </a:p>
          <a:p>
            <a:pPr marL="0" lvl="1"/>
            <a:r>
              <a:rPr lang="en-US" altLang="ko-KR" sz="2000" dirty="0"/>
              <a:t>   then Versicolor</a:t>
            </a:r>
          </a:p>
          <a:p>
            <a:pPr marL="0" lvl="1"/>
            <a:r>
              <a:rPr lang="en-US" altLang="ko-KR" sz="2000" dirty="0"/>
              <a:t>   else Setosa</a:t>
            </a:r>
          </a:p>
          <a:p>
            <a:pPr marL="0" lvl="1"/>
            <a:endParaRPr lang="ko-KR" altLang="en-US" sz="2000" dirty="0"/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 flipH="1">
            <a:off x="2674045" y="4644808"/>
            <a:ext cx="2758567" cy="52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EA5E-1D12-4EB5-A0D4-86F1EE85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명목형 변수의 경우의 분류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57C16-202B-41D8-AF3C-44F5BE1B8C5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7149003" cy="5688632"/>
          </a:xfrm>
        </p:spPr>
        <p:txBody>
          <a:bodyPr/>
          <a:lstStyle/>
          <a:p>
            <a:r>
              <a:rPr lang="en-US" altLang="ko-KR" sz="2000" dirty="0"/>
              <a:t>Contingency</a:t>
            </a:r>
            <a:r>
              <a:rPr lang="ko-KR" altLang="en-US" sz="2000" dirty="0"/>
              <a:t> </a:t>
            </a:r>
            <a:r>
              <a:rPr lang="en-US" altLang="ko-KR" sz="2000" dirty="0"/>
              <a:t>table: </a:t>
            </a:r>
          </a:p>
          <a:p>
            <a:pPr lvl="1"/>
            <a:r>
              <a:rPr lang="ko-KR" altLang="en-US" sz="2000" dirty="0"/>
              <a:t>목표 변수와 예측변수의 연관성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tr data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table </a:t>
            </a:r>
            <a:r>
              <a:rPr lang="ko-KR" altLang="en-US" sz="2000" dirty="0">
                <a:sym typeface="Wingdings" panose="05000000000000000000" pitchFamily="2" charset="2"/>
              </a:rPr>
              <a:t>을 작성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Classification rule </a:t>
            </a:r>
            <a:r>
              <a:rPr lang="ko-KR" altLang="en-US" sz="2000" dirty="0">
                <a:sym typeface="Wingdings" panose="05000000000000000000" pitchFamily="2" charset="2"/>
              </a:rPr>
              <a:t>을 생성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 If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like Dog then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Male 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	        else Female</a:t>
            </a: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 error rate =  (9 + 10) / 100 = 0.19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실제 </a:t>
            </a:r>
            <a:r>
              <a:rPr lang="en-US" altLang="ko-KR" sz="2000" dirty="0">
                <a:sym typeface="Wingdings" panose="05000000000000000000" pitchFamily="2" charset="2"/>
              </a:rPr>
              <a:t>class </a:t>
            </a:r>
            <a:r>
              <a:rPr lang="ko-KR" altLang="en-US" sz="2000" dirty="0">
                <a:sym typeface="Wingdings" panose="05000000000000000000" pitchFamily="2" charset="2"/>
              </a:rPr>
              <a:t>비율이 다른 경우 </a:t>
            </a:r>
            <a:r>
              <a:rPr lang="en-US" altLang="ko-KR" sz="2000" dirty="0">
                <a:sym typeface="Wingdings" panose="05000000000000000000" pitchFamily="2" charset="2"/>
              </a:rPr>
              <a:t>scaling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  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8A25B0-E3DA-433A-A7FA-BB359995C8A9}"/>
              </a:ext>
            </a:extLst>
          </p:cNvPr>
          <p:cNvGrpSpPr/>
          <p:nvPr/>
        </p:nvGrpSpPr>
        <p:grpSpPr>
          <a:xfrm>
            <a:off x="2190621" y="2159321"/>
            <a:ext cx="4625117" cy="2141829"/>
            <a:chOff x="1176329" y="1936484"/>
            <a:chExt cx="4625117" cy="21418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013BAE-EF78-44E9-B247-DBACE951D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2662" y="2121096"/>
              <a:ext cx="3778784" cy="173281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DB6EEA-9411-41D3-80A6-2196EAE74235}"/>
                </a:ext>
              </a:extLst>
            </p:cNvPr>
            <p:cNvSpPr/>
            <p:nvPr/>
          </p:nvSpPr>
          <p:spPr>
            <a:xfrm>
              <a:off x="3032488" y="1936484"/>
              <a:ext cx="20168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예측 변수 속성값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04F8D4-6AFA-4303-8C72-8B8B8806C0EA}"/>
                </a:ext>
              </a:extLst>
            </p:cNvPr>
            <p:cNvSpPr/>
            <p:nvPr/>
          </p:nvSpPr>
          <p:spPr>
            <a:xfrm>
              <a:off x="1176329" y="2652476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목표변수</a:t>
              </a:r>
              <a:endParaRPr lang="en-US" altLang="ko-KR" sz="1800" dirty="0"/>
            </a:p>
            <a:p>
              <a:r>
                <a:rPr lang="en-US" altLang="ko-KR" sz="1800" dirty="0"/>
                <a:t>class</a:t>
              </a:r>
              <a:endParaRPr lang="ko-KR" altLang="en-US" sz="18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358F5A-63E5-44CB-93B6-1ACB2D7B3019}"/>
                </a:ext>
              </a:extLst>
            </p:cNvPr>
            <p:cNvSpPr/>
            <p:nvPr/>
          </p:nvSpPr>
          <p:spPr>
            <a:xfrm>
              <a:off x="3147904" y="3708981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성별 선호 동물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과제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AAD1A6-E399-45D4-93B0-265A327F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76EB-3E2E-4A36-95AA-909B8A17CA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Data</a:t>
            </a:r>
          </a:p>
          <a:p>
            <a:pPr marL="535779" lvl="1" indent="-457200"/>
            <a:r>
              <a:rPr lang="en-US" altLang="ko-KR" dirty="0"/>
              <a:t>10,000</a:t>
            </a:r>
            <a:r>
              <a:rPr lang="ko-KR" altLang="en-US" dirty="0"/>
              <a:t>명의 </a:t>
            </a:r>
            <a:r>
              <a:rPr lang="en-US" altLang="ko-KR" dirty="0"/>
              <a:t>height, weight data</a:t>
            </a:r>
            <a:r>
              <a:rPr lang="ko-KR" altLang="en-US" dirty="0"/>
              <a:t> </a:t>
            </a:r>
            <a:endParaRPr lang="en-US" altLang="ko-KR" dirty="0"/>
          </a:p>
          <a:p>
            <a:pPr marL="364329" lvl="1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https://github.com/omairaasim/machine_learning/blob/master/project_9_predict_weight_sex/weight-height.csv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Data </a:t>
            </a:r>
            <a:r>
              <a:rPr lang="ko-KR" altLang="en-US" dirty="0"/>
              <a:t>에 대한 </a:t>
            </a:r>
            <a:r>
              <a:rPr lang="en-US" altLang="ko-KR" dirty="0"/>
              <a:t>DEA</a:t>
            </a:r>
          </a:p>
          <a:p>
            <a:pPr marL="364329" lvl="1" indent="-285750"/>
            <a:r>
              <a:rPr lang="ko-KR" altLang="en-US" dirty="0"/>
              <a:t>전반적 </a:t>
            </a:r>
            <a:r>
              <a:rPr lang="en-US" altLang="ko-KR" dirty="0"/>
              <a:t>DEA</a:t>
            </a:r>
          </a:p>
          <a:p>
            <a:pPr marL="364329" lvl="1" indent="-285750"/>
            <a:r>
              <a:rPr lang="ko-KR" altLang="en-US" dirty="0"/>
              <a:t>이중 특히</a:t>
            </a:r>
            <a:r>
              <a:rPr lang="en-US" altLang="ko-KR" dirty="0"/>
              <a:t>, </a:t>
            </a:r>
            <a:r>
              <a:rPr lang="ko-KR" altLang="en-US" dirty="0"/>
              <a:t>주목 해 볼 것 </a:t>
            </a:r>
            <a:r>
              <a:rPr lang="en-US" altLang="ko-KR" dirty="0"/>
              <a:t> </a:t>
            </a:r>
          </a:p>
          <a:p>
            <a:pPr marL="500058" lvl="2" indent="-285750"/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 err="1"/>
              <a:t>녀</a:t>
            </a:r>
            <a:r>
              <a:rPr lang="ko-KR" altLang="en-US" dirty="0"/>
              <a:t> 각각</a:t>
            </a:r>
            <a:r>
              <a:rPr lang="en-US" altLang="ko-KR" dirty="0"/>
              <a:t>, </a:t>
            </a:r>
            <a:r>
              <a:rPr lang="ko-KR" altLang="en-US" dirty="0"/>
              <a:t>전체 평균치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endParaRPr lang="en-US" altLang="ko-KR" dirty="0"/>
          </a:p>
          <a:p>
            <a:pPr marL="500058" lvl="2" indent="-285750"/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 err="1"/>
              <a:t>녀</a:t>
            </a:r>
            <a:r>
              <a:rPr lang="ko-KR" altLang="en-US" dirty="0"/>
              <a:t> 각각 전체 상관계수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8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AAD1A6-E399-45D4-93B0-265A327F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76EB-3E2E-4A36-95AA-909B8A17CA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일변수에 기반한 남녀 분류 모델 생성 </a:t>
            </a:r>
            <a:r>
              <a:rPr lang="en-US" altLang="ko-KR" dirty="0"/>
              <a:t>– cutoff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기반 분류 모델</a:t>
            </a:r>
            <a:endParaRPr lang="en-US" altLang="ko-KR" dirty="0"/>
          </a:p>
          <a:p>
            <a:pPr lvl="1"/>
            <a:r>
              <a:rPr lang="ko-KR" altLang="en-US" dirty="0"/>
              <a:t>몸무게 기반 분류 모델 </a:t>
            </a:r>
            <a:endParaRPr lang="en-US" altLang="ko-KR" dirty="0"/>
          </a:p>
          <a:p>
            <a:pPr lvl="1"/>
            <a:r>
              <a:rPr lang="ko-KR" altLang="en-US" dirty="0"/>
              <a:t>두 모델 중 어느 모델이 더 좋은 모델인가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6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AAD1A6-E399-45D4-93B0-265A327F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76EB-3E2E-4A36-95AA-909B8A17CA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두 변수에 기반한 남녀 분류 모델 생성 </a:t>
            </a:r>
            <a:r>
              <a:rPr lang="en-US" altLang="ko-KR" dirty="0"/>
              <a:t>– </a:t>
            </a:r>
            <a:r>
              <a:rPr lang="ko-KR" altLang="en-US" dirty="0"/>
              <a:t>직선 결정 경계</a:t>
            </a:r>
            <a:endParaRPr lang="en-US" altLang="ko-KR" dirty="0"/>
          </a:p>
          <a:p>
            <a:pPr lvl="1"/>
            <a:r>
              <a:rPr lang="ko-KR" altLang="en-US" dirty="0"/>
              <a:t>하나의 플롯에 두 클래스의 </a:t>
            </a:r>
            <a:r>
              <a:rPr lang="en-US" altLang="ko-KR" dirty="0"/>
              <a:t>scatter plot; </a:t>
            </a:r>
            <a:br>
              <a:rPr lang="en-US" altLang="ko-KR" dirty="0"/>
            </a:br>
            <a:r>
              <a:rPr lang="ko-KR" altLang="en-US" dirty="0"/>
              <a:t>두 클래스 의 포인트를 각각 다른 색으로 표시</a:t>
            </a:r>
            <a:endParaRPr lang="en-US" altLang="ko-KR" dirty="0"/>
          </a:p>
          <a:p>
            <a:pPr lvl="1"/>
            <a:r>
              <a:rPr lang="en-US" altLang="ko-KR" dirty="0"/>
              <a:t>scatter plot </a:t>
            </a:r>
            <a:r>
              <a:rPr lang="ko-KR" altLang="en-US" dirty="0"/>
              <a:t>에 직선의 결정 경계 생성 </a:t>
            </a:r>
            <a:r>
              <a:rPr lang="en-US" altLang="ko-KR" dirty="0"/>
              <a:t>– </a:t>
            </a:r>
            <a:r>
              <a:rPr lang="ko-KR" altLang="en-US" dirty="0"/>
              <a:t>눈과 손과 자로 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여러가지 직선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, </a:t>
            </a:r>
            <a:r>
              <a:rPr lang="ko-KR" altLang="en-US" dirty="0"/>
              <a:t>절편</a:t>
            </a:r>
            <a:r>
              <a:rPr lang="en-US" altLang="ko-KR" dirty="0"/>
              <a:t>) </a:t>
            </a:r>
            <a:r>
              <a:rPr lang="ko-KR" altLang="en-US" dirty="0"/>
              <a:t>들 중 왜 그러한 직선을 선택하였는가</a:t>
            </a:r>
            <a:r>
              <a:rPr lang="en-US" altLang="ko-KR" dirty="0"/>
              <a:t>? </a:t>
            </a:r>
            <a:r>
              <a:rPr lang="ko-KR" altLang="en-US" dirty="0"/>
              <a:t> 이유</a:t>
            </a:r>
            <a:endParaRPr lang="en-US" altLang="ko-KR" dirty="0"/>
          </a:p>
          <a:p>
            <a:pPr lvl="1"/>
            <a:r>
              <a:rPr lang="ko-KR" altLang="en-US" dirty="0"/>
              <a:t>오류율은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3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6668-A5B1-46AC-A552-254B71FE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DF85F-9627-4099-92EA-89A30AA16B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위의 두 모델을 항공대 에 적용하자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3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745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AAD1A6-E399-45D4-93B0-265A327F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76EB-3E2E-4A36-95AA-909B8A17CA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Box plot</a:t>
            </a:r>
          </a:p>
          <a:p>
            <a:pPr lvl="1"/>
            <a:r>
              <a:rPr lang="ko-KR" altLang="en-US" dirty="0"/>
              <a:t>데이터의 범위</a:t>
            </a:r>
            <a:r>
              <a:rPr lang="en-US" altLang="ko-KR" dirty="0"/>
              <a:t>, </a:t>
            </a:r>
            <a:r>
              <a:rPr lang="ko-KR" altLang="en-US" dirty="0"/>
              <a:t>분포 비교</a:t>
            </a:r>
            <a:endParaRPr lang="en-US" altLang="ko-KR" dirty="0"/>
          </a:p>
          <a:p>
            <a:r>
              <a:rPr lang="en-US" altLang="ko-KR" dirty="0"/>
              <a:t>Histogram</a:t>
            </a:r>
          </a:p>
          <a:p>
            <a:pPr lvl="1"/>
            <a:r>
              <a:rPr lang="ko-KR" altLang="en-US" dirty="0"/>
              <a:t>빈도수</a:t>
            </a:r>
            <a:r>
              <a:rPr lang="en-US" altLang="ko-KR" dirty="0"/>
              <a:t>, </a:t>
            </a:r>
            <a:r>
              <a:rPr lang="ko-KR" altLang="en-US" dirty="0"/>
              <a:t>분포 </a:t>
            </a:r>
            <a:endParaRPr lang="en-US" altLang="ko-KR" dirty="0"/>
          </a:p>
          <a:p>
            <a:r>
              <a:rPr lang="en-US" altLang="ko-KR" dirty="0"/>
              <a:t>Scatter plot</a:t>
            </a:r>
          </a:p>
          <a:p>
            <a:pPr lvl="1"/>
            <a:r>
              <a:rPr lang="ko-KR" altLang="en-US" dirty="0"/>
              <a:t>데이터 공간에 각 샘플을 </a:t>
            </a:r>
            <a:br>
              <a:rPr lang="en-US" altLang="ko-KR" dirty="0"/>
            </a:br>
            <a:r>
              <a:rPr lang="ko-KR" altLang="en-US" dirty="0"/>
              <a:t>하나의 점</a:t>
            </a:r>
            <a:r>
              <a:rPr lang="en-US" altLang="ko-KR" dirty="0"/>
              <a:t>(</a:t>
            </a:r>
            <a:r>
              <a:rPr lang="ko-KR" altLang="en-US" dirty="0"/>
              <a:t>데이터 포인트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로 표시</a:t>
            </a:r>
            <a:endParaRPr lang="en-US" altLang="ko-KR" dirty="0"/>
          </a:p>
          <a:p>
            <a:pPr lvl="1"/>
            <a:r>
              <a:rPr lang="ko-KR" altLang="en-US" dirty="0"/>
              <a:t>두 변수의 연관성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Image result for histogram">
            <a:extLst>
              <a:ext uri="{FF2B5EF4-FFF2-40B4-BE49-F238E27FC236}">
                <a16:creationId xmlns:a16="http://schemas.microsoft.com/office/drawing/2014/main" id="{42E1434A-67AF-4E2A-AA20-585DF3EE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22" y="1366939"/>
            <a:ext cx="2175235" cy="19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x plot - Wikipedia">
            <a:extLst>
              <a:ext uri="{FF2B5EF4-FFF2-40B4-BE49-F238E27FC236}">
                <a16:creationId xmlns:a16="http://schemas.microsoft.com/office/drawing/2014/main" id="{818E8E03-9B14-475E-B4CD-6A251C6C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29" y="12772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tter Plots | A Complete Guide to Scatter Plots">
            <a:extLst>
              <a:ext uri="{FF2B5EF4-FFF2-40B4-BE49-F238E27FC236}">
                <a16:creationId xmlns:a16="http://schemas.microsoft.com/office/drawing/2014/main" id="{8C2E76B6-B897-450A-80A2-2F2D81AF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70" y="4061960"/>
            <a:ext cx="4743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Box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7464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179516" y="940768"/>
            <a:ext cx="5107099" cy="3861753"/>
          </a:xfrm>
        </p:spPr>
        <p:txBody>
          <a:bodyPr/>
          <a:lstStyle/>
          <a:p>
            <a:r>
              <a:rPr lang="en-US" altLang="ko-KR" sz="2000" dirty="0"/>
              <a:t>Box plot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D23951E-EA75-4FC1-B160-C4C6DD60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4" y="1738531"/>
            <a:ext cx="7142271" cy="35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9B27F5-89BA-41F0-B8CA-A0D3E39F3771}"/>
              </a:ext>
            </a:extLst>
          </p:cNvPr>
          <p:cNvSpPr/>
          <p:nvPr/>
        </p:nvSpPr>
        <p:spPr>
          <a:xfrm>
            <a:off x="3279866" y="5200174"/>
            <a:ext cx="227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standard deviation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B1FC7-86E9-4EEB-85E9-A6F952A9964D}"/>
              </a:ext>
            </a:extLst>
          </p:cNvPr>
          <p:cNvSpPr/>
          <p:nvPr/>
        </p:nvSpPr>
        <p:spPr>
          <a:xfrm>
            <a:off x="6303438" y="2375934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특이값</a:t>
            </a:r>
            <a:r>
              <a:rPr lang="en-US" altLang="ko-KR" sz="1400" dirty="0"/>
              <a:t>-</a:t>
            </a:r>
            <a:r>
              <a:rPr lang="ko-KR" altLang="en-US" sz="1400" dirty="0"/>
              <a:t>이상치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CA687-B750-405C-AA06-D2BCE785B901}"/>
              </a:ext>
            </a:extLst>
          </p:cNvPr>
          <p:cNvSpPr/>
          <p:nvPr/>
        </p:nvSpPr>
        <p:spPr>
          <a:xfrm>
            <a:off x="1250792" y="2375933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특이값</a:t>
            </a:r>
            <a:r>
              <a:rPr lang="en-US" altLang="ko-KR" sz="1400" dirty="0"/>
              <a:t>-</a:t>
            </a:r>
            <a:r>
              <a:rPr lang="ko-KR" altLang="en-US" sz="1400" dirty="0"/>
              <a:t>이상치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8451E3-11B7-43FA-A52D-DD6E31FE36A9}"/>
              </a:ext>
            </a:extLst>
          </p:cNvPr>
          <p:cNvSpPr/>
          <p:nvPr/>
        </p:nvSpPr>
        <p:spPr>
          <a:xfrm>
            <a:off x="974218" y="5917232"/>
            <a:ext cx="289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* Q1: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ko-KR" altLang="en-US" sz="1400" dirty="0"/>
              <a:t> </a:t>
            </a:r>
            <a:r>
              <a:rPr lang="en-US" altLang="ko-KR" sz="1400" dirty="0"/>
              <a:t>quartile,</a:t>
            </a:r>
            <a:r>
              <a:rPr lang="ko-KR" altLang="en-US" sz="1400" dirty="0"/>
              <a:t>  </a:t>
            </a:r>
            <a:r>
              <a:rPr lang="en-US" altLang="ko-KR" sz="1400" dirty="0"/>
              <a:t>Q3: 3</a:t>
            </a:r>
            <a:r>
              <a:rPr lang="en-US" altLang="ko-KR" sz="1400" baseline="30000" dirty="0"/>
              <a:t>rd</a:t>
            </a:r>
            <a:r>
              <a:rPr lang="ko-KR" altLang="en-US" sz="1400" dirty="0"/>
              <a:t> </a:t>
            </a:r>
            <a:r>
              <a:rPr lang="en-US" altLang="ko-KR" sz="1400" dirty="0"/>
              <a:t>quartile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19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Box plot on normal</a:t>
            </a:r>
            <a:r>
              <a:rPr lang="ko-KR" altLang="en-US" dirty="0"/>
              <a:t> </a:t>
            </a:r>
            <a:r>
              <a:rPr lang="en-US" altLang="ko-KR" dirty="0"/>
              <a:t>distribution 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05" y="1476190"/>
            <a:ext cx="4879362" cy="5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013B-A22D-4CA3-A8E7-7EBD769A94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000" dirty="0"/>
              <a:t>다양한 변형</a:t>
            </a:r>
            <a:endParaRPr lang="en-US" altLang="ko-KR" sz="2000" dirty="0"/>
          </a:p>
          <a:p>
            <a:pPr lvl="1"/>
            <a:r>
              <a:rPr lang="ko-KR" altLang="en-US" sz="2000" dirty="0"/>
              <a:t>상단</a:t>
            </a:r>
            <a:r>
              <a:rPr lang="en-US" altLang="ko-KR" sz="2000" dirty="0"/>
              <a:t>, </a:t>
            </a:r>
            <a:r>
              <a:rPr lang="ko-KR" altLang="en-US" sz="2000" dirty="0"/>
              <a:t>하단 수평선 에 최대 최소 값을 나타내는 경우도 있음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91" y="2205029"/>
            <a:ext cx="3614083" cy="37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F6D81-7AC2-41AE-9E9B-77BA607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3614B-7038-4F00-B5EE-BDF10F286F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Comparison </a:t>
            </a:r>
            <a:r>
              <a:rPr lang="en-US" altLang="ko-KR"/>
              <a:t>of the distribution </a:t>
            </a:r>
            <a:r>
              <a:rPr lang="en-US" altLang="ko-KR" dirty="0"/>
              <a:t>of three groups</a:t>
            </a:r>
            <a:endParaRPr lang="ko-KR" altLang="en-US" dirty="0"/>
          </a:p>
        </p:txBody>
      </p:sp>
      <p:pic>
        <p:nvPicPr>
          <p:cNvPr id="2050" name="Picture 2" descr="Box Plot in Excel">
            <a:extLst>
              <a:ext uri="{FF2B5EF4-FFF2-40B4-BE49-F238E27FC236}">
                <a16:creationId xmlns:a16="http://schemas.microsoft.com/office/drawing/2014/main" id="{12C4C68D-F52F-4723-A155-50D841DB8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7"/>
          <a:stretch/>
        </p:blipFill>
        <p:spPr bwMode="auto">
          <a:xfrm>
            <a:off x="1390945" y="2066634"/>
            <a:ext cx="6362110" cy="385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A71B16DB1A694FB2EEBCD53F757060" ma:contentTypeVersion="34" ma:contentTypeDescription="새 문서를 만듭니다." ma:contentTypeScope="" ma:versionID="aa37904aab67dd4eaffe34c18cfa97d9">
  <xsd:schema xmlns:xsd="http://www.w3.org/2001/XMLSchema" xmlns:xs="http://www.w3.org/2001/XMLSchema" xmlns:p="http://schemas.microsoft.com/office/2006/metadata/properties" xmlns:ns3="4f8271ab-3a0f-4ae7-add4-d4fe9167153f" xmlns:ns4="91e9dd70-eb36-4567-8e03-2ec1a8d190a0" targetNamespace="http://schemas.microsoft.com/office/2006/metadata/properties" ma:root="true" ma:fieldsID="6c33e635e83dcae2987fcc62fae4628d" ns3:_="" ns4:_="">
    <xsd:import namespace="4f8271ab-3a0f-4ae7-add4-d4fe9167153f"/>
    <xsd:import namespace="91e9dd70-eb36-4567-8e03-2ec1a8d190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NotebookType" minOccurs="0"/>
                <xsd:element ref="ns4:FolderType" minOccurs="0"/>
                <xsd:element ref="ns4:Owner" minOccurs="0"/>
                <xsd:element ref="ns4:Teachers" minOccurs="0"/>
                <xsd:element ref="ns4:Students" minOccurs="0"/>
                <xsd:element ref="ns4:DefaultSectionNames" minOccurs="0"/>
                <xsd:element ref="ns4:AppVers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271ab-3a0f-4ae7-add4-d4fe916715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힌트 해시 공유" ma:internalName="SharingHintHash" ma:readOnly="true">
      <xsd:simpleType>
        <xsd:restriction base="dms:Text"/>
      </xsd:simpleType>
    </xsd:element>
    <xsd:element name="SharedWithDetails" ma:index="10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dd70-eb36-4567-8e03-2ec1a8d190a0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eachers" ma:index="1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CultureName" ma:index="26" nillable="true" ma:displayName="Culture Name" ma:internalName="CultureName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Math_Settings" ma:index="28" nillable="true" ma:displayName="Math Settings" ma:internalName="Math_Settings">
      <xsd:simpleType>
        <xsd:restriction base="dms:Text"/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91e9dd70-eb36-4567-8e03-2ec1a8d190a0" xsi:nil="true"/>
    <IsNotebookLocked xmlns="91e9dd70-eb36-4567-8e03-2ec1a8d190a0" xsi:nil="true"/>
    <Owner xmlns="91e9dd70-eb36-4567-8e03-2ec1a8d190a0">
      <UserInfo>
        <DisplayName/>
        <AccountId xsi:nil="true"/>
        <AccountType/>
      </UserInfo>
    </Owner>
    <CultureName xmlns="91e9dd70-eb36-4567-8e03-2ec1a8d190a0" xsi:nil="true"/>
    <Distribution_Groups xmlns="91e9dd70-eb36-4567-8e03-2ec1a8d190a0" xsi:nil="true"/>
    <Is_Collaboration_Space_Locked xmlns="91e9dd70-eb36-4567-8e03-2ec1a8d190a0" xsi:nil="true"/>
    <NotebookType xmlns="91e9dd70-eb36-4567-8e03-2ec1a8d190a0" xsi:nil="true"/>
    <FolderType xmlns="91e9dd70-eb36-4567-8e03-2ec1a8d190a0" xsi:nil="true"/>
    <Has_Teacher_Only_SectionGroup xmlns="91e9dd70-eb36-4567-8e03-2ec1a8d190a0" xsi:nil="true"/>
    <DefaultSectionNames xmlns="91e9dd70-eb36-4567-8e03-2ec1a8d190a0" xsi:nil="true"/>
    <Teachers xmlns="91e9dd70-eb36-4567-8e03-2ec1a8d190a0">
      <UserInfo>
        <DisplayName/>
        <AccountId xsi:nil="true"/>
        <AccountType/>
      </UserInfo>
    </Teachers>
    <Invited_Teachers xmlns="91e9dd70-eb36-4567-8e03-2ec1a8d190a0" xsi:nil="true"/>
    <Invited_Students xmlns="91e9dd70-eb36-4567-8e03-2ec1a8d190a0" xsi:nil="true"/>
    <Math_Settings xmlns="91e9dd70-eb36-4567-8e03-2ec1a8d190a0" xsi:nil="true"/>
    <Templates xmlns="91e9dd70-eb36-4567-8e03-2ec1a8d190a0" xsi:nil="true"/>
    <Self_Registration_Enabled xmlns="91e9dd70-eb36-4567-8e03-2ec1a8d190a0" xsi:nil="true"/>
    <AppVersion xmlns="91e9dd70-eb36-4567-8e03-2ec1a8d190a0" xsi:nil="true"/>
    <LMS_Mappings xmlns="91e9dd70-eb36-4567-8e03-2ec1a8d190a0" xsi:nil="true"/>
    <Students xmlns="91e9dd70-eb36-4567-8e03-2ec1a8d190a0">
      <UserInfo>
        <DisplayName/>
        <AccountId xsi:nil="true"/>
        <AccountType/>
      </UserInfo>
    </Students>
    <Student_Groups xmlns="91e9dd70-eb36-4567-8e03-2ec1a8d190a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EF28BF07-6BA4-4C23-A712-F022C9D62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7F62B-52AC-4E29-8B81-A6B7BDBD3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8271ab-3a0f-4ae7-add4-d4fe9167153f"/>
    <ds:schemaRef ds:uri="91e9dd70-eb36-4567-8e03-2ec1a8d190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AC6EB-5BCA-4856-9194-C8467FED4E22}">
  <ds:schemaRefs>
    <ds:schemaRef ds:uri="http://schemas.openxmlformats.org/package/2006/metadata/core-properties"/>
    <ds:schemaRef ds:uri="http://purl.org/dc/terms/"/>
    <ds:schemaRef ds:uri="http://purl.org/dc/dcmitype/"/>
    <ds:schemaRef ds:uri="4f8271ab-3a0f-4ae7-add4-d4fe9167153f"/>
    <ds:schemaRef ds:uri="http://schemas.microsoft.com/office/2006/metadata/properties"/>
    <ds:schemaRef ds:uri="91e9dd70-eb36-4567-8e03-2ec1a8d190a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DS202-template0907</Template>
  <TotalTime>30794</TotalTime>
  <Words>1150</Words>
  <Application>Microsoft Office PowerPoint</Application>
  <PresentationFormat>화면 슬라이드 쇼(4:3)</PresentationFormat>
  <Paragraphs>284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나눔손글씨 펜</vt:lpstr>
      <vt:lpstr>맑은 고딕</vt:lpstr>
      <vt:lpstr>Arial</vt:lpstr>
      <vt:lpstr>Tahoma</vt:lpstr>
      <vt:lpstr>Wingdings</vt:lpstr>
      <vt:lpstr>1_Office 테마</vt:lpstr>
      <vt:lpstr>03 주차 과제 설명 과제: 남녀 분류 모델 생성</vt:lpstr>
      <vt:lpstr>데이터 탐험 - DEA</vt:lpstr>
      <vt:lpstr>Data visualization</vt:lpstr>
      <vt:lpstr>Plots</vt:lpstr>
      <vt:lpstr>Box plot</vt:lpstr>
      <vt:lpstr>Box plot</vt:lpstr>
      <vt:lpstr>Box plot</vt:lpstr>
      <vt:lpstr>Box plot</vt:lpstr>
      <vt:lpstr>Box plot</vt:lpstr>
      <vt:lpstr>Decision boundary - 결정경계</vt:lpstr>
      <vt:lpstr>결정 경계 – Decision boundary </vt:lpstr>
      <vt:lpstr>결정 경계 – Decision boundary </vt:lpstr>
      <vt:lpstr>결정 경계 – Decision boundary </vt:lpstr>
      <vt:lpstr>Histogram으로 부터 간단한 분류 모델 생성</vt:lpstr>
      <vt:lpstr>Histogram으로 부터 간단한 분류 모델 생성</vt:lpstr>
      <vt:lpstr>Histogram으로 부터 간단한 분류 모델 생성</vt:lpstr>
      <vt:lpstr>Histogram으로 부터 간단한 분류 모델 생성</vt:lpstr>
      <vt:lpstr>Histogram 으로 부터 간단한 분류 모델 생성</vt:lpstr>
      <vt:lpstr>Histogram 으로 부터 간단한 분류 모델 생성</vt:lpstr>
      <vt:lpstr>Histogram 으로 부터 간단한 분류 모델 생성</vt:lpstr>
      <vt:lpstr>최적 변수 선택</vt:lpstr>
      <vt:lpstr>Probability density-확률 밀도의 경우 </vt:lpstr>
      <vt:lpstr>Scatter plot 에서 decision rule 찾기</vt:lpstr>
      <vt:lpstr>명목형 변수의 경우의 분류 규칙</vt:lpstr>
      <vt:lpstr>과제</vt:lpstr>
      <vt:lpstr>문제</vt:lpstr>
      <vt:lpstr>문제</vt:lpstr>
      <vt:lpstr>문제</vt:lpstr>
      <vt:lpstr>문제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데이터분석을 통한 고객관리전략</dc:title>
  <dc:creator>jslee</dc:creator>
  <cp:lastModifiedBy>Syng-Yup Ohn (온승엽)</cp:lastModifiedBy>
  <cp:revision>1306</cp:revision>
  <dcterms:created xsi:type="dcterms:W3CDTF">2008-03-11T01:10:59Z</dcterms:created>
  <dcterms:modified xsi:type="dcterms:W3CDTF">2022-03-16T23:52:30Z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0x01010088A71B16DB1A694FB2EEBCD53F757060</vt:lpwstr>
  </property>
</Properties>
</file>