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990" y="-438"/>
      </p:cViewPr>
      <p:guideLst>
        <p:guide orient="horz" pos="215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6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1D96CB-D837-42E6-B753-A362CB784AC7}"/>
              </a:ext>
            </a:extLst>
          </p:cNvPr>
          <p:cNvSpPr txBox="1"/>
          <p:nvPr/>
        </p:nvSpPr>
        <p:spPr>
          <a:xfrm>
            <a:off x="2461992" y="2627898"/>
            <a:ext cx="7268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Data Science 5</a:t>
            </a:r>
            <a:r>
              <a:rPr lang="ko-KR" altLang="en-US" sz="5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주차 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22DB756-317E-4F42-AF88-B6D561E946B9}"/>
              </a:ext>
            </a:extLst>
          </p:cNvPr>
          <p:cNvSpPr txBox="1"/>
          <p:nvPr/>
        </p:nvSpPr>
        <p:spPr>
          <a:xfrm>
            <a:off x="182880" y="193040"/>
            <a:ext cx="2315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DS </a:t>
            </a:r>
            <a:r>
              <a:rPr lang="ko-KR" altLang="en-US" sz="1600" dirty="0">
                <a:solidFill>
                  <a:schemeClr val="bg1"/>
                </a:solidFill>
              </a:rPr>
              <a:t>팀 </a:t>
            </a:r>
            <a:r>
              <a:rPr lang="en-US" altLang="ko-KR" sz="1600" dirty="0">
                <a:solidFill>
                  <a:schemeClr val="bg1"/>
                </a:solidFill>
              </a:rPr>
              <a:t>H - 5</a:t>
            </a:r>
            <a:r>
              <a:rPr lang="ko-KR" altLang="en-US" sz="1600" dirty="0">
                <a:solidFill>
                  <a:schemeClr val="bg1"/>
                </a:solidFill>
              </a:rPr>
              <a:t>주차 과제 </a:t>
            </a:r>
            <a:r>
              <a:rPr lang="en-US" altLang="ko-KR" sz="1600" dirty="0">
                <a:solidFill>
                  <a:schemeClr val="bg1"/>
                </a:solidFill>
              </a:rPr>
              <a:t>PPT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0961E7-5079-4C40-88CA-C2ABE8F1C792}"/>
              </a:ext>
            </a:extLst>
          </p:cNvPr>
          <p:cNvSpPr txBox="1"/>
          <p:nvPr/>
        </p:nvSpPr>
        <p:spPr>
          <a:xfrm>
            <a:off x="4346965" y="3917911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결정나무의 가지치기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92B03E-A9E8-4EFD-A328-D20EFD197767}"/>
              </a:ext>
            </a:extLst>
          </p:cNvPr>
          <p:cNvSpPr txBox="1"/>
          <p:nvPr/>
        </p:nvSpPr>
        <p:spPr>
          <a:xfrm>
            <a:off x="4971740" y="4880320"/>
            <a:ext cx="2382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주차 팀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H</a:t>
            </a:r>
          </a:p>
          <a:p>
            <a:pPr algn="ctr"/>
            <a:r>
              <a:rPr lang="ko-KR" altLang="en-US" sz="1600" b="1" dirty="0" err="1">
                <a:solidFill>
                  <a:schemeClr val="bg1">
                    <a:lumMod val="65000"/>
                  </a:schemeClr>
                </a:solidFill>
              </a:rPr>
              <a:t>남서아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2019125021</a:t>
            </a:r>
          </a:p>
          <a:p>
            <a:pPr algn="ctr"/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이성준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2018125044</a:t>
            </a:r>
          </a:p>
          <a:p>
            <a:pPr algn="ctr"/>
            <a:r>
              <a:rPr lang="ko-KR" altLang="en-US" sz="1600" b="1" dirty="0" err="1">
                <a:solidFill>
                  <a:schemeClr val="bg1">
                    <a:lumMod val="65000"/>
                  </a:schemeClr>
                </a:solidFill>
              </a:rPr>
              <a:t>이신혁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2020125047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244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 . Dataset Partitioning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A60998A-E839-4F72-83D7-9194FA3C7526}"/>
              </a:ext>
            </a:extLst>
          </p:cNvPr>
          <p:cNvSpPr txBox="1"/>
          <p:nvPr/>
        </p:nvSpPr>
        <p:spPr>
          <a:xfrm>
            <a:off x="6314692" y="3681840"/>
            <a:ext cx="5270520" cy="15450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spc="-150" dirty="0">
                <a:latin typeface="+mn-ea"/>
              </a:rPr>
              <a:t>- </a:t>
            </a:r>
            <a:r>
              <a:rPr lang="en-US" sz="2000" spc="-150" dirty="0" err="1">
                <a:latin typeface="+mn-ea"/>
              </a:rPr>
              <a:t>seed</a:t>
            </a:r>
            <a:r>
              <a:rPr lang="en-US" sz="2000" spc="-150" dirty="0" err="1">
                <a:ea typeface="+mn-lt"/>
                <a:cs typeface="+mn-lt"/>
              </a:rPr>
              <a:t>를</a:t>
            </a:r>
            <a:r>
              <a:rPr lang="en-US" sz="2000" spc="-150" dirty="0">
                <a:ea typeface="+mn-lt"/>
                <a:cs typeface="+mn-lt"/>
              </a:rPr>
              <a:t> </a:t>
            </a:r>
            <a:r>
              <a:rPr lang="en-US" sz="2000" spc="-150" dirty="0" err="1">
                <a:ea typeface="+mn-lt"/>
                <a:cs typeface="+mn-lt"/>
              </a:rPr>
              <a:t>설정해</a:t>
            </a:r>
            <a:r>
              <a:rPr lang="en-US" sz="2000" spc="-150" dirty="0">
                <a:ea typeface="+mn-lt"/>
                <a:cs typeface="+mn-lt"/>
              </a:rPr>
              <a:t> </a:t>
            </a:r>
            <a:r>
              <a:rPr lang="en-US" sz="2000" spc="-150" dirty="0" err="1">
                <a:ea typeface="+mn-lt"/>
                <a:cs typeface="+mn-lt"/>
              </a:rPr>
              <a:t>난수값을</a:t>
            </a:r>
            <a:r>
              <a:rPr lang="en-US" sz="2000" spc="-150" dirty="0">
                <a:ea typeface="+mn-lt"/>
                <a:cs typeface="+mn-lt"/>
              </a:rPr>
              <a:t> </a:t>
            </a:r>
            <a:r>
              <a:rPr lang="en-US" sz="2000" spc="-150" dirty="0" err="1">
                <a:ea typeface="+mn-lt"/>
                <a:cs typeface="+mn-lt"/>
              </a:rPr>
              <a:t>고정</a:t>
            </a:r>
            <a:r>
              <a:rPr lang="en-US" sz="2000" spc="-150" dirty="0">
                <a:ea typeface="+mn-lt"/>
                <a:cs typeface="+mn-lt"/>
              </a:rPr>
              <a:t>. - </a:t>
            </a:r>
            <a:r>
              <a:rPr lang="en-US" sz="2000" spc="-150" dirty="0" err="1">
                <a:ea typeface="+mn-lt"/>
                <a:cs typeface="+mn-lt"/>
              </a:rPr>
              <a:t>createDataPartition</a:t>
            </a:r>
            <a:r>
              <a:rPr lang="en-US" sz="2000" spc="-150" dirty="0">
                <a:ea typeface="+mn-lt"/>
                <a:cs typeface="+mn-lt"/>
              </a:rPr>
              <a:t> </a:t>
            </a:r>
            <a:r>
              <a:rPr lang="en-US" sz="2000" spc="-150" dirty="0" err="1">
                <a:ea typeface="+mn-lt"/>
                <a:cs typeface="+mn-lt"/>
              </a:rPr>
              <a:t>함수를</a:t>
            </a:r>
            <a:r>
              <a:rPr lang="en-US" sz="2000" spc="-150" dirty="0">
                <a:ea typeface="+mn-lt"/>
                <a:cs typeface="+mn-lt"/>
              </a:rPr>
              <a:t> </a:t>
            </a:r>
            <a:r>
              <a:rPr lang="en-US" sz="2000" spc="-150" dirty="0" err="1">
                <a:ea typeface="+mn-lt"/>
                <a:cs typeface="+mn-lt"/>
              </a:rPr>
              <a:t>사용해</a:t>
            </a:r>
            <a:r>
              <a:rPr lang="en-US" sz="2000" spc="-150" dirty="0">
                <a:ea typeface="+mn-lt"/>
                <a:cs typeface="+mn-lt"/>
              </a:rPr>
              <a:t> 7:3 </a:t>
            </a:r>
            <a:r>
              <a:rPr lang="en-US" sz="2000" spc="-150" dirty="0" err="1">
                <a:ea typeface="+mn-lt"/>
                <a:cs typeface="+mn-lt"/>
              </a:rPr>
              <a:t>비율로</a:t>
            </a:r>
            <a:r>
              <a:rPr lang="en-US" sz="2000" spc="-150" dirty="0">
                <a:ea typeface="+mn-lt"/>
                <a:cs typeface="+mn-lt"/>
              </a:rPr>
              <a:t> </a:t>
            </a:r>
            <a:r>
              <a:rPr lang="en-US" sz="2000" spc="-150" dirty="0" err="1">
                <a:ea typeface="+mn-lt"/>
                <a:cs typeface="+mn-lt"/>
              </a:rPr>
              <a:t>trainSet과</a:t>
            </a:r>
            <a:r>
              <a:rPr lang="en-US" sz="2000" spc="-150" dirty="0">
                <a:ea typeface="+mn-lt"/>
                <a:cs typeface="+mn-lt"/>
              </a:rPr>
              <a:t> </a:t>
            </a:r>
            <a:r>
              <a:rPr lang="en-US" sz="2000" spc="-150" dirty="0" err="1">
                <a:ea typeface="+mn-lt"/>
                <a:cs typeface="+mn-lt"/>
              </a:rPr>
              <a:t>testSet을</a:t>
            </a:r>
            <a:r>
              <a:rPr lang="en-US" sz="2000" spc="-150" dirty="0">
                <a:ea typeface="+mn-lt"/>
                <a:cs typeface="+mn-lt"/>
              </a:rPr>
              <a:t> </a:t>
            </a:r>
            <a:r>
              <a:rPr lang="en-US" sz="2000" spc="-150" dirty="0" err="1">
                <a:ea typeface="+mn-lt"/>
                <a:cs typeface="+mn-lt"/>
              </a:rPr>
              <a:t>층화</a:t>
            </a:r>
            <a:r>
              <a:rPr lang="en-US" sz="2000" spc="-150" dirty="0">
                <a:ea typeface="+mn-lt"/>
                <a:cs typeface="+mn-lt"/>
              </a:rPr>
              <a:t> </a:t>
            </a:r>
            <a:r>
              <a:rPr lang="en-US" sz="2000" spc="-150" dirty="0" err="1">
                <a:ea typeface="+mn-lt"/>
                <a:cs typeface="+mn-lt"/>
              </a:rPr>
              <a:t>추출함</a:t>
            </a:r>
            <a:r>
              <a:rPr lang="en-US" sz="2000" spc="-150" dirty="0">
                <a:ea typeface="+mn-lt"/>
                <a:cs typeface="+mn-lt"/>
              </a:rPr>
              <a:t> </a:t>
            </a:r>
            <a:endParaRPr lang="en-US" sz="2000"/>
          </a:p>
          <a:p>
            <a:pPr>
              <a:lnSpc>
                <a:spcPct val="120000"/>
              </a:lnSpc>
            </a:pPr>
            <a:endParaRPr lang="en-US" altLang="ko-KR" sz="20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19E0717-CD8B-42B4-A8A2-4E605CEEBAB8}"/>
              </a:ext>
            </a:extLst>
          </p:cNvPr>
          <p:cNvSpPr txBox="1"/>
          <p:nvPr/>
        </p:nvSpPr>
        <p:spPr>
          <a:xfrm>
            <a:off x="6277663" y="2705686"/>
            <a:ext cx="3946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3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Training set, Test set </a:t>
            </a:r>
            <a:r>
              <a:rPr lang="ko-KR" altLang="en-US" sz="3200" b="1" spc="-3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나누기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AFF4DE48-4666-4E6F-9AD6-32D570A160F3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6F04F26-C775-46E7-8A0F-D3E01E529A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788" y="2823736"/>
            <a:ext cx="5419445" cy="23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9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296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가지 치기와 모델 생성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과적합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방지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A60998A-E839-4F72-83D7-9194FA3C7526}"/>
              </a:ext>
            </a:extLst>
          </p:cNvPr>
          <p:cNvSpPr txBox="1"/>
          <p:nvPr/>
        </p:nvSpPr>
        <p:spPr>
          <a:xfrm>
            <a:off x="6371842" y="2715256"/>
            <a:ext cx="5270520" cy="30594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b="1" spc="-150" dirty="0" err="1">
                <a:solidFill>
                  <a:srgbClr val="21345C"/>
                </a:solidFill>
                <a:latin typeface="+mn-ea"/>
              </a:rPr>
              <a:t>과적합</a:t>
            </a:r>
            <a:r>
              <a:rPr lang="ko-KR" altLang="en-US" b="1" spc="-150" dirty="0">
                <a:solidFill>
                  <a:srgbClr val="21345C"/>
                </a:solidFill>
                <a:latin typeface="+mn-ea"/>
              </a:rPr>
              <a:t>(</a:t>
            </a:r>
            <a:r>
              <a:rPr lang="ko-KR" altLang="en-US" b="1" spc="-150" dirty="0" err="1">
                <a:solidFill>
                  <a:srgbClr val="21345C"/>
                </a:solidFill>
                <a:latin typeface="+mn-ea"/>
              </a:rPr>
              <a:t>Overfitting</a:t>
            </a:r>
            <a:r>
              <a:rPr lang="ko-KR" altLang="en-US" b="1" spc="-150" dirty="0">
                <a:solidFill>
                  <a:srgbClr val="21345C"/>
                </a:solidFill>
                <a:latin typeface="+mn-ea"/>
              </a:rPr>
              <a:t>)</a:t>
            </a:r>
            <a:r>
              <a:rPr lang="ko-KR" altLang="en-US" spc="-150" dirty="0">
                <a:latin typeface="+mn-ea"/>
              </a:rPr>
              <a:t>이란 </a:t>
            </a:r>
            <a:r>
              <a:rPr lang="en-US" altLang="ko-KR" spc="-150" dirty="0">
                <a:latin typeface="+mn-ea"/>
              </a:rPr>
              <a:t>? </a:t>
            </a:r>
            <a:br>
              <a:rPr lang="en-US" altLang="ko-KR" spc="-150" dirty="0">
                <a:latin typeface="+mn-ea"/>
              </a:rPr>
            </a:br>
            <a:r>
              <a:rPr lang="ko-KR" altLang="en-US" spc="-150" dirty="0">
                <a:latin typeface="+mn-ea"/>
              </a:rPr>
              <a:t>학습 데이터</a:t>
            </a:r>
            <a:r>
              <a:rPr lang="en-US" altLang="ko-KR" spc="-150" dirty="0">
                <a:latin typeface="+mn-ea"/>
              </a:rPr>
              <a:t>set</a:t>
            </a:r>
            <a:r>
              <a:rPr lang="ko-KR" altLang="en-US" spc="-150" dirty="0">
                <a:latin typeface="+mn-ea"/>
              </a:rPr>
              <a:t>에만 정확히 일치하게 되어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다른 새로운 데이터에 대한 예측 정확도가 떨어지는 현상</a:t>
            </a:r>
            <a:r>
              <a:rPr lang="en-US" altLang="ko-KR" spc="-150" dirty="0">
                <a:latin typeface="+mn-ea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b="1" spc="-150" dirty="0">
              <a:latin typeface="+mn-ea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pc="-150" dirty="0">
                <a:latin typeface="+mn-ea"/>
              </a:rPr>
              <a:t>같은 정확도를 가지더라도 </a:t>
            </a:r>
            <a:r>
              <a:rPr lang="ko-KR" altLang="en-US" b="1" u="sng" spc="-150" dirty="0">
                <a:solidFill>
                  <a:srgbClr val="326393"/>
                </a:solidFill>
                <a:latin typeface="+mn-ea"/>
              </a:rPr>
              <a:t>더 간단하게 표현되는 모델</a:t>
            </a:r>
            <a:r>
              <a:rPr lang="ko-KR" altLang="en-US" spc="-150" dirty="0">
                <a:solidFill>
                  <a:srgbClr val="326393"/>
                </a:solidFill>
                <a:latin typeface="+mn-ea"/>
              </a:rPr>
              <a:t>을 </a:t>
            </a:r>
            <a:r>
              <a:rPr lang="ko-KR" altLang="en-US" spc="-150" dirty="0">
                <a:latin typeface="+mn-ea"/>
              </a:rPr>
              <a:t>고르면 </a:t>
            </a:r>
            <a:r>
              <a:rPr lang="ko-KR" altLang="en-US" b="1" spc="-150" dirty="0">
                <a:solidFill>
                  <a:srgbClr val="326393"/>
                </a:solidFill>
                <a:latin typeface="+mn-ea"/>
              </a:rPr>
              <a:t>과적합을 줄일 수 있다</a:t>
            </a:r>
            <a:r>
              <a:rPr lang="en-US" altLang="ko-KR" b="1" spc="-150" dirty="0">
                <a:solidFill>
                  <a:srgbClr val="326393"/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b="1" spc="-150" dirty="0">
                <a:latin typeface="+mn-ea"/>
              </a:rPr>
              <a:t>정확도가 높아질 수록 </a:t>
            </a:r>
            <a:r>
              <a:rPr lang="ko-KR" altLang="en-US" spc="-150" dirty="0" err="1">
                <a:latin typeface="+mn-ea"/>
              </a:rPr>
              <a:t>과적합</a:t>
            </a:r>
            <a:r>
              <a:rPr lang="ko-KR" altLang="en-US" spc="-150" dirty="0">
                <a:latin typeface="+mn-ea"/>
              </a:rPr>
              <a:t> 위험이 증가한다</a:t>
            </a:r>
            <a:r>
              <a:rPr lang="en-US" altLang="ko-KR" spc="-150" dirty="0">
                <a:latin typeface="+mn-ea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pc="-150" dirty="0">
                <a:latin typeface="+mn-ea"/>
              </a:rPr>
              <a:t>과적합이 일어나게 되면</a:t>
            </a:r>
            <a:r>
              <a:rPr lang="en-US" altLang="ko-KR" spc="-150" dirty="0">
                <a:latin typeface="+mn-ea"/>
              </a:rPr>
              <a:t> training set</a:t>
            </a:r>
            <a:r>
              <a:rPr lang="ko-KR" altLang="en-US" spc="-150" dirty="0">
                <a:latin typeface="+mn-ea"/>
              </a:rPr>
              <a:t>에 대한 예측오류는 줄지만</a:t>
            </a:r>
            <a:r>
              <a:rPr lang="en-US" altLang="ko-KR" b="1" spc="-150" dirty="0">
                <a:latin typeface="+mn-ea"/>
              </a:rPr>
              <a:t>, test set</a:t>
            </a:r>
            <a:r>
              <a:rPr lang="ko-KR" altLang="en-US" b="1" spc="-150" dirty="0">
                <a:latin typeface="+mn-ea"/>
              </a:rPr>
              <a:t>에 대한 예측오류는 증가</a:t>
            </a:r>
            <a:r>
              <a:rPr lang="ko-KR" altLang="en-US" spc="-150" dirty="0">
                <a:latin typeface="+mn-ea"/>
              </a:rPr>
              <a:t>한다</a:t>
            </a:r>
            <a:r>
              <a:rPr lang="en-US" altLang="ko-KR" spc="-150" dirty="0">
                <a:latin typeface="+mn-ea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19E0717-CD8B-42B4-A8A2-4E605CEEBAB8}"/>
              </a:ext>
            </a:extLst>
          </p:cNvPr>
          <p:cNvSpPr txBox="1"/>
          <p:nvPr/>
        </p:nvSpPr>
        <p:spPr>
          <a:xfrm>
            <a:off x="6326959" y="1718453"/>
            <a:ext cx="335861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모델의 </a:t>
            </a:r>
            <a:r>
              <a:rPr lang="ko-KR" altLang="en-US" sz="3200" b="1" spc="-300" dirty="0" err="1">
                <a:solidFill>
                  <a:schemeClr val="bg1">
                    <a:lumMod val="50000"/>
                  </a:schemeClr>
                </a:solidFill>
                <a:latin typeface="+mj-ea"/>
              </a:rPr>
              <a:t>과적합</a:t>
            </a:r>
            <a:r>
              <a:rPr lang="ko-KR" altLang="en-US" sz="3200" b="1" spc="-3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 방지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AFF4DE48-4666-4E6F-9AD6-32D570A160F3}"/>
              </a:ext>
            </a:extLst>
          </p:cNvPr>
          <p:cNvCxnSpPr/>
          <p:nvPr/>
        </p:nvCxnSpPr>
        <p:spPr>
          <a:xfrm>
            <a:off x="6504263" y="2403977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6F04F26-C775-46E7-8A0F-D3E01E529AC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10" y="2303228"/>
            <a:ext cx="5768771" cy="33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 – a : </a:t>
            </a:r>
            <a:r>
              <a:rPr lang="ko-KR" altLang="en-US" sz="3200" spc="-300" dirty="0"/>
              <a:t> 사전 가지치기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A60998A-E839-4F72-83D7-9194FA3C7526}"/>
              </a:ext>
            </a:extLst>
          </p:cNvPr>
          <p:cNvSpPr txBox="1"/>
          <p:nvPr/>
        </p:nvSpPr>
        <p:spPr>
          <a:xfrm>
            <a:off x="5836537" y="2264520"/>
            <a:ext cx="5849640" cy="37585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spc="-150" dirty="0" err="1">
                <a:latin typeface="+mn-ea"/>
              </a:rPr>
              <a:t>정해둔</a:t>
            </a:r>
            <a:r>
              <a:rPr lang="en-US" altLang="ko-KR" sz="2000" spc="-150" dirty="0">
                <a:latin typeface="+mn-ea"/>
              </a:rPr>
              <a:t> parameter </a:t>
            </a:r>
            <a:r>
              <a:rPr lang="ko-KR" altLang="en-US" sz="2000" spc="-150" dirty="0">
                <a:latin typeface="+mn-ea"/>
              </a:rPr>
              <a:t>범위 내에서 </a:t>
            </a:r>
            <a:r>
              <a:rPr lang="en-US" altLang="ko-KR" sz="2000" spc="-150" dirty="0">
                <a:latin typeface="+mn-ea"/>
              </a:rPr>
              <a:t>for</a:t>
            </a:r>
            <a:r>
              <a:rPr lang="ko-KR" altLang="en-US" sz="2000" spc="-150" dirty="0">
                <a:latin typeface="+mn-ea"/>
              </a:rPr>
              <a:t>문을 통해 값을 대입한다</a:t>
            </a:r>
            <a:r>
              <a:rPr lang="en-US" altLang="ko-KR" sz="2000" spc="-150" dirty="0">
                <a:latin typeface="+mn-ea"/>
              </a:rPr>
              <a:t>. </a:t>
            </a:r>
            <a:r>
              <a:rPr lang="ko-KR" altLang="en-US" sz="2000" b="1" spc="-150" dirty="0">
                <a:latin typeface="+mn-ea"/>
              </a:rPr>
              <a:t>정확도가 높아지는 </a:t>
            </a:r>
            <a:r>
              <a:rPr lang="en-US" altLang="ko-KR" sz="2000" b="1" spc="-150" dirty="0">
                <a:latin typeface="+mn-ea"/>
              </a:rPr>
              <a:t>parameter </a:t>
            </a:r>
            <a:r>
              <a:rPr lang="ko-KR" altLang="en-US" sz="2000" b="1" spc="-150" dirty="0">
                <a:latin typeface="+mn-ea"/>
              </a:rPr>
              <a:t>조합을 탐색</a:t>
            </a:r>
            <a:r>
              <a:rPr lang="ko-KR" altLang="en-US" sz="2000" spc="-150" dirty="0">
                <a:latin typeface="+mn-ea"/>
              </a:rPr>
              <a:t>한다</a:t>
            </a:r>
            <a:r>
              <a:rPr lang="en-US" altLang="ko-KR" sz="2000" spc="-150" dirty="0">
                <a:latin typeface="+mn-ea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spc="-150" dirty="0">
                <a:latin typeface="+mn-ea"/>
              </a:rPr>
              <a:t>정확도가 높게 나오는 </a:t>
            </a:r>
            <a:r>
              <a:rPr lang="en-US" altLang="ko-KR" sz="2000" spc="-150" dirty="0">
                <a:latin typeface="+mn-ea"/>
              </a:rPr>
              <a:t>parameter </a:t>
            </a:r>
            <a:r>
              <a:rPr lang="ko-KR" altLang="en-US" sz="2000" spc="-150" dirty="0">
                <a:latin typeface="+mn-ea"/>
              </a:rPr>
              <a:t>조합 중</a:t>
            </a:r>
            <a:r>
              <a:rPr lang="en-US" altLang="ko-KR" sz="2000" spc="-150" dirty="0">
                <a:latin typeface="+mn-ea"/>
              </a:rPr>
              <a:t>, </a:t>
            </a:r>
            <a:r>
              <a:rPr lang="ko-KR" altLang="en-US" sz="2000" b="1" spc="-150" dirty="0">
                <a:latin typeface="+mn-ea"/>
              </a:rPr>
              <a:t>모델이 가장 간단한 것</a:t>
            </a:r>
            <a:r>
              <a:rPr lang="ko-KR" altLang="en-US" sz="2000" spc="-150" dirty="0">
                <a:latin typeface="+mn-ea"/>
              </a:rPr>
              <a:t>을</a:t>
            </a:r>
            <a:r>
              <a:rPr lang="ko-KR" altLang="en-US" sz="2000" b="1" spc="-150" dirty="0">
                <a:latin typeface="+mn-ea"/>
              </a:rPr>
              <a:t> </a:t>
            </a:r>
            <a:r>
              <a:rPr lang="ko-KR" altLang="en-US" sz="2000" spc="-150" dirty="0">
                <a:latin typeface="+mn-ea"/>
              </a:rPr>
              <a:t>고른다</a:t>
            </a:r>
            <a:r>
              <a:rPr lang="en-US" altLang="ko-KR" sz="2000" spc="-150" dirty="0">
                <a:latin typeface="+mn-ea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000" spc="-150" dirty="0">
              <a:latin typeface="+mn-ea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spc="-150" dirty="0">
                <a:latin typeface="+mn-ea"/>
              </a:rPr>
              <a:t>Parameter </a:t>
            </a:r>
            <a:r>
              <a:rPr lang="en-US" altLang="ko-KR" sz="2000" spc="-150" dirty="0" err="1">
                <a:latin typeface="+mn-ea"/>
              </a:rPr>
              <a:t>아무것도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en-US" altLang="ko-KR" sz="2000" spc="-150" dirty="0" err="1">
                <a:latin typeface="+mn-ea"/>
              </a:rPr>
              <a:t>설정하지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en-US" altLang="ko-KR" sz="2000" spc="-150" dirty="0" err="1">
                <a:latin typeface="+mn-ea"/>
              </a:rPr>
              <a:t>않은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en-US" altLang="ko-KR" sz="2000" spc="-150" dirty="0" err="1">
                <a:latin typeface="+mn-ea"/>
              </a:rPr>
              <a:t>tree에서의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en-US" altLang="ko-KR" sz="2000" spc="-150" dirty="0" err="1">
                <a:latin typeface="+mn-ea"/>
              </a:rPr>
              <a:t>정확도</a:t>
            </a:r>
            <a:r>
              <a:rPr lang="en-US" altLang="ko-KR" sz="2000" spc="-150" dirty="0">
                <a:latin typeface="+mn-ea"/>
              </a:rPr>
              <a:t> : </a:t>
            </a:r>
            <a:r>
              <a:rPr lang="en-US" altLang="ko-KR" sz="2000" b="1" spc="-150" dirty="0">
                <a:solidFill>
                  <a:srgbClr val="326393"/>
                </a:solidFill>
                <a:latin typeface="+mn-ea"/>
              </a:rPr>
              <a:t>0.74</a:t>
            </a:r>
            <a:endParaRPr lang="en-US" dirty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spc="-150" dirty="0" err="1">
                <a:latin typeface="+mn-ea"/>
              </a:rPr>
              <a:t>그보다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en-US" altLang="ko-KR" sz="2000" spc="-150" dirty="0" err="1">
                <a:latin typeface="+mn-ea"/>
              </a:rPr>
              <a:t>정확도가</a:t>
            </a:r>
            <a:r>
              <a:rPr lang="en-US" altLang="ko-KR" sz="2000" spc="-150" dirty="0">
                <a:latin typeface="+mn-ea"/>
              </a:rPr>
              <a:t> </a:t>
            </a:r>
            <a:r>
              <a:rPr lang="en-US" altLang="ko-KR" sz="2000" spc="-150" dirty="0" err="1">
                <a:latin typeface="+mn-ea"/>
              </a:rPr>
              <a:t>높게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en-US" altLang="ko-KR" sz="2000" spc="-150" dirty="0" err="1">
                <a:latin typeface="+mn-ea"/>
              </a:rPr>
              <a:t>나오는</a:t>
            </a:r>
            <a:r>
              <a:rPr lang="en-US" altLang="ko-KR" sz="2000" spc="-150" dirty="0">
                <a:latin typeface="+mn-ea"/>
              </a:rPr>
              <a:t> 것 중, </a:t>
            </a:r>
            <a:r>
              <a:rPr lang="en-US" altLang="ko-KR" sz="2000" b="1" u="sng" spc="-150" dirty="0" err="1">
                <a:solidFill>
                  <a:srgbClr val="21345C"/>
                </a:solidFill>
                <a:latin typeface="+mn-ea"/>
              </a:rPr>
              <a:t>accuracy는</a:t>
            </a:r>
            <a:r>
              <a:rPr lang="en-US" altLang="ko-KR" sz="2000" b="1" u="sng" spc="-150" dirty="0">
                <a:solidFill>
                  <a:srgbClr val="21345C"/>
                </a:solidFill>
                <a:latin typeface="+mn-ea"/>
              </a:rPr>
              <a:t> </a:t>
            </a:r>
            <a:r>
              <a:rPr lang="en-US" altLang="ko-KR" sz="2000" b="1" u="sng" spc="-150" dirty="0" err="1">
                <a:solidFill>
                  <a:srgbClr val="21345C"/>
                </a:solidFill>
                <a:latin typeface="+mn-ea"/>
              </a:rPr>
              <a:t>최대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en-US" altLang="ko-KR" sz="2000" b="1" u="sng" spc="-150" dirty="0" err="1">
                <a:solidFill>
                  <a:srgbClr val="21345C"/>
                </a:solidFill>
                <a:latin typeface="+mn-ea"/>
              </a:rPr>
              <a:t>maxdepth는</a:t>
            </a:r>
            <a:r>
              <a:rPr lang="en-US" altLang="ko-KR" sz="2000" b="1" u="sng" spc="-150" dirty="0">
                <a:solidFill>
                  <a:srgbClr val="21345C"/>
                </a:solidFill>
                <a:latin typeface="+mn-ea"/>
              </a:rPr>
              <a:t> </a:t>
            </a:r>
            <a:r>
              <a:rPr lang="en-US" altLang="ko-KR" sz="2000" b="1" u="sng" spc="-150" dirty="0" err="1">
                <a:solidFill>
                  <a:srgbClr val="21345C"/>
                </a:solidFill>
                <a:latin typeface="+mn-ea"/>
              </a:rPr>
              <a:t>최소</a:t>
            </a:r>
            <a:r>
              <a:rPr lang="en-US" altLang="ko-KR" sz="2000" spc="-150" dirty="0" err="1">
                <a:latin typeface="+mn-ea"/>
              </a:rPr>
              <a:t>가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en-US" altLang="ko-KR" sz="2000" spc="-150" dirty="0" err="1">
                <a:latin typeface="+mn-ea"/>
              </a:rPr>
              <a:t>되도록하는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en-US" altLang="ko-KR" sz="2000" spc="-150" dirty="0" err="1">
                <a:latin typeface="+mn-ea"/>
              </a:rPr>
              <a:t>parameter를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en-US" altLang="ko-KR" sz="2000" spc="-150" dirty="0" err="1">
                <a:latin typeface="+mn-ea"/>
              </a:rPr>
              <a:t>선택하였다</a:t>
            </a:r>
            <a:r>
              <a:rPr lang="en-US" altLang="ko-KR" sz="2000" spc="-150" dirty="0">
                <a:latin typeface="+mn-ea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19E0717-CD8B-42B4-A8A2-4E605CEEBAB8}"/>
              </a:ext>
            </a:extLst>
          </p:cNvPr>
          <p:cNvSpPr txBox="1"/>
          <p:nvPr/>
        </p:nvSpPr>
        <p:spPr>
          <a:xfrm>
            <a:off x="6171609" y="1257886"/>
            <a:ext cx="4021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최적</a:t>
            </a:r>
            <a:r>
              <a:rPr lang="en-US" altLang="ko-KR" sz="3200" b="1" spc="-3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 parameter </a:t>
            </a:r>
            <a:r>
              <a:rPr lang="ko-KR" altLang="en-US" sz="3200" b="1" spc="-3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조합 찾기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AFF4DE48-4666-4E6F-9AD6-32D570A160F3}"/>
              </a:ext>
            </a:extLst>
          </p:cNvPr>
          <p:cNvCxnSpPr/>
          <p:nvPr/>
        </p:nvCxnSpPr>
        <p:spPr>
          <a:xfrm>
            <a:off x="6504263" y="193548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C73C32C9-69AC-93A8-2F17-78E516D0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5210528"/>
            <a:ext cx="4343400" cy="89464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68F29EB-15BF-0C7F-C2E7-B477622DC31B}"/>
              </a:ext>
            </a:extLst>
          </p:cNvPr>
          <p:cNvSpPr/>
          <p:nvPr/>
        </p:nvSpPr>
        <p:spPr>
          <a:xfrm>
            <a:off x="1859280" y="5471160"/>
            <a:ext cx="2331720" cy="198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7607C7BB-13ED-E04E-BD67-CF27C3EBE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" y="1135969"/>
            <a:ext cx="3688080" cy="39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0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697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 – a : </a:t>
            </a:r>
            <a:r>
              <a:rPr lang="ko-KR" altLang="en-US" sz="3200" spc="-300" dirty="0"/>
              <a:t> 사전 가지치기 </a:t>
            </a:r>
            <a:r>
              <a:rPr lang="en-US" altLang="ko-KR" sz="3200" spc="-300" dirty="0"/>
              <a:t>Tree </a:t>
            </a:r>
            <a:r>
              <a:rPr lang="ko-KR" altLang="en-US" sz="3200" spc="-300" dirty="0"/>
              <a:t>모델 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10094F0-AB1E-419D-B16F-D9606831EB66}"/>
              </a:ext>
            </a:extLst>
          </p:cNvPr>
          <p:cNvSpPr/>
          <p:nvPr/>
        </p:nvSpPr>
        <p:spPr>
          <a:xfrm>
            <a:off x="552697" y="1338423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79FA120-F414-47F7-A373-3864606C32DD}"/>
              </a:ext>
            </a:extLst>
          </p:cNvPr>
          <p:cNvSpPr txBox="1"/>
          <p:nvPr/>
        </p:nvSpPr>
        <p:spPr>
          <a:xfrm>
            <a:off x="726490" y="4823526"/>
            <a:ext cx="400455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위쪽은 코드</a:t>
            </a:r>
            <a:r>
              <a:rPr lang="en-US" altLang="ko-KR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오른쪽은  트리의 </a:t>
            </a:r>
            <a:r>
              <a:rPr lang="en-US" altLang="ko-KR" spc="-150" dirty="0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</a:p>
          <a:p>
            <a:pPr marL="285750" indent="-285750" algn="just">
              <a:buFontTx/>
              <a:buChar char="-"/>
            </a:pPr>
            <a:r>
              <a:rPr lang="en-US" altLang="ko-KR" spc="-150" dirty="0" err="1">
                <a:latin typeface="Arial"/>
                <a:cs typeface="Arial"/>
              </a:rPr>
              <a:t>minsplit</a:t>
            </a:r>
            <a:r>
              <a:rPr lang="en-US" altLang="ko-KR" spc="-150" dirty="0">
                <a:latin typeface="Arial"/>
                <a:cs typeface="Arial"/>
              </a:rPr>
              <a:t> = 1, </a:t>
            </a:r>
            <a:r>
              <a:rPr lang="en-US" altLang="ko-KR" spc="-150" dirty="0" err="1">
                <a:latin typeface="Arial"/>
                <a:cs typeface="Arial"/>
              </a:rPr>
              <a:t>minbucket</a:t>
            </a:r>
            <a:r>
              <a:rPr lang="en-US" altLang="ko-KR" spc="-150" dirty="0">
                <a:latin typeface="Arial"/>
                <a:cs typeface="Arial"/>
              </a:rPr>
              <a:t> = 2, </a:t>
            </a:r>
            <a:r>
              <a:rPr lang="en-US" altLang="ko-KR" spc="-150" dirty="0" err="1">
                <a:latin typeface="Arial"/>
                <a:cs typeface="Arial"/>
              </a:rPr>
              <a:t>maxdepth</a:t>
            </a:r>
            <a:r>
              <a:rPr lang="en-US" altLang="ko-KR" spc="-150" dirty="0">
                <a:latin typeface="Arial"/>
                <a:cs typeface="Arial"/>
              </a:rPr>
              <a:t> = 6 </a:t>
            </a:r>
            <a:r>
              <a:rPr lang="ko-KR" altLang="en-US" spc="-150" dirty="0" err="1">
                <a:latin typeface="Arial"/>
                <a:cs typeface="Arial"/>
              </a:rPr>
              <a:t>를</a:t>
            </a:r>
            <a:r>
              <a:rPr lang="ko-KR" altLang="en-US" spc="-150" dirty="0">
                <a:latin typeface="Arial"/>
                <a:cs typeface="Arial"/>
              </a:rPr>
              <a:t> </a:t>
            </a:r>
            <a:r>
              <a:rPr lang="en-US" altLang="ko-KR" spc="-150" dirty="0">
                <a:latin typeface="Arial"/>
                <a:cs typeface="Arial"/>
              </a:rPr>
              <a:t>parameter</a:t>
            </a:r>
            <a:r>
              <a:rPr lang="ko-KR" altLang="en-US" spc="-150" dirty="0">
                <a:latin typeface="Arial"/>
                <a:cs typeface="Arial"/>
              </a:rPr>
              <a:t>로 트리 생성</a:t>
            </a:r>
            <a:endParaRPr lang="en-US" altLang="ko-KR" spc="-150" dirty="0">
              <a:latin typeface="Arial"/>
              <a:cs typeface="Arial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pc="-150" dirty="0">
                <a:latin typeface="Arial"/>
                <a:cs typeface="Arial"/>
              </a:rPr>
              <a:t>정확도 </a:t>
            </a:r>
            <a:r>
              <a:rPr lang="en-US" altLang="ko-KR" spc="-150" dirty="0">
                <a:latin typeface="Arial"/>
                <a:cs typeface="Arial"/>
              </a:rPr>
              <a:t>: </a:t>
            </a:r>
            <a:r>
              <a:rPr lang="en-US" altLang="ko-KR" b="1" spc="-150" dirty="0">
                <a:solidFill>
                  <a:srgbClr val="326393"/>
                </a:solidFill>
                <a:latin typeface="Arial"/>
                <a:cs typeface="Arial"/>
              </a:rPr>
              <a:t>0.76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090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사전 가지치기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Tree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6">
            <a:extLst>
              <a:ext uri="{FF2B5EF4-FFF2-40B4-BE49-F238E27FC236}">
                <a16:creationId xmlns:a16="http://schemas.microsoft.com/office/drawing/2014/main" xmlns="" id="{6AE16F0F-A9CC-21AC-A667-6479B62B7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1903824"/>
            <a:ext cx="6484620" cy="4018093"/>
          </a:xfrm>
          <a:prstGeom prst="rect">
            <a:avLst/>
          </a:prstGeom>
        </p:spPr>
      </p:pic>
      <p:pic>
        <p:nvPicPr>
          <p:cNvPr id="7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556918AE-C9A7-B1E8-D218-18D3EBE35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566975"/>
            <a:ext cx="4297680" cy="205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480534" y="111525"/>
            <a:ext cx="3346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 –  b. Full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tree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만들기</a:t>
            </a:r>
            <a:endParaRPr lang="ko-KR" altLang="en-US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B3133F7-C37B-4CBE-8AB2-86EC1A81B046}"/>
              </a:ext>
            </a:extLst>
          </p:cNvPr>
          <p:cNvSpPr txBox="1"/>
          <p:nvPr/>
        </p:nvSpPr>
        <p:spPr>
          <a:xfrm>
            <a:off x="1509751" y="1615975"/>
            <a:ext cx="3268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Full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tree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parameter 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정하기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A1850CC-B0D9-4897-A311-3F0A921C9AB5}"/>
              </a:ext>
            </a:extLst>
          </p:cNvPr>
          <p:cNvSpPr/>
          <p:nvPr/>
        </p:nvSpPr>
        <p:spPr>
          <a:xfrm>
            <a:off x="6502400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ADC579D-BCCB-4724-BFF5-1B4965BFA506}"/>
              </a:ext>
            </a:extLst>
          </p:cNvPr>
          <p:cNvSpPr txBox="1"/>
          <p:nvPr/>
        </p:nvSpPr>
        <p:spPr>
          <a:xfrm>
            <a:off x="7790971" y="1615975"/>
            <a:ext cx="2403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Full tree 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모델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7A1450-BE93-450B-BFFF-D0711926AFC4}"/>
              </a:ext>
            </a:extLst>
          </p:cNvPr>
          <p:cNvSpPr txBox="1"/>
          <p:nvPr/>
        </p:nvSpPr>
        <p:spPr>
          <a:xfrm>
            <a:off x="697351" y="4604295"/>
            <a:ext cx="4950105" cy="14157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err="1"/>
              <a:t>Maxdepth</a:t>
            </a:r>
            <a:r>
              <a:rPr lang="en-US" altLang="ko-KR" dirty="0"/>
              <a:t> </a:t>
            </a:r>
            <a:r>
              <a:rPr lang="ko-KR" altLang="en-US" dirty="0"/>
              <a:t>설정하지 않음</a:t>
            </a:r>
          </a:p>
          <a:p>
            <a:r>
              <a:rPr lang="en-US" altLang="ko-KR" dirty="0"/>
              <a:t>-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b="1" dirty="0">
                <a:solidFill>
                  <a:srgbClr val="42689B"/>
                </a:solidFill>
                <a:ea typeface="+mn-lt"/>
                <a:cs typeface="+mn-lt"/>
              </a:rPr>
              <a:t>Cp</a:t>
            </a:r>
            <a:r>
              <a:rPr lang="ko-KR" altLang="en-US" b="1" dirty="0">
                <a:solidFill>
                  <a:srgbClr val="42689B"/>
                </a:solidFill>
                <a:ea typeface="+mn-lt"/>
                <a:cs typeface="+mn-lt"/>
              </a:rPr>
              <a:t> </a:t>
            </a:r>
            <a:r>
              <a:rPr lang="en-US" altLang="ko-KR" b="1" dirty="0">
                <a:solidFill>
                  <a:srgbClr val="42689B"/>
                </a:solidFill>
                <a:ea typeface="+mn-lt"/>
                <a:cs typeface="+mn-lt"/>
              </a:rPr>
              <a:t>= -1</a:t>
            </a:r>
          </a:p>
          <a:p>
            <a:r>
              <a:rPr lang="en-US" altLang="ko-KR" dirty="0">
                <a:ea typeface="+mn-lt"/>
                <a:cs typeface="+mn-lt"/>
              </a:rPr>
              <a:t>- </a:t>
            </a:r>
            <a:r>
              <a:rPr lang="en-US" altLang="ko-KR" b="1" dirty="0" err="1">
                <a:solidFill>
                  <a:srgbClr val="326393"/>
                </a:solidFill>
                <a:ea typeface="+mn-lt"/>
                <a:cs typeface="+mn-lt"/>
              </a:rPr>
              <a:t>minsplit</a:t>
            </a:r>
            <a:r>
              <a:rPr lang="ko-KR" altLang="en-US" dirty="0">
                <a:ea typeface="+mn-lt"/>
                <a:cs typeface="+mn-lt"/>
              </a:rPr>
              <a:t>과</a:t>
            </a:r>
            <a:r>
              <a:rPr lang="en-US" altLang="ko-KR" b="1" dirty="0">
                <a:solidFill>
                  <a:srgbClr val="326393"/>
                </a:solidFill>
                <a:ea typeface="+mn-lt"/>
                <a:cs typeface="+mn-lt"/>
              </a:rPr>
              <a:t> </a:t>
            </a:r>
            <a:r>
              <a:rPr lang="en-US" altLang="ko-KR" b="1" dirty="0" err="1">
                <a:solidFill>
                  <a:srgbClr val="326393"/>
                </a:solidFill>
                <a:ea typeface="+mn-lt"/>
                <a:cs typeface="+mn-lt"/>
              </a:rPr>
              <a:t>minbucket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찾는다.</a:t>
            </a:r>
            <a:endParaRPr lang="en-US" altLang="ko-KR" dirty="0">
              <a:ea typeface="+mn-lt"/>
              <a:cs typeface="+mn-lt"/>
            </a:endParaRPr>
          </a:p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-&gt; 최적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parameter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구하기 위해 만들었던 데이터프레임</a:t>
            </a:r>
          </a:p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maxdepth가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커지고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accuracy가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증가하는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찾는다. 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E3E62CAE-DA28-7AE0-FDE1-2BA24A94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667000"/>
            <a:ext cx="3520440" cy="1775460"/>
          </a:xfrm>
          <a:prstGeom prst="rect">
            <a:avLst/>
          </a:prstGeom>
        </p:spPr>
      </p:pic>
      <p:pic>
        <p:nvPicPr>
          <p:cNvPr id="3" name="그림 5">
            <a:extLst>
              <a:ext uri="{FF2B5EF4-FFF2-40B4-BE49-F238E27FC236}">
                <a16:creationId xmlns:a16="http://schemas.microsoft.com/office/drawing/2014/main" xmlns="" id="{6ABF234F-41D1-55DF-784D-C87E2F4A4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60" y="2252721"/>
            <a:ext cx="3352800" cy="340878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A4840CF9-8C20-92F6-C9EA-65EA41244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680" y="2586950"/>
            <a:ext cx="4861560" cy="315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10" y="111525"/>
            <a:ext cx="349967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03 – b : </a:t>
            </a:r>
            <a:r>
              <a:rPr lang="ko-KR" altLang="en-US" sz="3200" spc="-300"/>
              <a:t> 사후</a:t>
            </a:r>
            <a:r>
              <a:rPr lang="en-US" altLang="ko-KR" sz="3200" spc="-300"/>
              <a:t> </a:t>
            </a:r>
            <a:r>
              <a:rPr lang="ko-KR" altLang="en-US" sz="3200" spc="-300"/>
              <a:t>가지치기</a:t>
            </a:r>
            <a:endParaRPr lang="ko-KR" altLang="en-US" sz="3200" spc="-300"/>
          </a:p>
        </p:txBody>
      </p:sp>
      <p:sp>
        <p:nvSpPr>
          <p:cNvPr id="15" name="TextBox 14"/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3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2697" y="1338423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09370" y="2606106"/>
            <a:ext cx="3516877" cy="34163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/>
            </a:pPr>
            <a:endParaRPr lang="en-US" altLang="ko-KR" sz="2400" spc="-150">
              <a:latin typeface="Arial"/>
              <a:cs typeface="Arial"/>
            </a:endParaRPr>
          </a:p>
          <a:p>
            <a:pPr marL="285750" indent="-285750">
              <a:buChar char="-"/>
              <a:defRPr/>
            </a:pPr>
            <a:r>
              <a:rPr lang="en-US" altLang="ko-KR" sz="2400" b="1" spc="-150">
                <a:solidFill>
                  <a:srgbClr val="326393"/>
                </a:solidFill>
                <a:latin typeface="Arial"/>
                <a:cs typeface="Arial"/>
              </a:rPr>
              <a:t>Cp = -1</a:t>
            </a:r>
            <a:r>
              <a:rPr lang="en-US" altLang="ko-KR" sz="2400" spc="-150">
                <a:latin typeface="Arial"/>
                <a:cs typeface="Arial"/>
              </a:rPr>
              <a:t>, </a:t>
            </a:r>
            <a:r>
              <a:rPr lang="en-US" altLang="ko-KR" sz="2400" b="1" spc="-150">
                <a:solidFill>
                  <a:srgbClr val="326393"/>
                </a:solidFill>
                <a:latin typeface="Arial"/>
                <a:cs typeface="Arial"/>
              </a:rPr>
              <a:t>minsplit = 1</a:t>
            </a:r>
            <a:r>
              <a:rPr lang="en-US" altLang="ko-KR" sz="2400" spc="-150">
                <a:latin typeface="Arial"/>
                <a:cs typeface="Arial"/>
              </a:rPr>
              <a:t>, </a:t>
            </a:r>
            <a:r>
              <a:rPr lang="en-US" altLang="ko-KR" sz="2400" b="1" spc="-150">
                <a:solidFill>
                  <a:srgbClr val="326393"/>
                </a:solidFill>
                <a:latin typeface="Arial"/>
                <a:cs typeface="Arial"/>
              </a:rPr>
              <a:t>minbucket = 2</a:t>
            </a:r>
            <a:r>
              <a:rPr lang="ko-KR" altLang="en-US" sz="2400" spc="-150">
                <a:latin typeface="Arial"/>
                <a:cs typeface="Arial"/>
              </a:rPr>
              <a:t>를 </a:t>
            </a:r>
            <a:r>
              <a:rPr lang="en-US" altLang="ko-KR" sz="2400" spc="-150">
                <a:latin typeface="Arial"/>
                <a:cs typeface="Arial"/>
              </a:rPr>
              <a:t>parameter</a:t>
            </a:r>
            <a:r>
              <a:rPr lang="ko-KR" altLang="en-US" sz="2400" spc="-150">
                <a:latin typeface="Arial"/>
                <a:cs typeface="Arial"/>
              </a:rPr>
              <a:t>로 full tree 생성</a:t>
            </a:r>
            <a:endParaRPr lang="ko-KR" altLang="en-US" sz="2400" spc="-15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sz="2400" spc="-150">
                <a:ea typeface="+mn-lt"/>
                <a:cs typeface="+mn-lt"/>
              </a:rPr>
              <a:t>모든 terminal node의 순도가 100%인 상태를 </a:t>
            </a:r>
            <a:r>
              <a:rPr lang="ko-KR" sz="2400" b="1" spc="-150">
                <a:ea typeface="+mn-lt"/>
                <a:cs typeface="+mn-lt"/>
              </a:rPr>
              <a:t>Full tree</a:t>
            </a:r>
            <a:r>
              <a:rPr lang="ko-KR" altLang="en-US" sz="2400" b="1" spc="-150">
                <a:ea typeface="+mn-lt"/>
                <a:cs typeface="+mn-lt"/>
              </a:rPr>
              <a:t>라고 한다</a:t>
            </a:r>
            <a:r>
              <a:rPr lang="en-US" altLang="ko-KR" sz="2400" b="1" spc="-150">
                <a:ea typeface="+mn-lt"/>
                <a:cs typeface="+mn-lt"/>
              </a:rPr>
              <a:t>.</a:t>
            </a:r>
            <a:endParaRPr lang="en-US" altLang="ko-KR" sz="2400" b="1" spc="-15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sz="1600" spc="-15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다만, 이 모델에서는 만들어진 Full tree에서 Leaf 노드의 불순도를 0%까지 줄이지는 못했음</a:t>
            </a:r>
            <a:endParaRPr lang="en-US" altLang="ko-KR" sz="1600" spc="-150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6971" y="1884039"/>
            <a:ext cx="1245469" cy="58477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Full Tree</a:t>
            </a:r>
            <a:endParaRPr lang="ko-KR" altLang="en-US" sz="32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28152" y="1743383"/>
            <a:ext cx="6668430" cy="4115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10" y="111525"/>
            <a:ext cx="349967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03 – b : </a:t>
            </a:r>
            <a:r>
              <a:rPr lang="ko-KR" altLang="en-US" sz="3200" spc="-300"/>
              <a:t> 사후</a:t>
            </a:r>
            <a:r>
              <a:rPr lang="en-US" altLang="ko-KR" sz="3200" spc="-300"/>
              <a:t> </a:t>
            </a:r>
            <a:r>
              <a:rPr lang="ko-KR" altLang="en-US" sz="3200" spc="-300"/>
              <a:t>가지치기</a:t>
            </a:r>
            <a:endParaRPr lang="ko-KR" altLang="en-US" sz="3200" spc="-300"/>
          </a:p>
        </p:txBody>
      </p:sp>
      <p:sp>
        <p:nvSpPr>
          <p:cNvPr id="15" name="TextBox 14"/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3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2697" y="1338423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56971" y="1884039"/>
            <a:ext cx="309052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사후 가지치기 </a:t>
            </a:r>
            <a:r>
              <a:rPr lang="en-US" altLang="ko-KR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Tree</a:t>
            </a:r>
            <a:endParaRPr lang="ko-KR" altLang="en-US" sz="32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6971" y="2771775"/>
            <a:ext cx="3934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최적 </a:t>
            </a:r>
            <a:r>
              <a:rPr lang="en-US" altLang="ko-KR"/>
              <a:t>cp </a:t>
            </a:r>
            <a:r>
              <a:rPr lang="ko-KR" altLang="en-US"/>
              <a:t>값들 중</a:t>
            </a:r>
            <a:r>
              <a:rPr lang="en-US" altLang="ko-KR"/>
              <a:t>, </a:t>
            </a:r>
            <a:r>
              <a:rPr lang="ko-KR" altLang="en-US"/>
              <a:t>모델이 가장 간단해지는 값을 고른다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화살표: 오른쪽 16"/>
          <p:cNvSpPr/>
          <p:nvPr/>
        </p:nvSpPr>
        <p:spPr>
          <a:xfrm>
            <a:off x="4684394" y="3803467"/>
            <a:ext cx="1057275" cy="80853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97592" y="2172133"/>
            <a:ext cx="4732020" cy="90253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/>
              <a:t>Cp = 0.067일 때가 cp =0.01932367일 때보다 </a:t>
            </a:r>
            <a:r>
              <a:rPr lang="ko-KR" altLang="en-US"/>
              <a:t>정확도가 약간 낮지만</a:t>
            </a:r>
            <a:r>
              <a:rPr lang="en-US" altLang="ko-KR"/>
              <a:t>, cp =0.067 </a:t>
            </a:r>
            <a:r>
              <a:rPr lang="ko-KR" altLang="en-US"/>
              <a:t>일 때의 모델이 훨씬 간단하므로 이것을 고른다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8995410" y="5534425"/>
            <a:ext cx="2495550" cy="6358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 b="1"/>
              <a:t>Cp = 0.01932367,</a:t>
            </a:r>
            <a:endParaRPr lang="en-US" altLang="ko-KR" b="1"/>
          </a:p>
          <a:p>
            <a:pPr lvl="0">
              <a:defRPr/>
            </a:pPr>
            <a:r>
              <a:rPr lang="en-US" altLang="ko-KR" b="1"/>
              <a:t>정확도 0.66</a:t>
            </a:r>
            <a:endParaRPr lang="en-US" altLang="ko-KR" b="1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19800" y="3917547"/>
            <a:ext cx="2703182" cy="1668249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6088380" y="3855720"/>
            <a:ext cx="2529840" cy="17449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15050" y="5542046"/>
            <a:ext cx="2659260" cy="3615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 b="1"/>
              <a:t>Cp = 0.067,정확도 0.64</a:t>
            </a:r>
            <a:endParaRPr lang="en-US" altLang="ko-KR" b="1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53035" y="3782326"/>
            <a:ext cx="2568765" cy="1585295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20495" y="3741540"/>
            <a:ext cx="3412814" cy="2106193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5"/>
          <a:srcRect l="4520" t="34520" r="69570" b="62960"/>
          <a:stretch>
            <a:fillRect/>
          </a:stretch>
        </p:blipFill>
        <p:spPr>
          <a:xfrm>
            <a:off x="6096000" y="3146862"/>
            <a:ext cx="5173323" cy="2821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0534" y="111525"/>
            <a:ext cx="41745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03 - c  : 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가지치기 성능 비교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2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7235" y="1615975"/>
            <a:ext cx="15536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성능 비교 </a:t>
            </a: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4195" y="2179320"/>
            <a:ext cx="4240530" cy="338554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- 각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모델에 predict() 를 적용하여 만든 예측 데이터를 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confusionMatrix()에 넣어 각각의 혼동행렬 구함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- 각각의 confusion matrix에서부터 Accuracy(정확도), Sensitivity(민감도),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Specificity(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특이도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)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값을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추출함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 sz="2000"/>
              <a:t>- </a:t>
            </a:r>
            <a:r>
              <a:rPr lang="en-US" altLang="ko-KR" sz="2000" b="1">
                <a:solidFill>
                  <a:srgbClr val="42689b"/>
                </a:solidFill>
              </a:rPr>
              <a:t>정확도</a:t>
            </a:r>
            <a:r>
              <a:rPr lang="en-US" altLang="ko-KR" sz="2000"/>
              <a:t>는 사전 가지치기가 더 높음</a:t>
            </a:r>
            <a:endParaRPr lang="en-US" altLang="ko-KR" sz="2000"/>
          </a:p>
          <a:p>
            <a:pPr lvl="0">
              <a:defRPr/>
            </a:pPr>
            <a:r>
              <a:rPr lang="en-US" altLang="ko-KR" sz="2000"/>
              <a:t>- </a:t>
            </a:r>
            <a:r>
              <a:rPr lang="en-US" altLang="ko-KR" sz="2000" b="1">
                <a:solidFill>
                  <a:srgbClr val="42689b"/>
                </a:solidFill>
              </a:rPr>
              <a:t>민감도</a:t>
            </a:r>
            <a:r>
              <a:rPr lang="en-US" altLang="ko-KR" sz="2000"/>
              <a:t> 또한 사전 가지치기가 대체적으로 더 높음</a:t>
            </a:r>
            <a:endParaRPr lang="en-US" altLang="ko-KR" sz="2000"/>
          </a:p>
          <a:p>
            <a:pPr lvl="0">
              <a:defRPr/>
            </a:pPr>
            <a:r>
              <a:rPr lang="en-US" altLang="ko-KR" sz="2000"/>
              <a:t>- </a:t>
            </a:r>
            <a:r>
              <a:rPr lang="en-US" altLang="ko-KR" sz="2000" b="1">
                <a:solidFill>
                  <a:srgbClr val="42689b"/>
                </a:solidFill>
              </a:rPr>
              <a:t>특이도</a:t>
            </a:r>
            <a:r>
              <a:rPr lang="en-US" altLang="ko-KR" sz="2000"/>
              <a:t> 또한 사전 가지치기가 대체적으로 더 높게 나타남</a:t>
            </a:r>
            <a:endParaRPr lang="en-US" altLang="ko-KR" sz="2000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rcRect l="5130" t="50000" r="61520" b="24100"/>
          <a:stretch>
            <a:fillRect/>
          </a:stretch>
        </p:blipFill>
        <p:spPr>
          <a:xfrm>
            <a:off x="772120" y="3012281"/>
            <a:ext cx="5020380" cy="2192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10" y="111525"/>
            <a:ext cx="673267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03 – d : 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모델 최적화 확인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(learning curve 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이용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2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5446" y="1615975"/>
            <a:ext cx="3977179" cy="52322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Learning Curve (사전 가지치기)</a:t>
            </a: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51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7105" y="1615975"/>
            <a:ext cx="3977179" cy="52322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Learning Curve (사후 가지치기)</a:t>
            </a:r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020" y="5623560"/>
            <a:ext cx="4495800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>
                <a:ea typeface="+mn-lt"/>
                <a:cs typeface="+mn-lt"/>
              </a:rPr>
              <a:t>x 축은 최적화할 대상, y 축은 정확도 또는 에러율</a:t>
            </a:r>
            <a:endParaRPr lang="ko-KR"/>
          </a:p>
        </p:txBody>
      </p:sp>
      <p:sp>
        <p:nvSpPr>
          <p:cNvPr id="13" name="TextBox 12"/>
          <p:cNvSpPr txBox="1"/>
          <p:nvPr/>
        </p:nvSpPr>
        <p:spPr>
          <a:xfrm>
            <a:off x="6819900" y="5585460"/>
            <a:ext cx="4495800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>
                <a:ea typeface="+mn-lt"/>
                <a:cs typeface="+mn-lt"/>
              </a:rPr>
              <a:t>x 축은 최적화할 대상, y 축은 정확도 또는 에러율</a:t>
            </a:r>
            <a:endParaRPr lang="ko-KR"/>
          </a:p>
        </p:txBody>
      </p:sp>
      <p:sp>
        <p:nvSpPr>
          <p:cNvPr id="3" name="AutoShape 2" descr="http://127.0.0.1:38664/chunk_output/E7D5846F18320E97/52580BD6/cgbwt1nt02t9v/000022.png"/>
          <p:cNvSpPr>
            <a:spLocks noChangeAspect="1" noChangeArrowheads="1"/>
          </p:cNvSpPr>
          <p:nvPr/>
        </p:nvSpPr>
        <p:spPr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0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5997" y="2383342"/>
            <a:ext cx="4907988" cy="3028929"/>
          </a:xfrm>
          <a:prstGeom prst="rect">
            <a:avLst/>
          </a:prstGeom>
        </p:spPr>
      </p:pic>
      <p:pic>
        <p:nvPicPr>
          <p:cNvPr id="10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05730" y="2378073"/>
            <a:ext cx="4784375" cy="2952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rcRect t="85980" r="40770" b="4130"/>
          <a:stretch>
            <a:fillRect/>
          </a:stretch>
        </p:blipFill>
        <p:spPr>
          <a:xfrm>
            <a:off x="536973" y="2472220"/>
            <a:ext cx="10439027" cy="98054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10" y="111525"/>
            <a:ext cx="246516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04. Rule set 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추출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3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417" y="4550520"/>
            <a:ext cx="5270520" cy="154253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spc="-150">
                <a:latin typeface="+mn-ea"/>
              </a:rPr>
              <a:t>가장 중요한 </a:t>
            </a:r>
            <a:r>
              <a:rPr lang="en-US" altLang="ko-KR" sz="2000" spc="-150">
                <a:latin typeface="+mn-ea"/>
              </a:rPr>
              <a:t>rule : </a:t>
            </a:r>
            <a:r>
              <a:rPr lang="ko-KR" altLang="en-US" sz="2000" spc="-150">
                <a:latin typeface="+mn-ea"/>
              </a:rPr>
              <a:t>이 </a:t>
            </a:r>
            <a:r>
              <a:rPr lang="en-US" altLang="ko-KR" sz="2000" spc="-150">
                <a:latin typeface="+mn-ea"/>
              </a:rPr>
              <a:t>rule</a:t>
            </a:r>
            <a:r>
              <a:rPr lang="ko-KR" altLang="en-US" sz="2000" spc="-150">
                <a:latin typeface="+mn-ea"/>
              </a:rPr>
              <a:t>이 적용되는 사례의 비율이 가장 큰 것</a:t>
            </a:r>
            <a:endParaRPr lang="ko-KR" altLang="en-US" sz="2000" spc="-150">
              <a:latin typeface="+mn-ea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spc="-150">
                <a:latin typeface="+mn-ea"/>
              </a:rPr>
              <a:t>가장 신뢰도가 높은  </a:t>
            </a:r>
            <a:r>
              <a:rPr lang="en-US" altLang="ko-KR" sz="2000" spc="-150">
                <a:latin typeface="+mn-ea"/>
              </a:rPr>
              <a:t>rule : </a:t>
            </a:r>
            <a:r>
              <a:rPr lang="ko-KR" altLang="en-US" sz="2000" spc="-150">
                <a:latin typeface="+mn-ea"/>
              </a:rPr>
              <a:t>이 </a:t>
            </a:r>
            <a:r>
              <a:rPr lang="en-US" altLang="ko-KR" sz="2000" spc="-150">
                <a:latin typeface="+mn-ea"/>
              </a:rPr>
              <a:t>rule</a:t>
            </a:r>
            <a:r>
              <a:rPr lang="ko-KR" altLang="en-US" sz="2000" spc="-150">
                <a:latin typeface="+mn-ea"/>
              </a:rPr>
              <a:t>이 적용되는 사례의 예측 정확도가 가장 높은 것</a:t>
            </a:r>
            <a:r>
              <a:rPr lang="en-US" altLang="ko-KR" sz="2000" spc="-150">
                <a:latin typeface="+mn-ea"/>
              </a:rPr>
              <a:t>. </a:t>
            </a:r>
            <a:endParaRPr lang="en-US" altLang="ko-KR" sz="2000" spc="-150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2583" y="3787726"/>
            <a:ext cx="203652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1" spc="-300">
                <a:solidFill>
                  <a:schemeClr val="bg1">
                    <a:lumMod val="50000"/>
                  </a:schemeClr>
                </a:solidFill>
                <a:latin typeface="+mj-ea"/>
              </a:rPr>
              <a:t>Rule set </a:t>
            </a:r>
            <a:r>
              <a:rPr lang="ko-KR" altLang="en-US" sz="3200" b="1" spc="-300">
                <a:solidFill>
                  <a:schemeClr val="bg1">
                    <a:lumMod val="50000"/>
                  </a:schemeClr>
                </a:solidFill>
                <a:latin typeface="+mj-ea"/>
              </a:rPr>
              <a:t>추출</a:t>
            </a:r>
            <a:endParaRPr lang="ko-KR" altLang="en-US" sz="3200" b="1" spc="-30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728303" y="437388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1520" y="1358389"/>
            <a:ext cx="5364480" cy="6588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19130" y="2659499"/>
            <a:ext cx="3845718" cy="817125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088762" y="2418754"/>
            <a:ext cx="667702" cy="1010245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82353" y="3039070"/>
            <a:ext cx="3727132" cy="214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042207" y="2813804"/>
            <a:ext cx="83058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947285" y="2181225"/>
            <a:ext cx="1569720" cy="8229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9382124" y="1777364"/>
            <a:ext cx="624840" cy="8915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36970" y="1847850"/>
            <a:ext cx="2743200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f0000"/>
                </a:solidFill>
              </a:rPr>
              <a:t>가장 신뢰도 높은 rule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5810" y="1360170"/>
            <a:ext cx="2743200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f0000"/>
                </a:solidFill>
              </a:rPr>
              <a:t>가장 중요한 rule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FA2D4A9-E4C9-43E1-833A-7E0DFF5D4F34}"/>
              </a:ext>
            </a:extLst>
          </p:cNvPr>
          <p:cNvSpPr/>
          <p:nvPr/>
        </p:nvSpPr>
        <p:spPr>
          <a:xfrm>
            <a:off x="1278427" y="1289536"/>
            <a:ext cx="1116797" cy="9978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99B28CF-3E7E-44C5-AFDD-39DB4B288DDE}"/>
              </a:ext>
            </a:extLst>
          </p:cNvPr>
          <p:cNvSpPr/>
          <p:nvPr/>
        </p:nvSpPr>
        <p:spPr>
          <a:xfrm>
            <a:off x="2688128" y="1289536"/>
            <a:ext cx="7878272" cy="9978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C314329-C635-4D26-B07F-D3530E7FDACB}"/>
              </a:ext>
            </a:extLst>
          </p:cNvPr>
          <p:cNvSpPr txBox="1"/>
          <p:nvPr/>
        </p:nvSpPr>
        <p:spPr>
          <a:xfrm>
            <a:off x="1629264" y="1458716"/>
            <a:ext cx="377229" cy="64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F38D731-D30D-4CD5-998D-867D2C15C15F}"/>
              </a:ext>
            </a:extLst>
          </p:cNvPr>
          <p:cNvSpPr txBox="1"/>
          <p:nvPr/>
        </p:nvSpPr>
        <p:spPr>
          <a:xfrm>
            <a:off x="2945222" y="1502567"/>
            <a:ext cx="3852821" cy="525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bg1"/>
                </a:solidFill>
                <a:latin typeface="+mn-ea"/>
              </a:rPr>
              <a:t>Amazon Mechanical </a:t>
            </a:r>
            <a:r>
              <a:rPr lang="en-US" altLang="ko-KR" sz="2800" spc="-300" dirty="0" err="1">
                <a:solidFill>
                  <a:schemeClr val="bg1"/>
                </a:solidFill>
                <a:latin typeface="+mn-ea"/>
              </a:rPr>
              <a:t>Truk</a:t>
            </a:r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란</a:t>
            </a:r>
            <a:r>
              <a:rPr lang="en-US" altLang="ko-KR" sz="2800" spc="-300" dirty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28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87E0D8A-DD27-4A53-A279-753B49A4E136}"/>
              </a:ext>
            </a:extLst>
          </p:cNvPr>
          <p:cNvSpPr/>
          <p:nvPr/>
        </p:nvSpPr>
        <p:spPr>
          <a:xfrm>
            <a:off x="1278427" y="2607008"/>
            <a:ext cx="1116797" cy="997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F192B7F-CF9B-4CE2-81F8-827E779C4742}"/>
              </a:ext>
            </a:extLst>
          </p:cNvPr>
          <p:cNvSpPr/>
          <p:nvPr/>
        </p:nvSpPr>
        <p:spPr>
          <a:xfrm>
            <a:off x="2688128" y="2607008"/>
            <a:ext cx="7878272" cy="997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2788555"/>
            <a:ext cx="377229" cy="6491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6E7130C-A8D2-4182-9379-C3BC60E1958A}"/>
              </a:ext>
            </a:extLst>
          </p:cNvPr>
          <p:cNvSpPr txBox="1"/>
          <p:nvPr/>
        </p:nvSpPr>
        <p:spPr>
          <a:xfrm>
            <a:off x="2945221" y="2800805"/>
            <a:ext cx="3584133" cy="5254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데이터 탐색  및 </a:t>
            </a:r>
            <a:r>
              <a:rPr lang="ko-KR" altLang="en-US" sz="2800" spc="-300" dirty="0" err="1">
                <a:solidFill>
                  <a:schemeClr val="bg1"/>
                </a:solidFill>
                <a:latin typeface="+mn-ea"/>
              </a:rPr>
              <a:t>전처리</a:t>
            </a:r>
            <a:endParaRPr lang="ko-KR" altLang="en-US" sz="28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215329A-A686-4974-A482-CF46E001D756}"/>
              </a:ext>
            </a:extLst>
          </p:cNvPr>
          <p:cNvSpPr/>
          <p:nvPr/>
        </p:nvSpPr>
        <p:spPr>
          <a:xfrm>
            <a:off x="1278427" y="3924480"/>
            <a:ext cx="1116797" cy="9978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45BF32E-3D4D-416C-8E66-F898CB17E0F5}"/>
              </a:ext>
            </a:extLst>
          </p:cNvPr>
          <p:cNvSpPr/>
          <p:nvPr/>
        </p:nvSpPr>
        <p:spPr>
          <a:xfrm>
            <a:off x="2688128" y="3924480"/>
            <a:ext cx="7878272" cy="9978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108056"/>
            <a:ext cx="377229" cy="64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7132537-D9AC-4919-8A6E-B052AD40CF34}"/>
              </a:ext>
            </a:extLst>
          </p:cNvPr>
          <p:cNvSpPr txBox="1"/>
          <p:nvPr/>
        </p:nvSpPr>
        <p:spPr>
          <a:xfrm>
            <a:off x="2945221" y="4120306"/>
            <a:ext cx="5434741" cy="525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가지치기 </a:t>
            </a:r>
            <a:r>
              <a:rPr lang="en-US" altLang="ko-KR" sz="2800" spc="-3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사전</a:t>
            </a:r>
            <a:r>
              <a:rPr lang="en-US" altLang="ko-KR" sz="2800" spc="-300" dirty="0">
                <a:solidFill>
                  <a:schemeClr val="bg1"/>
                </a:solidFill>
                <a:latin typeface="+mn-ea"/>
              </a:rPr>
              <a:t>,  </a:t>
            </a:r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사후</a:t>
            </a:r>
            <a:r>
              <a:rPr lang="en-US" altLang="ko-KR" sz="2800" spc="-300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와  모델 생성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BC65E01E-E0F2-4F7E-8E2F-7A2C0AA23755}"/>
              </a:ext>
            </a:extLst>
          </p:cNvPr>
          <p:cNvSpPr/>
          <p:nvPr/>
        </p:nvSpPr>
        <p:spPr>
          <a:xfrm>
            <a:off x="1278427" y="5241952"/>
            <a:ext cx="1116797" cy="9978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2D02B67-4A9D-42D2-BFDB-FAAB25790B7E}"/>
              </a:ext>
            </a:extLst>
          </p:cNvPr>
          <p:cNvSpPr/>
          <p:nvPr/>
        </p:nvSpPr>
        <p:spPr>
          <a:xfrm>
            <a:off x="2688128" y="5241952"/>
            <a:ext cx="7878272" cy="9978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1642F25-DE74-4B13-810C-FF5D3A68DD63}"/>
              </a:ext>
            </a:extLst>
          </p:cNvPr>
          <p:cNvSpPr txBox="1"/>
          <p:nvPr/>
        </p:nvSpPr>
        <p:spPr>
          <a:xfrm>
            <a:off x="1629264" y="5411132"/>
            <a:ext cx="377229" cy="64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2AE837E-04F3-4814-804F-DC55FF27CCC9}"/>
              </a:ext>
            </a:extLst>
          </p:cNvPr>
          <p:cNvSpPr txBox="1"/>
          <p:nvPr/>
        </p:nvSpPr>
        <p:spPr>
          <a:xfrm>
            <a:off x="2945222" y="5454983"/>
            <a:ext cx="3852821" cy="525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bg1"/>
                </a:solidFill>
                <a:latin typeface="+mn-ea"/>
              </a:rPr>
              <a:t>Rule</a:t>
            </a:r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800" spc="-300" dirty="0">
                <a:solidFill>
                  <a:schemeClr val="bg1"/>
                </a:solidFill>
                <a:latin typeface="+mn-ea"/>
              </a:rPr>
              <a:t>set</a:t>
            </a:r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  추출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xmlns="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1C4265C-0EAD-4FFD-BF99-406D49533C1D}"/>
              </a:ext>
            </a:extLst>
          </p:cNvPr>
          <p:cNvSpPr txBox="1"/>
          <p:nvPr/>
        </p:nvSpPr>
        <p:spPr>
          <a:xfrm>
            <a:off x="3048000" y="293220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300" dirty="0">
                <a:solidFill>
                  <a:schemeClr val="bg1"/>
                </a:solidFill>
              </a:rPr>
              <a:t>01. Amazon mechanical Turk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xmlns="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2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5681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01. Amazon Mechanical Turk</a:t>
            </a:r>
            <a:r>
              <a:rPr lang="ko-KR" altLang="en-US" sz="3200" dirty="0"/>
              <a:t>란</a:t>
            </a:r>
            <a:r>
              <a:rPr lang="en-US" altLang="ko-KR" sz="3200" dirty="0"/>
              <a:t>?</a:t>
            </a:r>
            <a:endParaRPr lang="ko-KR" altLang="ko-KR" sz="3200" dirty="0"/>
          </a:p>
          <a:p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FC5437E-1946-4C22-BDC8-123F7EE1EA86}"/>
              </a:ext>
            </a:extLst>
          </p:cNvPr>
          <p:cNvSpPr/>
          <p:nvPr/>
        </p:nvSpPr>
        <p:spPr>
          <a:xfrm>
            <a:off x="989934" y="1876390"/>
            <a:ext cx="2869209" cy="1867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4DA78C3-B23D-4B3F-BDD2-A376BB0D36B3}"/>
              </a:ext>
            </a:extLst>
          </p:cNvPr>
          <p:cNvSpPr txBox="1"/>
          <p:nvPr/>
        </p:nvSpPr>
        <p:spPr>
          <a:xfrm>
            <a:off x="768070" y="4211508"/>
            <a:ext cx="32613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ko-KR" sz="1500" dirty="0"/>
              <a:t>기업이 원격으로 </a:t>
            </a:r>
            <a:r>
              <a:rPr lang="ko-KR" altLang="ko-KR" sz="1500" dirty="0" err="1"/>
              <a:t>크라우드</a:t>
            </a:r>
            <a:r>
              <a:rPr lang="ko-KR" altLang="ko-KR" sz="1500" dirty="0"/>
              <a:t> 워커를 고용하여 개별 주문형 작업을 수행할 수 있는 </a:t>
            </a:r>
            <a:r>
              <a:rPr lang="ko-KR" altLang="ko-KR" sz="1500" dirty="0" err="1"/>
              <a:t>크라우드</a:t>
            </a:r>
            <a:r>
              <a:rPr lang="ko-KR" altLang="ko-KR" sz="1500" dirty="0"/>
              <a:t> 소싱 서비스</a:t>
            </a:r>
            <a:r>
              <a:rPr lang="en-US" altLang="ko-KR" sz="1500" dirty="0"/>
              <a:t>.</a:t>
            </a:r>
            <a:endParaRPr lang="ko-KR" altLang="en-US" sz="15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42286D0-DD4E-479D-B339-3D87112C8CD8}"/>
              </a:ext>
            </a:extLst>
          </p:cNvPr>
          <p:cNvSpPr txBox="1"/>
          <p:nvPr/>
        </p:nvSpPr>
        <p:spPr>
          <a:xfrm>
            <a:off x="1966582" y="2598689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의미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3773528-DCAE-4B46-B778-2AA6CB0F4388}"/>
              </a:ext>
            </a:extLst>
          </p:cNvPr>
          <p:cNvSpPr/>
          <p:nvPr/>
        </p:nvSpPr>
        <p:spPr>
          <a:xfrm>
            <a:off x="4593365" y="1876389"/>
            <a:ext cx="2869209" cy="1867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1190F3E-70FF-4161-9F7D-D86629CADABF}"/>
              </a:ext>
            </a:extLst>
          </p:cNvPr>
          <p:cNvSpPr txBox="1"/>
          <p:nvPr/>
        </p:nvSpPr>
        <p:spPr>
          <a:xfrm>
            <a:off x="4201213" y="4075181"/>
            <a:ext cx="3261361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sz="1500" dirty="0"/>
              <a:t>Mechanical Turk</a:t>
            </a:r>
            <a:r>
              <a:rPr lang="ko-KR" altLang="ko-KR" sz="1500" dirty="0"/>
              <a:t>의 사용자는</a:t>
            </a:r>
            <a:r>
              <a:rPr lang="en-US" altLang="ko-KR" sz="1500" dirty="0"/>
              <a:t> worker</a:t>
            </a:r>
            <a:r>
              <a:rPr lang="ko-KR" altLang="ko-KR" sz="1500" dirty="0"/>
              <a:t>와</a:t>
            </a:r>
            <a:r>
              <a:rPr lang="en-US" altLang="ko-KR" sz="1500" dirty="0"/>
              <a:t> requester </a:t>
            </a:r>
            <a:r>
              <a:rPr lang="ko-KR" altLang="ko-KR" sz="1500" dirty="0"/>
              <a:t>둘 다 될 수 있다</a:t>
            </a:r>
            <a:r>
              <a:rPr lang="en-US" altLang="ko-KR" sz="1500" dirty="0"/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altLang="ko-KR" sz="1500" dirty="0"/>
              <a:t>Requester</a:t>
            </a:r>
            <a:r>
              <a:rPr lang="ko-KR" altLang="ko-KR" sz="1500" dirty="0"/>
              <a:t>는</a:t>
            </a:r>
            <a:r>
              <a:rPr lang="en-US" altLang="ko-KR" sz="1500" dirty="0"/>
              <a:t> worker</a:t>
            </a:r>
            <a:r>
              <a:rPr lang="ko-KR" altLang="ko-KR" sz="1500" dirty="0"/>
              <a:t>를 고용할 때 자신이 원하는 요건을 다 갖추었는지 테스트를 할 수 있다</a:t>
            </a:r>
            <a:r>
              <a:rPr lang="en-US" altLang="ko-KR" sz="1500" dirty="0"/>
              <a:t>.</a:t>
            </a:r>
            <a:endParaRPr lang="ko-KR" altLang="ko-KR" sz="1500" dirty="0"/>
          </a:p>
          <a:p>
            <a:pPr marL="285750" indent="-285750" algn="just">
              <a:buFontTx/>
              <a:buChar char="-"/>
            </a:pPr>
            <a:endParaRPr lang="ko-KR" altLang="en-US" sz="15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17456EC-6C63-460D-9492-16805C0BC62A}"/>
              </a:ext>
            </a:extLst>
          </p:cNvPr>
          <p:cNvSpPr txBox="1"/>
          <p:nvPr/>
        </p:nvSpPr>
        <p:spPr>
          <a:xfrm>
            <a:off x="5595799" y="2598689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특징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574A165-14F5-4358-92CC-B02A7A1E2671}"/>
              </a:ext>
            </a:extLst>
          </p:cNvPr>
          <p:cNvSpPr/>
          <p:nvPr/>
        </p:nvSpPr>
        <p:spPr>
          <a:xfrm>
            <a:off x="8196796" y="1876389"/>
            <a:ext cx="3011628" cy="18671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DDA12CF-7950-4065-BC0C-FF3215DA065F}"/>
              </a:ext>
            </a:extLst>
          </p:cNvPr>
          <p:cNvSpPr txBox="1"/>
          <p:nvPr/>
        </p:nvSpPr>
        <p:spPr>
          <a:xfrm>
            <a:off x="7947063" y="4075181"/>
            <a:ext cx="32613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eriod"/>
            </a:pPr>
            <a:r>
              <a:rPr lang="ko-KR" altLang="ko-KR" sz="1500" dirty="0"/>
              <a:t>달성한</a:t>
            </a:r>
            <a:r>
              <a:rPr lang="en-US" altLang="ko-KR" sz="1500" dirty="0"/>
              <a:t> HIT</a:t>
            </a:r>
            <a:r>
              <a:rPr lang="ko-KR" altLang="ko-KR" sz="1500" dirty="0"/>
              <a:t>에 대해 지불할 금액</a:t>
            </a:r>
            <a:endParaRPr lang="en-US" altLang="ko-KR" sz="1500" dirty="0"/>
          </a:p>
          <a:p>
            <a:pPr marL="342900" lvl="0" indent="-342900">
              <a:buAutoNum type="arabicPeriod"/>
            </a:pPr>
            <a:r>
              <a:rPr lang="ko-KR" altLang="ko-KR" sz="1500" dirty="0"/>
              <a:t>각</a:t>
            </a:r>
            <a:r>
              <a:rPr lang="en-US" altLang="ko-KR" sz="1500" dirty="0"/>
              <a:t> HIT</a:t>
            </a:r>
            <a:r>
              <a:rPr lang="ko-KR" altLang="ko-KR" sz="1500" dirty="0"/>
              <a:t>에 대해</a:t>
            </a:r>
            <a:r>
              <a:rPr lang="en-US" altLang="ko-KR" sz="1500" dirty="0"/>
              <a:t> Worker</a:t>
            </a:r>
            <a:r>
              <a:rPr lang="ko-KR" altLang="ko-KR" sz="1500" dirty="0"/>
              <a:t>에게 얼마나 많은 업무를 할당할 것인가</a:t>
            </a:r>
            <a:endParaRPr lang="en-US" altLang="ko-KR" sz="1500" dirty="0"/>
          </a:p>
          <a:p>
            <a:pPr marL="342900" lvl="0" indent="-342900">
              <a:buAutoNum type="arabicPeriod"/>
            </a:pPr>
            <a:r>
              <a:rPr lang="en-US" altLang="ko-KR" sz="1500" dirty="0"/>
              <a:t>Worker</a:t>
            </a:r>
            <a:r>
              <a:rPr lang="ko-KR" altLang="ko-KR" sz="1500" dirty="0"/>
              <a:t>가 단일 작업에 하는데 걸리는 최대 시간</a:t>
            </a:r>
            <a:endParaRPr lang="en-US" altLang="ko-KR" sz="1500" dirty="0"/>
          </a:p>
          <a:p>
            <a:pPr marL="342900" lvl="0" indent="-342900">
              <a:buAutoNum type="arabicPeriod"/>
            </a:pPr>
            <a:r>
              <a:rPr lang="en-US" altLang="ko-KR" sz="1500" dirty="0"/>
              <a:t>Worker</a:t>
            </a:r>
            <a:r>
              <a:rPr lang="ko-KR" altLang="ko-KR" sz="1500" dirty="0"/>
              <a:t>가 작업을 완료하는 데 걸리는 시간</a:t>
            </a:r>
          </a:p>
          <a:p>
            <a:r>
              <a:rPr lang="en-US" altLang="ko-KR" sz="1500" dirty="0"/>
              <a:t>	… </a:t>
            </a:r>
            <a:r>
              <a:rPr lang="ko-KR" altLang="ko-KR" sz="1500" dirty="0"/>
              <a:t>을 지정해야 한다</a:t>
            </a:r>
            <a:r>
              <a:rPr lang="en-US" altLang="ko-KR" sz="1500" dirty="0"/>
              <a:t>.</a:t>
            </a:r>
            <a:endParaRPr lang="ko-KR" altLang="ko-KR" sz="1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428E7CD-4958-4C81-93F2-34EFB3CBD780}"/>
              </a:ext>
            </a:extLst>
          </p:cNvPr>
          <p:cNvSpPr txBox="1"/>
          <p:nvPr/>
        </p:nvSpPr>
        <p:spPr>
          <a:xfrm>
            <a:off x="8465008" y="2548336"/>
            <a:ext cx="2444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 err="1">
                <a:solidFill>
                  <a:schemeClr val="bg1"/>
                </a:solidFill>
                <a:latin typeface="+mj-ea"/>
                <a:ea typeface="+mj-ea"/>
              </a:rPr>
              <a:t>Requster</a:t>
            </a:r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의 역할</a:t>
            </a: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:a16="http://schemas.microsoft.com/office/drawing/2014/main" xmlns="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4EA04D-F465-4ADF-8B8E-8927B90942A0}"/>
              </a:ext>
            </a:extLst>
          </p:cNvPr>
          <p:cNvSpPr txBox="1"/>
          <p:nvPr/>
        </p:nvSpPr>
        <p:spPr>
          <a:xfrm>
            <a:off x="388307" y="3621589"/>
            <a:ext cx="5270520" cy="20622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b="1" spc="-150" dirty="0" err="1">
                <a:latin typeface="+mn-ea"/>
              </a:rPr>
              <a:t>머신러닝</a:t>
            </a:r>
            <a:r>
              <a:rPr lang="en-US" altLang="ko-KR" b="1" spc="-150" dirty="0">
                <a:latin typeface="+mn-ea"/>
              </a:rPr>
              <a:t/>
            </a:r>
            <a:br>
              <a:rPr lang="en-US" altLang="ko-KR" b="1" spc="-150" dirty="0">
                <a:latin typeface="+mn-ea"/>
              </a:rPr>
            </a:br>
            <a:r>
              <a:rPr lang="ko-KR" altLang="en-US" spc="-150" dirty="0">
                <a:latin typeface="+mn-ea"/>
              </a:rPr>
              <a:t>머신 러닝을 이용한 데이터의 패턴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룰 탐색</a:t>
            </a:r>
            <a:endParaRPr lang="en-US" altLang="ko-KR" spc="-150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altLang="ko-KR" b="1" spc="-150" dirty="0">
                <a:latin typeface="+mn-ea"/>
              </a:rPr>
              <a:t>Data </a:t>
            </a:r>
            <a:r>
              <a:rPr lang="ko-KR" altLang="en-US" b="1" spc="-150" dirty="0">
                <a:latin typeface="+mn-ea"/>
              </a:rPr>
              <a:t>처리</a:t>
            </a:r>
            <a:endParaRPr lang="en-US" altLang="ko-KR" b="1" spc="-150" dirty="0">
              <a:latin typeface="+mn-ea"/>
            </a:endParaRPr>
          </a:p>
          <a:p>
            <a:pPr marL="800100" lvl="1" indent="-342900" algn="just">
              <a:lnSpc>
                <a:spcPct val="120000"/>
              </a:lnSpc>
              <a:buAutoNum type="alphaUcPeriod"/>
            </a:pPr>
            <a:r>
              <a:rPr lang="ko-KR" altLang="en-US" spc="-150" dirty="0">
                <a:latin typeface="+mn-ea"/>
              </a:rPr>
              <a:t>의사결정나무 생성을  위한 데이터 정리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검증</a:t>
            </a:r>
            <a:endParaRPr lang="en-US" altLang="ko-KR" spc="-150" dirty="0">
              <a:latin typeface="+mn-ea"/>
            </a:endParaRPr>
          </a:p>
          <a:p>
            <a:pPr marL="800100" lvl="1" indent="-342900" algn="just">
              <a:lnSpc>
                <a:spcPct val="120000"/>
              </a:lnSpc>
              <a:buAutoNum type="alphaUcPeriod"/>
            </a:pPr>
            <a:r>
              <a:rPr lang="ko-KR" altLang="en-US" spc="-150" dirty="0">
                <a:latin typeface="+mn-ea"/>
              </a:rPr>
              <a:t>의사결정나무 생성에 사용할 데이터셋 </a:t>
            </a:r>
            <a:r>
              <a:rPr lang="ko-KR" altLang="en-US" spc="-150" dirty="0" err="1">
                <a:latin typeface="+mn-ea"/>
              </a:rPr>
              <a:t>전처리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최적화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A083EC-6D70-48BC-AE74-3FF5273F0364}"/>
              </a:ext>
            </a:extLst>
          </p:cNvPr>
          <p:cNvSpPr txBox="1"/>
          <p:nvPr/>
        </p:nvSpPr>
        <p:spPr>
          <a:xfrm>
            <a:off x="528765" y="2816566"/>
            <a:ext cx="4792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사례 </a:t>
            </a:r>
            <a:r>
              <a:rPr lang="en-US" altLang="ko-KR" sz="2800" b="1" spc="-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</a:rPr>
              <a:t>Amazon Mechanical Turk)</a:t>
            </a:r>
            <a:endParaRPr lang="ko-KR" altLang="en-US" sz="2800" b="1" spc="-3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B1A0AD1-E6F2-4BB5-B2E3-946F2DA404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7979"/>
            <a:ext cx="6096000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1C4265C-0EAD-4FFD-BF99-406D49533C1D}"/>
              </a:ext>
            </a:extLst>
          </p:cNvPr>
          <p:cNvSpPr txBox="1"/>
          <p:nvPr/>
        </p:nvSpPr>
        <p:spPr>
          <a:xfrm>
            <a:off x="3048000" y="293220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300" dirty="0">
                <a:solidFill>
                  <a:schemeClr val="bg1"/>
                </a:solidFill>
              </a:rPr>
              <a:t>02. </a:t>
            </a:r>
            <a:r>
              <a:rPr lang="ko-KR" altLang="en-US" sz="4000" b="1" spc="-300" dirty="0">
                <a:solidFill>
                  <a:schemeClr val="bg1"/>
                </a:solidFill>
              </a:rPr>
              <a:t>데이터 탐색 및 </a:t>
            </a:r>
            <a:r>
              <a:rPr lang="ko-KR" altLang="en-US" sz="4000" b="1" spc="-300" dirty="0" err="1">
                <a:solidFill>
                  <a:schemeClr val="bg1"/>
                </a:solidFill>
              </a:rPr>
              <a:t>전처리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xmlns="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209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02.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탐색 및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전처리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B3133F7-C37B-4CBE-8AB2-86EC1A81B046}"/>
              </a:ext>
            </a:extLst>
          </p:cNvPr>
          <p:cNvSpPr txBox="1"/>
          <p:nvPr/>
        </p:nvSpPr>
        <p:spPr>
          <a:xfrm>
            <a:off x="2046619" y="1615975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  </a:t>
            </a:r>
            <a:r>
              <a:rPr lang="ko-KR" altLang="en-US" sz="28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전처리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79560FE-E324-457C-BC6B-794D0EEF8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12" y="2329109"/>
            <a:ext cx="4128333" cy="369318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A1850CC-B0D9-4897-A311-3F0A921C9AB5}"/>
              </a:ext>
            </a:extLst>
          </p:cNvPr>
          <p:cNvSpPr/>
          <p:nvPr/>
        </p:nvSpPr>
        <p:spPr>
          <a:xfrm>
            <a:off x="6502400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3327A2D-1A11-4134-9C4A-95470F1DC307}"/>
              </a:ext>
            </a:extLst>
          </p:cNvPr>
          <p:cNvSpPr txBox="1"/>
          <p:nvPr/>
        </p:nvSpPr>
        <p:spPr>
          <a:xfrm>
            <a:off x="8182083" y="1615975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실행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16FE670-4977-418B-AAAE-16B3B811C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467" y="2421572"/>
            <a:ext cx="4864288" cy="2348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E1EE309-48D3-2F5D-D2C7-B026BF7C2715}"/>
              </a:ext>
            </a:extLst>
          </p:cNvPr>
          <p:cNvSpPr txBox="1"/>
          <p:nvPr/>
        </p:nvSpPr>
        <p:spPr>
          <a:xfrm>
            <a:off x="6560820" y="5135880"/>
            <a:ext cx="4267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-&gt; </a:t>
            </a:r>
            <a:r>
              <a:rPr lang="ko-KR" altLang="en-US" dirty="0" err="1"/>
              <a:t>결측치는</a:t>
            </a:r>
            <a:r>
              <a:rPr lang="ko-KR" altLang="en-US" dirty="0"/>
              <a:t> 존재하지 않으나, 칼럼 명 하나가 깨져 따로 수정해주었다.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2435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209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02.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탐색 및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전처리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B3133F7-C37B-4CBE-8AB2-86EC1A81B046}"/>
              </a:ext>
            </a:extLst>
          </p:cNvPr>
          <p:cNvSpPr txBox="1"/>
          <p:nvPr/>
        </p:nvSpPr>
        <p:spPr>
          <a:xfrm>
            <a:off x="2206919" y="1615975"/>
            <a:ext cx="187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  탐색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A3450B5-6DD9-4F74-A81C-0F562277858D}"/>
              </a:ext>
            </a:extLst>
          </p:cNvPr>
          <p:cNvSpPr/>
          <p:nvPr/>
        </p:nvSpPr>
        <p:spPr>
          <a:xfrm>
            <a:off x="652488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B71499D-3145-402B-A637-74C92C212637}"/>
              </a:ext>
            </a:extLst>
          </p:cNvPr>
          <p:cNvSpPr txBox="1"/>
          <p:nvPr/>
        </p:nvSpPr>
        <p:spPr>
          <a:xfrm>
            <a:off x="7883970" y="1615975"/>
            <a:ext cx="215155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상관계수 분석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9B354311-AF78-B104-8777-E4E8979A7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2648531"/>
            <a:ext cx="4983480" cy="1827637"/>
          </a:xfrm>
          <a:prstGeom prst="rect">
            <a:avLst/>
          </a:prstGeom>
        </p:spPr>
      </p:pic>
      <p:pic>
        <p:nvPicPr>
          <p:cNvPr id="8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DB8FE92D-EF5A-F98E-93FA-ACD652AF0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860" y="2523612"/>
            <a:ext cx="3672840" cy="2062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E508873-E14F-BEA5-56DC-281E3F8A7D05}"/>
              </a:ext>
            </a:extLst>
          </p:cNvPr>
          <p:cNvSpPr txBox="1"/>
          <p:nvPr/>
        </p:nvSpPr>
        <p:spPr>
          <a:xfrm>
            <a:off x="708660" y="4739640"/>
            <a:ext cx="44196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- </a:t>
            </a:r>
            <a:r>
              <a:rPr lang="ko-KR" altLang="en-US" dirty="0" err="1"/>
              <a:t>Dataset에</a:t>
            </a:r>
            <a:r>
              <a:rPr lang="ko-KR" altLang="en-US" dirty="0"/>
              <a:t> 대한 </a:t>
            </a:r>
            <a:r>
              <a:rPr lang="ko-KR" altLang="en-US" dirty="0" err="1"/>
              <a:t>summary</a:t>
            </a:r>
            <a:r>
              <a:rPr lang="ko-KR" altLang="en-US" dirty="0"/>
              <a:t> 출력</a:t>
            </a:r>
          </a:p>
          <a:p>
            <a:r>
              <a:rPr lang="ko-KR" altLang="en-US" dirty="0"/>
              <a:t>- 컬럼 별 특징 출력 (</a:t>
            </a:r>
            <a:r>
              <a:rPr lang="ko-KR" altLang="en-US" dirty="0" err="1"/>
              <a:t>str</a:t>
            </a:r>
            <a:r>
              <a:rPr lang="ko-KR" altLang="en-US" dirty="0"/>
              <a:t>())</a:t>
            </a:r>
          </a:p>
          <a:p>
            <a:r>
              <a:rPr lang="ko-KR" altLang="en-US" dirty="0"/>
              <a:t>- 예측변수에 대한 </a:t>
            </a:r>
            <a:r>
              <a:rPr lang="ko-KR" altLang="en-US" dirty="0" err="1"/>
              <a:t>피어슨</a:t>
            </a:r>
            <a:r>
              <a:rPr lang="ko-KR" altLang="en-US" dirty="0"/>
              <a:t> 상관계수 표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3A92F1A-E204-A85C-017F-0EDC898FE8A9}"/>
              </a:ext>
            </a:extLst>
          </p:cNvPr>
          <p:cNvSpPr txBox="1"/>
          <p:nvPr/>
        </p:nvSpPr>
        <p:spPr>
          <a:xfrm>
            <a:off x="6833235" y="4867275"/>
            <a:ext cx="452628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u="sng" dirty="0" err="1">
                <a:solidFill>
                  <a:srgbClr val="326393"/>
                </a:solidFill>
              </a:rPr>
              <a:t>피어슨</a:t>
            </a:r>
            <a:r>
              <a:rPr lang="ko-KR" altLang="en-US" sz="1600" b="1" u="sng" dirty="0">
                <a:solidFill>
                  <a:srgbClr val="326393"/>
                </a:solidFill>
              </a:rPr>
              <a:t> 상관계수 </a:t>
            </a:r>
            <a:r>
              <a:rPr lang="ko-KR" altLang="en-US" sz="1600" b="1" u="sng" dirty="0" err="1">
                <a:solidFill>
                  <a:srgbClr val="326393"/>
                </a:solidFill>
              </a:rPr>
              <a:t>R</a:t>
            </a:r>
            <a:r>
              <a:rPr lang="ko-KR" altLang="en-US" sz="1600" dirty="0" err="1"/>
              <a:t>을</a:t>
            </a:r>
            <a:r>
              <a:rPr lang="ko-KR" altLang="en-US" sz="1600" dirty="0"/>
              <a:t> 통해 변수의 상관관계를 파악한다.</a:t>
            </a:r>
          </a:p>
          <a:p>
            <a:r>
              <a:rPr lang="ko-KR" altLang="en-US" sz="1600" dirty="0"/>
              <a:t>- </a:t>
            </a:r>
            <a:r>
              <a:rPr lang="ko-KR" altLang="en-US" sz="1600" dirty="0" err="1"/>
              <a:t>Length</a:t>
            </a:r>
            <a:r>
              <a:rPr lang="ko-KR" altLang="en-US" sz="1600" dirty="0"/>
              <a:t> 1 ~ 3 은 서로 상관계수 </a:t>
            </a:r>
            <a:r>
              <a:rPr lang="ko-KR" altLang="en-US" sz="1600" b="1" dirty="0">
                <a:solidFill>
                  <a:srgbClr val="326393"/>
                </a:solidFill>
              </a:rPr>
              <a:t>높음</a:t>
            </a:r>
          </a:p>
          <a:p>
            <a:r>
              <a:rPr lang="ko-KR" altLang="en-US" sz="1600" dirty="0"/>
              <a:t>- </a:t>
            </a:r>
            <a:r>
              <a:rPr lang="ko-KR" altLang="en-US" sz="1600" dirty="0" err="1"/>
              <a:t>Weight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Height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Width는</a:t>
            </a:r>
            <a:r>
              <a:rPr lang="ko-KR" altLang="en-US" sz="1600" dirty="0"/>
              <a:t> 서로 상관계수 </a:t>
            </a:r>
            <a:r>
              <a:rPr lang="ko-KR" altLang="en-US" sz="1600" dirty="0">
                <a:solidFill>
                  <a:srgbClr val="326393"/>
                </a:solidFill>
              </a:rPr>
              <a:t>낮음</a:t>
            </a:r>
          </a:p>
        </p:txBody>
      </p:sp>
    </p:spTree>
    <p:extLst>
      <p:ext uri="{BB962C8B-B14F-4D97-AF65-F5344CB8AC3E}">
        <p14:creationId xmlns:p14="http://schemas.microsoft.com/office/powerpoint/2010/main" val="383622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1C4265C-0EAD-4FFD-BF99-406D49533C1D}"/>
              </a:ext>
            </a:extLst>
          </p:cNvPr>
          <p:cNvSpPr txBox="1"/>
          <p:nvPr/>
        </p:nvSpPr>
        <p:spPr>
          <a:xfrm>
            <a:off x="3048000" y="293220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300" dirty="0">
                <a:solidFill>
                  <a:schemeClr val="bg1"/>
                </a:solidFill>
              </a:rPr>
              <a:t>03. </a:t>
            </a:r>
            <a:r>
              <a:rPr lang="ko-KR" altLang="en-US" sz="4000" b="1" spc="-300" dirty="0">
                <a:solidFill>
                  <a:schemeClr val="bg1"/>
                </a:solidFill>
              </a:rPr>
              <a:t>가지치기 와  모델 생성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xmlns="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0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639</ep:Words>
  <ep:PresentationFormat>사용자 지정</ep:PresentationFormat>
  <ep:Paragraphs>122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2020-11-18T01:48:02.000</dcterms:created>
  <dc:creator>유 새별</dc:creator>
  <cp:lastModifiedBy>USER</cp:lastModifiedBy>
  <dcterms:modified xsi:type="dcterms:W3CDTF">2022-04-06T04:13:38.210</dcterms:modified>
  <cp:revision>635</cp:revision>
  <dc:title>PowerPoint 프레젠테이션</dc:title>
  <cp:version/>
</cp:coreProperties>
</file>