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80" r:id="rId5"/>
    <p:sldId id="281" r:id="rId6"/>
    <p:sldId id="267" r:id="rId7"/>
    <p:sldId id="268" r:id="rId8"/>
    <p:sldId id="258" r:id="rId9"/>
    <p:sldId id="269" r:id="rId10"/>
    <p:sldId id="270" r:id="rId11"/>
    <p:sldId id="271" r:id="rId12"/>
    <p:sldId id="272" r:id="rId13"/>
    <p:sldId id="274" r:id="rId14"/>
    <p:sldId id="282" r:id="rId15"/>
    <p:sldId id="283" r:id="rId16"/>
    <p:sldId id="259" r:id="rId17"/>
    <p:sldId id="260" r:id="rId18"/>
    <p:sldId id="261" r:id="rId19"/>
    <p:sldId id="264" r:id="rId20"/>
    <p:sldId id="265" r:id="rId21"/>
    <p:sldId id="275" r:id="rId22"/>
    <p:sldId id="276" r:id="rId23"/>
    <p:sldId id="277" r:id="rId24"/>
    <p:sldId id="278" r:id="rId25"/>
    <p:sldId id="279" r:id="rId26"/>
    <p:sldId id="262" r:id="rId27"/>
    <p:sldId id="26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33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3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22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5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81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74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14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58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82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36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C8C81-255A-41A2-B184-B0EC74805C9D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4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8636" y="2689309"/>
            <a:ext cx="10854253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데이터 셋에서의 정확도 비교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49145" y="3652037"/>
            <a:ext cx="51796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소프트웨어학과 </a:t>
            </a:r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2019125013 </a:t>
            </a:r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김연주</a:t>
            </a:r>
            <a:endParaRPr lang="en-US" altLang="ko-KR" sz="2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소프트웨어학과 </a:t>
            </a:r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2019125021 </a:t>
            </a:r>
            <a:r>
              <a:rPr lang="ko-KR" altLang="en-US" sz="2400" dirty="0" err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남서아</a:t>
            </a:r>
            <a:endParaRPr lang="en-US" altLang="ko-KR" sz="2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소프트웨어학과 </a:t>
            </a:r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2019125073 </a:t>
            </a:r>
            <a:r>
              <a:rPr lang="ko-KR" altLang="en-US" sz="2400" dirty="0" err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최환효</a:t>
            </a:r>
            <a:endParaRPr lang="en-US" altLang="ko-KR" sz="2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7496" y="2227644"/>
            <a:ext cx="4067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사이언스 기초 </a:t>
            </a:r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949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/>
              </a:rPr>
              <a:t>4</a:t>
            </a:r>
            <a:endParaRPr lang="en-US" altLang="ko-KR" sz="6000" dirty="0">
              <a:ln>
                <a:solidFill>
                  <a:prstClr val="black">
                    <a:alpha val="1000"/>
                  </a:prst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0370" y="950997"/>
            <a:ext cx="2416046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예측과 정확도 비교</a:t>
            </a:r>
            <a:endParaRPr lang="ko-KR" altLang="en-US" sz="2000" dirty="0">
              <a:ln>
                <a:solidFill>
                  <a:prstClr val="black">
                    <a:alpha val="100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6064481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의사결정 나무 </a:t>
            </a:r>
            <a:r>
              <a:rPr lang="ko-KR" altLang="en-US" sz="3200" dirty="0" err="1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vs</a:t>
            </a:r>
            <a:r>
              <a:rPr lang="ko-KR" altLang="en-US" sz="3200" dirty="0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 </a:t>
            </a:r>
            <a:r>
              <a:rPr lang="ko-KR" altLang="en-US" sz="3200" dirty="0" err="1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나이브</a:t>
            </a:r>
            <a:r>
              <a:rPr lang="ko-KR" altLang="en-US" sz="3200" dirty="0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 </a:t>
            </a:r>
            <a:r>
              <a:rPr lang="ko-KR" altLang="en-US" sz="3200" dirty="0" err="1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베이즈</a:t>
            </a:r>
            <a:endParaRPr lang="ko-KR" altLang="en-US" sz="3200" dirty="0" err="1">
              <a:ln>
                <a:solidFill>
                  <a:prstClr val="black">
                    <a:alpha val="100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FE3DC1B-3FE1-8FAD-C518-2E6B7C5383EA}"/>
              </a:ext>
            </a:extLst>
          </p:cNvPr>
          <p:cNvSpPr/>
          <p:nvPr/>
        </p:nvSpPr>
        <p:spPr>
          <a:xfrm>
            <a:off x="1007245" y="4704748"/>
            <a:ext cx="10177036" cy="1065587"/>
          </a:xfrm>
          <a:prstGeom prst="round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  <a:ea typeface="맑은 고딕"/>
              </a:rPr>
              <a:t>독립성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  <a:ea typeface="맑은 고딕"/>
              </a:rPr>
              <a:t>낮은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 set :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petal_width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petal_length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sepal_length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독립성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ko-KR" altLang="ko-KR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높은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 set :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sepal_length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sepal_width</a:t>
            </a:r>
            <a:endParaRPr lang="en-US" dirty="0">
              <a:solidFill>
                <a:schemeClr val="tx1"/>
              </a:solidFill>
              <a:ea typeface="맑은 고딕"/>
            </a:endParaRPr>
          </a:p>
        </p:txBody>
      </p:sp>
      <p:pic>
        <p:nvPicPr>
          <p:cNvPr id="11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8C10FD88-A8C5-7F91-77C5-B20ECE8D6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528" y="2080128"/>
            <a:ext cx="2743200" cy="540000"/>
          </a:xfrm>
          <a:prstGeom prst="rect">
            <a:avLst/>
          </a:prstGeom>
        </p:spPr>
      </p:pic>
      <p:pic>
        <p:nvPicPr>
          <p:cNvPr id="12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6A90FA99-C570-ED40-2EAC-E03F6E406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727" y="2080128"/>
            <a:ext cx="2743200" cy="540000"/>
          </a:xfrm>
          <a:prstGeom prst="rect">
            <a:avLst/>
          </a:prstGeom>
        </p:spPr>
      </p:pic>
      <p:pic>
        <p:nvPicPr>
          <p:cNvPr id="13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0E32C250-C31A-589B-4F08-AF499B868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5925" y="2080128"/>
            <a:ext cx="2743200" cy="540000"/>
          </a:xfrm>
          <a:prstGeom prst="rect">
            <a:avLst/>
          </a:prstGeom>
        </p:spPr>
      </p:pic>
      <p:sp>
        <p:nvSpPr>
          <p:cNvPr id="14" name="TextBox 9">
            <a:extLst>
              <a:ext uri="{FF2B5EF4-FFF2-40B4-BE49-F238E27FC236}">
                <a16:creationId xmlns:a16="http://schemas.microsoft.com/office/drawing/2014/main" id="{DDCBEDC3-16E6-7E55-B045-F93FC2247174}"/>
              </a:ext>
            </a:extLst>
          </p:cNvPr>
          <p:cNvSpPr txBox="1"/>
          <p:nvPr/>
        </p:nvSpPr>
        <p:spPr>
          <a:xfrm>
            <a:off x="1362511" y="1682575"/>
            <a:ext cx="256094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/>
              </a:rPr>
              <a:t>&lt;</a:t>
            </a:r>
            <a:r>
              <a:rPr lang="en-US" altLang="ko-KR" dirty="0" err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/>
              </a:rPr>
              <a:t>모든</a:t>
            </a:r>
            <a:r>
              <a:rPr lang="en-US" altLang="ko-KR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/>
              </a:rPr>
              <a:t> </a:t>
            </a:r>
            <a:r>
              <a:rPr lang="en-US" altLang="ko-KR" dirty="0" err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/>
              </a:rPr>
              <a:t>속성</a:t>
            </a:r>
            <a:r>
              <a:rPr lang="en-US" altLang="ko-KR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/>
              </a:rPr>
              <a:t>&gt;</a:t>
            </a:r>
            <a:endParaRPr lang="ko-KR" altLang="en-US" dirty="0">
              <a:ln>
                <a:solidFill>
                  <a:prstClr val="black">
                    <a:alpha val="100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85604401-B1AF-8FFC-7305-17B844E641F7}"/>
              </a:ext>
            </a:extLst>
          </p:cNvPr>
          <p:cNvSpPr txBox="1"/>
          <p:nvPr/>
        </p:nvSpPr>
        <p:spPr>
          <a:xfrm>
            <a:off x="4698713" y="1676539"/>
            <a:ext cx="256094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/>
              </a:rPr>
              <a:t>&lt;</a:t>
            </a:r>
            <a:r>
              <a:rPr lang="en-US" altLang="ko-KR" sz="2000" dirty="0" err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/>
              </a:rPr>
              <a:t>독립성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/>
              </a:rPr>
              <a:t> </a:t>
            </a:r>
            <a:r>
              <a:rPr lang="en-US" altLang="ko-KR" sz="2000" dirty="0" err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/>
              </a:rPr>
              <a:t>낮은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/>
              </a:rPr>
              <a:t> set&gt;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482DAAD6-E43F-7C66-E8A5-469D3EC4955B}"/>
              </a:ext>
            </a:extLst>
          </p:cNvPr>
          <p:cNvSpPr txBox="1"/>
          <p:nvPr/>
        </p:nvSpPr>
        <p:spPr>
          <a:xfrm>
            <a:off x="7948907" y="1599584"/>
            <a:ext cx="256094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/>
              </a:rPr>
              <a:t>&lt;</a:t>
            </a:r>
            <a:r>
              <a:rPr lang="en-US" altLang="ko-KR" sz="2000" dirty="0" err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/>
              </a:rPr>
              <a:t>독립성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/>
              </a:rPr>
              <a:t> </a:t>
            </a:r>
            <a:r>
              <a:rPr lang="en-US" altLang="ko-KR" sz="2000" dirty="0" err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/>
              </a:rPr>
              <a:t>높은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/>
              </a:rPr>
              <a:t> set&gt;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바른고딕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1F838CD-928A-F079-644E-B9AF90B26033}"/>
              </a:ext>
            </a:extLst>
          </p:cNvPr>
          <p:cNvCxnSpPr/>
          <p:nvPr/>
        </p:nvCxnSpPr>
        <p:spPr>
          <a:xfrm flipH="1">
            <a:off x="4369017" y="1517672"/>
            <a:ext cx="15089" cy="26557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57E6FC5-39DA-B4E6-28A0-16D5B3475FF6}"/>
              </a:ext>
            </a:extLst>
          </p:cNvPr>
          <p:cNvCxnSpPr>
            <a:cxnSpLocks/>
          </p:cNvCxnSpPr>
          <p:nvPr/>
        </p:nvCxnSpPr>
        <p:spPr>
          <a:xfrm flipH="1">
            <a:off x="7650898" y="1517671"/>
            <a:ext cx="15089" cy="26708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C8AEFF3-8AEB-3578-3866-8B4820FC5208}"/>
              </a:ext>
            </a:extLst>
          </p:cNvPr>
          <p:cNvSpPr txBox="1"/>
          <p:nvPr/>
        </p:nvSpPr>
        <p:spPr>
          <a:xfrm>
            <a:off x="1239519" y="2926520"/>
            <a:ext cx="279848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sz="1600" dirty="0">
                <a:ea typeface="+mn-lt"/>
                <a:cs typeface="+mn-lt"/>
              </a:rPr>
              <a:t>⇒ 의사결정 나무보다 </a:t>
            </a:r>
            <a:r>
              <a:rPr lang="ko-KR" sz="1600" dirty="0" err="1">
                <a:ea typeface="+mn-lt"/>
                <a:cs typeface="+mn-lt"/>
              </a:rPr>
              <a:t>나이브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ko-KR" sz="1600" dirty="0" err="1">
                <a:ea typeface="+mn-lt"/>
                <a:cs typeface="+mn-lt"/>
              </a:rPr>
              <a:t>베이즈의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ko-KR" sz="1600" dirty="0" err="1">
                <a:ea typeface="+mn-lt"/>
                <a:cs typeface="+mn-lt"/>
              </a:rPr>
              <a:t>예측정확도가</a:t>
            </a:r>
            <a:r>
              <a:rPr lang="ko-KR" sz="1600" dirty="0">
                <a:ea typeface="+mn-lt"/>
                <a:cs typeface="+mn-lt"/>
              </a:rPr>
              <a:t> 더 높다.</a:t>
            </a:r>
            <a:endParaRPr lang="ko-KR" sz="1600" dirty="0">
              <a:ea typeface="맑은 고딕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B037E2-9466-7C97-5224-C0466C0EF95E}"/>
              </a:ext>
            </a:extLst>
          </p:cNvPr>
          <p:cNvSpPr txBox="1"/>
          <p:nvPr/>
        </p:nvSpPr>
        <p:spPr>
          <a:xfrm>
            <a:off x="4694924" y="2926519"/>
            <a:ext cx="279848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sz="1600" dirty="0">
                <a:ea typeface="+mn-lt"/>
                <a:cs typeface="+mn-lt"/>
              </a:rPr>
              <a:t>⇒ 의사결정 나무보다 </a:t>
            </a:r>
            <a:r>
              <a:rPr lang="ko-KR" sz="1600" dirty="0" err="1">
                <a:ea typeface="+mn-lt"/>
                <a:cs typeface="+mn-lt"/>
              </a:rPr>
              <a:t>나이브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ko-KR" sz="1600" dirty="0" err="1">
                <a:ea typeface="+mn-lt"/>
                <a:cs typeface="+mn-lt"/>
              </a:rPr>
              <a:t>베이즈의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ko-KR" sz="1600" dirty="0" err="1">
                <a:ea typeface="+mn-lt"/>
                <a:cs typeface="+mn-lt"/>
              </a:rPr>
              <a:t>예측정확도가</a:t>
            </a:r>
            <a:r>
              <a:rPr lang="ko-KR" sz="1600" dirty="0">
                <a:ea typeface="+mn-lt"/>
                <a:cs typeface="+mn-lt"/>
              </a:rPr>
              <a:t> 더 높다.</a:t>
            </a:r>
            <a:endParaRPr lang="ko-KR" sz="1600">
              <a:ea typeface="맑은 고딕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084083-956B-43D4-4A93-12F0C45C6200}"/>
              </a:ext>
            </a:extLst>
          </p:cNvPr>
          <p:cNvSpPr txBox="1"/>
          <p:nvPr/>
        </p:nvSpPr>
        <p:spPr>
          <a:xfrm>
            <a:off x="8022072" y="2926518"/>
            <a:ext cx="279848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ea typeface="+mn-lt"/>
                <a:cs typeface="+mn-lt"/>
              </a:rPr>
              <a:t>⇒ </a:t>
            </a:r>
            <a:r>
              <a:rPr lang="ko-KR" sz="1600" dirty="0" err="1">
                <a:ea typeface="+mn-lt"/>
                <a:cs typeface="+mn-lt"/>
              </a:rPr>
              <a:t>나이브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ko-KR" altLang="en-US" sz="1600" dirty="0" err="1">
                <a:ea typeface="+mn-lt"/>
                <a:cs typeface="+mn-lt"/>
              </a:rPr>
              <a:t>베이즈보다</a:t>
            </a:r>
            <a:r>
              <a:rPr lang="ko-KR" altLang="en-US" sz="1600" dirty="0">
                <a:ea typeface="+mn-lt"/>
                <a:cs typeface="+mn-lt"/>
              </a:rPr>
              <a:t> 의사결정나무의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ko-KR" sz="1600" dirty="0" err="1">
                <a:ea typeface="+mn-lt"/>
                <a:cs typeface="+mn-lt"/>
              </a:rPr>
              <a:t>예측정확도가</a:t>
            </a:r>
            <a:r>
              <a:rPr lang="ko-KR" sz="1600" dirty="0">
                <a:ea typeface="+mn-lt"/>
                <a:cs typeface="+mn-lt"/>
              </a:rPr>
              <a:t> 더 높다.</a:t>
            </a:r>
            <a:endParaRPr lang="ko-K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7989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/>
              </a:rPr>
              <a:t>5</a:t>
            </a:r>
            <a:endParaRPr lang="en-US" altLang="ko-KR" sz="6000" dirty="0">
              <a:ln>
                <a:solidFill>
                  <a:prstClr val="black">
                    <a:alpha val="1000"/>
                  </a:prst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0370" y="950997"/>
            <a:ext cx="2249334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결과 분석 및 고찰</a:t>
            </a:r>
            <a:endParaRPr lang="ko-KR" altLang="en-US" sz="2000" dirty="0">
              <a:ln>
                <a:solidFill>
                  <a:prstClr val="black">
                    <a:alpha val="100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6064481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의사결정 나무 </a:t>
            </a:r>
            <a:r>
              <a:rPr lang="ko-KR" altLang="en-US" sz="3200" dirty="0" err="1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vs</a:t>
            </a:r>
            <a:r>
              <a:rPr lang="ko-KR" altLang="en-US" sz="3200" dirty="0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 </a:t>
            </a:r>
            <a:r>
              <a:rPr lang="ko-KR" altLang="en-US" sz="3200" dirty="0" err="1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나이브</a:t>
            </a:r>
            <a:r>
              <a:rPr lang="ko-KR" altLang="en-US" sz="3200" dirty="0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 </a:t>
            </a:r>
            <a:r>
              <a:rPr lang="ko-KR" altLang="en-US" sz="3200" dirty="0" err="1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베이즈</a:t>
            </a:r>
            <a:endParaRPr lang="ko-KR" altLang="en-US" sz="3200" dirty="0" err="1">
              <a:ln>
                <a:solidFill>
                  <a:prstClr val="black">
                    <a:alpha val="100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FE3DC1B-3FE1-8FAD-C518-2E6B7C5383EA}"/>
              </a:ext>
            </a:extLst>
          </p:cNvPr>
          <p:cNvSpPr/>
          <p:nvPr/>
        </p:nvSpPr>
        <p:spPr>
          <a:xfrm>
            <a:off x="1007245" y="5293223"/>
            <a:ext cx="10177036" cy="1065587"/>
          </a:xfrm>
          <a:prstGeom prst="round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ea typeface="+mn-lt"/>
                <a:cs typeface="+mn-lt"/>
              </a:rPr>
              <a:t>이러한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chemeClr val="tx1"/>
                </a:solidFill>
                <a:ea typeface="+mn-lt"/>
                <a:cs typeface="+mn-lt"/>
              </a:rPr>
              <a:t>결과의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chemeClr val="tx1"/>
                </a:solidFill>
                <a:ea typeface="+mn-lt"/>
                <a:cs typeface="+mn-lt"/>
              </a:rPr>
              <a:t>부조화</a:t>
            </a:r>
            <a:r>
              <a:rPr lang="en-US" altLang="ko-KR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altLang="ko-KR" dirty="0" err="1">
                <a:solidFill>
                  <a:schemeClr val="tx1"/>
                </a:solidFill>
                <a:ea typeface="+mn-lt"/>
                <a:cs typeface="+mn-lt"/>
              </a:rPr>
              <a:t>현상은</a:t>
            </a:r>
            <a:r>
              <a:rPr lang="en-US" altLang="ko-KR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iris</a:t>
            </a:r>
            <a:r>
              <a:rPr lang="en-US" altLang="ko-KR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chemeClr val="tx1"/>
                </a:solidFill>
                <a:ea typeface="+mn-lt"/>
                <a:cs typeface="+mn-lt"/>
              </a:rPr>
              <a:t>데이터셋의</a:t>
            </a:r>
            <a:r>
              <a:rPr lang="en-US" altLang="ko-KR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altLang="ko-KR" dirty="0" err="1">
                <a:solidFill>
                  <a:schemeClr val="tx1"/>
                </a:solidFill>
                <a:ea typeface="+mn-lt"/>
                <a:cs typeface="+mn-lt"/>
              </a:rPr>
              <a:t>독립변수</a:t>
            </a:r>
            <a:r>
              <a:rPr lang="en-US" altLang="ko-KR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ko-KR" altLang="en-US" dirty="0">
                <a:solidFill>
                  <a:schemeClr val="tx1"/>
                </a:solidFill>
                <a:ea typeface="+mn-lt"/>
                <a:cs typeface="+mn-lt"/>
              </a:rPr>
              <a:t>속성이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4</a:t>
            </a:r>
            <a:r>
              <a:rPr lang="ko-KR" altLang="en-US" dirty="0">
                <a:solidFill>
                  <a:schemeClr val="tx1"/>
                </a:solidFill>
                <a:ea typeface="+mn-lt"/>
                <a:cs typeface="+mn-lt"/>
              </a:rPr>
              <a:t>개</a:t>
            </a:r>
            <a:r>
              <a:rPr lang="en-US" altLang="ko-KR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chemeClr val="tx1"/>
                </a:solidFill>
                <a:ea typeface="+mn-lt"/>
                <a:cs typeface="+mn-lt"/>
              </a:rPr>
              <a:t>뿐이었기</a:t>
            </a:r>
            <a:r>
              <a:rPr lang="en-US" altLang="ko-KR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chemeClr val="tx1"/>
                </a:solidFill>
                <a:ea typeface="+mn-lt"/>
                <a:cs typeface="+mn-lt"/>
              </a:rPr>
              <a:t>때문이라 추측된다.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ea typeface="+mn-lt"/>
                <a:cs typeface="+mn-lt"/>
              </a:rPr>
              <a:t>속성의</a:t>
            </a:r>
            <a:r>
              <a:rPr lang="en-US" altLang="ko-KR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chemeClr val="tx1"/>
                </a:solidFill>
                <a:ea typeface="+mn-lt"/>
                <a:cs typeface="+mn-lt"/>
              </a:rPr>
              <a:t>개수</a:t>
            </a:r>
            <a:r>
              <a:rPr lang="en-US" altLang="ko-KR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chemeClr val="tx1"/>
                </a:solidFill>
                <a:ea typeface="+mn-lt"/>
                <a:cs typeface="+mn-lt"/>
              </a:rPr>
              <a:t>감소가</a:t>
            </a:r>
            <a:r>
              <a:rPr lang="en-US" altLang="ko-KR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미치는</a:t>
            </a:r>
            <a:r>
              <a:rPr lang="en-US" altLang="ko-KR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chemeClr val="tx1"/>
                </a:solidFill>
                <a:ea typeface="+mn-lt"/>
                <a:cs typeface="+mn-lt"/>
              </a:rPr>
              <a:t>영향이</a:t>
            </a:r>
            <a:r>
              <a:rPr lang="en-US" altLang="ko-KR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chemeClr val="tx1"/>
                </a:solidFill>
                <a:ea typeface="+mn-lt"/>
                <a:cs typeface="+mn-lt"/>
              </a:rPr>
              <a:t>독립성에</a:t>
            </a:r>
            <a:r>
              <a:rPr lang="en-US" altLang="ko-KR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chemeClr val="tx1"/>
                </a:solidFill>
                <a:ea typeface="+mn-lt"/>
                <a:cs typeface="+mn-lt"/>
              </a:rPr>
              <a:t>관한</a:t>
            </a:r>
            <a:r>
              <a:rPr lang="en-US" altLang="ko-KR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chemeClr val="tx1"/>
                </a:solidFill>
                <a:ea typeface="+mn-lt"/>
                <a:cs typeface="+mn-lt"/>
              </a:rPr>
              <a:t>영향보다</a:t>
            </a:r>
            <a:r>
              <a:rPr lang="en-US" altLang="ko-KR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chemeClr val="tx1"/>
                </a:solidFill>
                <a:ea typeface="+mn-lt"/>
                <a:cs typeface="+mn-lt"/>
              </a:rPr>
              <a:t>더</a:t>
            </a:r>
            <a:r>
              <a:rPr lang="en-US" altLang="ko-KR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chemeClr val="tx1"/>
                </a:solidFill>
                <a:ea typeface="+mn-lt"/>
                <a:cs typeface="+mn-lt"/>
              </a:rPr>
              <a:t>컸기</a:t>
            </a:r>
            <a:r>
              <a:rPr lang="en-US" altLang="ko-KR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chemeClr val="tx1"/>
                </a:solidFill>
                <a:ea typeface="+mn-lt"/>
                <a:cs typeface="+mn-lt"/>
              </a:rPr>
              <a:t>때문이라고 예상된다.</a:t>
            </a:r>
            <a:endParaRPr lang="ko-KR" altLang="en-US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8AEFF3-8AEB-3578-3866-8B4820FC5208}"/>
              </a:ext>
            </a:extLst>
          </p:cNvPr>
          <p:cNvSpPr txBox="1"/>
          <p:nvPr/>
        </p:nvSpPr>
        <p:spPr>
          <a:xfrm>
            <a:off x="1556390" y="1742025"/>
            <a:ext cx="726485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sz="2000" dirty="0" err="1">
                <a:ea typeface="+mn-lt"/>
                <a:cs typeface="+mn-lt"/>
              </a:rPr>
              <a:t>나이브</a:t>
            </a:r>
            <a:r>
              <a:rPr lang="ko-KR" sz="2000" dirty="0">
                <a:ea typeface="+mn-lt"/>
                <a:cs typeface="+mn-lt"/>
              </a:rPr>
              <a:t> 베이지안 알고리즘은 클래스 내부에서 속성들이 독립이라는 </a:t>
            </a:r>
            <a:r>
              <a:rPr lang="ko-KR" altLang="en-US" sz="2000" dirty="0">
                <a:ea typeface="+mn-lt"/>
                <a:cs typeface="+mn-lt"/>
              </a:rPr>
              <a:t>가정을</a:t>
            </a:r>
            <a:r>
              <a:rPr lang="ko-KR" sz="2000" dirty="0">
                <a:ea typeface="+mn-lt"/>
                <a:cs typeface="+mn-lt"/>
              </a:rPr>
              <a:t> </a:t>
            </a:r>
            <a:r>
              <a:rPr lang="ko-KR" altLang="en-US" sz="2000" dirty="0">
                <a:ea typeface="+mn-lt"/>
                <a:cs typeface="+mn-lt"/>
              </a:rPr>
              <a:t>전제로 함</a:t>
            </a:r>
            <a:endParaRPr lang="ko-KR" sz="2000">
              <a:ea typeface="맑은 고딕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8B667AEE-9156-3DD1-EDC4-DB95117FE36B}"/>
              </a:ext>
            </a:extLst>
          </p:cNvPr>
          <p:cNvSpPr/>
          <p:nvPr/>
        </p:nvSpPr>
        <p:spPr>
          <a:xfrm>
            <a:off x="1565879" y="2764765"/>
            <a:ext cx="525553" cy="423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01D573-6041-7961-15BF-A0BC06A65725}"/>
              </a:ext>
            </a:extLst>
          </p:cNvPr>
          <p:cNvSpPr txBox="1"/>
          <p:nvPr/>
        </p:nvSpPr>
        <p:spPr>
          <a:xfrm>
            <a:off x="2181885" y="2762816"/>
            <a:ext cx="63645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독립하지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않으면서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상관관계가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클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경우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예측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성능이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저하</a:t>
            </a:r>
            <a:endParaRPr lang="en-US" altLang="ko-KR" dirty="0">
              <a:ea typeface="맑은 고딕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BBC3B2E0-7B1E-511E-2E4D-53C5EB54AF20}"/>
              </a:ext>
            </a:extLst>
          </p:cNvPr>
          <p:cNvSpPr/>
          <p:nvPr/>
        </p:nvSpPr>
        <p:spPr>
          <a:xfrm>
            <a:off x="1573423" y="3451318"/>
            <a:ext cx="518009" cy="453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8DB357-7546-982B-BF47-82AFEC08E334}"/>
              </a:ext>
            </a:extLst>
          </p:cNvPr>
          <p:cNvSpPr txBox="1"/>
          <p:nvPr/>
        </p:nvSpPr>
        <p:spPr>
          <a:xfrm>
            <a:off x="2181884" y="3449369"/>
            <a:ext cx="68097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+mn-lt"/>
                <a:cs typeface="+mn-lt"/>
              </a:rPr>
              <a:t>그러므로,</a:t>
            </a:r>
            <a:r>
              <a:rPr lang="ko-KR" dirty="0">
                <a:ea typeface="+mn-lt"/>
                <a:cs typeface="+mn-lt"/>
              </a:rPr>
              <a:t> 독립성이 큰 변수에서 </a:t>
            </a:r>
            <a:r>
              <a:rPr lang="ko-KR" dirty="0" err="1">
                <a:ea typeface="+mn-lt"/>
                <a:cs typeface="+mn-lt"/>
              </a:rPr>
              <a:t>예측정확도가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dirty="0">
                <a:ea typeface="+mn-lt"/>
                <a:cs typeface="+mn-lt"/>
              </a:rPr>
              <a:t>높아질 것으로</a:t>
            </a:r>
            <a:r>
              <a:rPr lang="ko-KR" altLang="en-US" dirty="0">
                <a:ea typeface="+mn-lt"/>
                <a:cs typeface="+mn-lt"/>
              </a:rPr>
              <a:t> 예상했다</a:t>
            </a:r>
            <a:r>
              <a:rPr lang="ko-KR" dirty="0">
                <a:ea typeface="+mn-lt"/>
                <a:cs typeface="+mn-lt"/>
              </a:rPr>
              <a:t>.</a:t>
            </a:r>
            <a:endParaRPr lang="ko-KR" altLang="en-US" dirty="0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1F36801B-221B-1F0C-C6B8-66192B73F26B}"/>
              </a:ext>
            </a:extLst>
          </p:cNvPr>
          <p:cNvSpPr/>
          <p:nvPr/>
        </p:nvSpPr>
        <p:spPr>
          <a:xfrm>
            <a:off x="1573422" y="4235951"/>
            <a:ext cx="518009" cy="483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CF1FED-DD42-223D-60CC-0392BCFB863D}"/>
              </a:ext>
            </a:extLst>
          </p:cNvPr>
          <p:cNvSpPr txBox="1"/>
          <p:nvPr/>
        </p:nvSpPr>
        <p:spPr>
          <a:xfrm>
            <a:off x="2181884" y="3992576"/>
            <a:ext cx="636458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>
                <a:ea typeface="+mn-lt"/>
                <a:cs typeface="+mn-lt"/>
              </a:rPr>
              <a:t>그러나, 오히려 모든 속성에 대한 </a:t>
            </a:r>
            <a:r>
              <a:rPr lang="ko-KR" dirty="0" err="1">
                <a:ea typeface="+mn-lt"/>
                <a:cs typeface="+mn-lt"/>
              </a:rPr>
              <a:t>예측정확도보다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예측정확도가</a:t>
            </a:r>
            <a:r>
              <a:rPr lang="ko-KR" dirty="0">
                <a:ea typeface="+mn-lt"/>
                <a:cs typeface="+mn-lt"/>
              </a:rPr>
              <a:t> 낮았고, </a:t>
            </a:r>
            <a:r>
              <a:rPr lang="ko-KR" altLang="en-US" dirty="0">
                <a:ea typeface="+mn-lt"/>
                <a:cs typeface="+mn-lt"/>
              </a:rPr>
              <a:t>또한 의사결정 나무보다도</a:t>
            </a:r>
            <a:r>
              <a:rPr lang="ko-KR" dirty="0">
                <a:ea typeface="+mn-lt"/>
                <a:cs typeface="+mn-lt"/>
              </a:rPr>
              <a:t> 낮아졌다.</a:t>
            </a:r>
            <a:endParaRPr lang="ko-KR" dirty="0"/>
          </a:p>
          <a:p>
            <a:r>
              <a:rPr lang="ko-KR" b="1" dirty="0">
                <a:ea typeface="+mn-lt"/>
                <a:cs typeface="+mn-lt"/>
              </a:rPr>
              <a:t>반대로</a:t>
            </a:r>
            <a:r>
              <a:rPr lang="ko-KR" altLang="en-US" b="1" dirty="0">
                <a:ea typeface="+mn-lt"/>
                <a:cs typeface="+mn-lt"/>
              </a:rPr>
              <a:t> </a:t>
            </a:r>
            <a:r>
              <a:rPr lang="ko-KR" b="1" dirty="0">
                <a:ea typeface="+mn-lt"/>
                <a:cs typeface="+mn-lt"/>
              </a:rPr>
              <a:t>독립성이</a:t>
            </a:r>
            <a:r>
              <a:rPr lang="ko-KR" altLang="en-US" b="1" dirty="0">
                <a:ea typeface="+mn-lt"/>
                <a:cs typeface="+mn-lt"/>
              </a:rPr>
              <a:t> </a:t>
            </a:r>
            <a:r>
              <a:rPr lang="ko-KR" b="1" dirty="0">
                <a:ea typeface="+mn-lt"/>
                <a:cs typeface="+mn-lt"/>
              </a:rPr>
              <a:t>적은 변수에서</a:t>
            </a:r>
            <a:r>
              <a:rPr lang="ko-KR" altLang="en-US" b="1" dirty="0">
                <a:ea typeface="+mn-lt"/>
                <a:cs typeface="+mn-lt"/>
              </a:rPr>
              <a:t> </a:t>
            </a:r>
            <a:r>
              <a:rPr lang="ko-KR" b="1" dirty="0">
                <a:ea typeface="+mn-lt"/>
                <a:cs typeface="+mn-lt"/>
              </a:rPr>
              <a:t>더 </a:t>
            </a:r>
            <a:r>
              <a:rPr lang="ko-KR" altLang="en-US" b="1" dirty="0">
                <a:ea typeface="+mn-lt"/>
                <a:cs typeface="+mn-lt"/>
              </a:rPr>
              <a:t>정확도가</a:t>
            </a:r>
            <a:r>
              <a:rPr lang="ko-KR" b="1" dirty="0">
                <a:ea typeface="+mn-lt"/>
                <a:cs typeface="+mn-lt"/>
              </a:rPr>
              <a:t> </a:t>
            </a:r>
            <a:r>
              <a:rPr lang="ko-KR" altLang="en-US" b="1" dirty="0">
                <a:ea typeface="+mn-lt"/>
                <a:cs typeface="+mn-lt"/>
              </a:rPr>
              <a:t>높았다</a:t>
            </a:r>
            <a:r>
              <a:rPr lang="ko-KR" b="1" dirty="0">
                <a:ea typeface="+mn-lt"/>
                <a:cs typeface="+mn-lt"/>
              </a:rPr>
              <a:t>.</a:t>
            </a:r>
            <a:endParaRPr lang="ko-KR" b="1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23519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/>
              </a:rPr>
              <a:t>5</a:t>
            </a:r>
            <a:endParaRPr lang="en-US" altLang="ko-KR" sz="6000" dirty="0">
              <a:ln>
                <a:solidFill>
                  <a:prstClr val="black">
                    <a:alpha val="1000"/>
                  </a:prst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0370" y="950997"/>
            <a:ext cx="4903907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000" dirty="0" err="1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나이브</a:t>
            </a:r>
            <a:r>
              <a:rPr lang="ko-KR" altLang="en-US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 베이지안의 사후확률과 예측 결과</a:t>
            </a:r>
            <a:endParaRPr lang="ko-KR" altLang="en-US" sz="2000" dirty="0">
              <a:ln>
                <a:solidFill>
                  <a:prstClr val="black">
                    <a:alpha val="100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6064481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의사결정 나무 </a:t>
            </a:r>
            <a:r>
              <a:rPr lang="ko-KR" altLang="en-US" sz="3200" dirty="0" err="1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vs</a:t>
            </a:r>
            <a:r>
              <a:rPr lang="ko-KR" altLang="en-US" sz="3200" dirty="0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 </a:t>
            </a:r>
            <a:r>
              <a:rPr lang="ko-KR" altLang="en-US" sz="3200" dirty="0" err="1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나이브</a:t>
            </a:r>
            <a:r>
              <a:rPr lang="ko-KR" altLang="en-US" sz="3200" dirty="0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 </a:t>
            </a:r>
            <a:r>
              <a:rPr lang="ko-KR" altLang="en-US" sz="3200" dirty="0" err="1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베이즈</a:t>
            </a:r>
            <a:endParaRPr lang="ko-KR" altLang="en-US" sz="3200" dirty="0" err="1">
              <a:ln>
                <a:solidFill>
                  <a:prstClr val="black">
                    <a:alpha val="100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5">
            <a:extLst>
              <a:ext uri="{FF2B5EF4-FFF2-40B4-BE49-F238E27FC236}">
                <a16:creationId xmlns:a16="http://schemas.microsoft.com/office/drawing/2014/main" id="{CF77C105-E642-DE82-B96C-C9A91C4B355A}"/>
              </a:ext>
            </a:extLst>
          </p:cNvPr>
          <p:cNvSpPr txBox="1"/>
          <p:nvPr/>
        </p:nvSpPr>
        <p:spPr>
          <a:xfrm>
            <a:off x="2269783" y="1724390"/>
            <a:ext cx="2774102" cy="4076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/>
              </a:rPr>
              <a:t>&lt;</a:t>
            </a:r>
            <a:r>
              <a:rPr lang="en-US" altLang="ko-KR" sz="2000" dirty="0" err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/>
              </a:rPr>
              <a:t>모든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/>
              </a:rPr>
              <a:t> </a:t>
            </a:r>
            <a:r>
              <a:rPr lang="en-US" altLang="ko-KR" sz="2000" dirty="0" err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/>
              </a:rPr>
              <a:t>속성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/>
              </a:rPr>
              <a:t>&gt;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바른고딕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79F49750-2DEB-C2DC-5801-47AB9ECD74A3}"/>
              </a:ext>
            </a:extLst>
          </p:cNvPr>
          <p:cNvSpPr txBox="1"/>
          <p:nvPr/>
        </p:nvSpPr>
        <p:spPr>
          <a:xfrm>
            <a:off x="7684258" y="1657692"/>
            <a:ext cx="252526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/>
              </a:rPr>
              <a:t>&lt;</a:t>
            </a:r>
            <a:r>
              <a:rPr lang="en-US" altLang="ko-KR" sz="2000" dirty="0" err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/>
              </a:rPr>
              <a:t>독립성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/>
              </a:rPr>
              <a:t> 큰 set&gt;</a:t>
            </a:r>
            <a:endParaRPr lang="ko-KR" altLang="en-US" sz="200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바른고딕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3DD8BFA-D761-80B9-D14A-B830C1FDE7F1}"/>
              </a:ext>
            </a:extLst>
          </p:cNvPr>
          <p:cNvCxnSpPr>
            <a:cxnSpLocks/>
          </p:cNvCxnSpPr>
          <p:nvPr/>
        </p:nvCxnSpPr>
        <p:spPr>
          <a:xfrm flipH="1" flipV="1">
            <a:off x="5960562" y="1661134"/>
            <a:ext cx="24483" cy="33340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FE3DC1B-3FE1-8FAD-C518-2E6B7C5383EA}"/>
              </a:ext>
            </a:extLst>
          </p:cNvPr>
          <p:cNvSpPr/>
          <p:nvPr/>
        </p:nvSpPr>
        <p:spPr>
          <a:xfrm>
            <a:off x="1007245" y="5293223"/>
            <a:ext cx="10177036" cy="1065587"/>
          </a:xfrm>
          <a:prstGeom prst="round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 err="1">
                <a:solidFill>
                  <a:schemeClr val="accent1">
                    <a:lumMod val="50000"/>
                  </a:schemeClr>
                </a:solidFill>
                <a:ea typeface="맑은 고딕"/>
              </a:rPr>
              <a:t>모든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chemeClr val="accent1">
                    <a:lumMod val="50000"/>
                  </a:schemeClr>
                </a:solidFill>
                <a:ea typeface="맑은 고딕"/>
              </a:rPr>
              <a:t>속성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  <a:ea typeface="맑은 고딕"/>
              </a:rPr>
              <a:t>을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  <a:ea typeface="맑은 고딕"/>
              </a:rPr>
              <a:t>독립변수로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 한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  <a:ea typeface="맑은 고딕"/>
              </a:rPr>
              <a:t>경우의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  <a:ea typeface="맑은 고딕"/>
              </a:rPr>
              <a:t>사후확률과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, </a:t>
            </a:r>
            <a:r>
              <a:rPr lang="en-US" altLang="ko-KR" sz="1600" b="1" dirty="0" err="1">
                <a:solidFill>
                  <a:schemeClr val="accent1">
                    <a:lumMod val="50000"/>
                  </a:schemeClr>
                </a:solidFill>
                <a:ea typeface="맑은 고딕"/>
              </a:rPr>
              <a:t>독립성이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 큰 </a:t>
            </a:r>
            <a:r>
              <a:rPr lang="en-US" altLang="ko-KR" sz="1600" b="1" dirty="0" err="1">
                <a:solidFill>
                  <a:schemeClr val="accent1">
                    <a:lumMod val="50000"/>
                  </a:schemeClr>
                </a:solidFill>
                <a:ea typeface="맑은 고딕"/>
              </a:rPr>
              <a:t>set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  <a:ea typeface="맑은 고딕"/>
              </a:rPr>
              <a:t>를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  <a:ea typeface="맑은 고딕"/>
              </a:rPr>
              <a:t>독립변수로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 한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  <a:ea typeface="맑은 고딕"/>
              </a:rPr>
              <a:t>사후확률을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  <a:ea typeface="맑은 고딕"/>
              </a:rPr>
              <a:t>비교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ea typeface="맑은 고딕"/>
            </a:endParaRPr>
          </a:p>
        </p:txBody>
      </p:sp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509FCE76-829D-EDE2-F1A5-4BF89C702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796" y="2129882"/>
            <a:ext cx="3641001" cy="1534454"/>
          </a:xfrm>
          <a:prstGeom prst="rect">
            <a:avLst/>
          </a:prstGeom>
        </p:spPr>
      </p:pic>
      <p:pic>
        <p:nvPicPr>
          <p:cNvPr id="10" name="그림 10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4646C13B-01FB-C6B5-2655-8EECF3BF7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29" y="3807956"/>
            <a:ext cx="5127279" cy="871711"/>
          </a:xfrm>
          <a:prstGeom prst="rect">
            <a:avLst/>
          </a:prstGeom>
        </p:spPr>
      </p:pic>
      <p:pic>
        <p:nvPicPr>
          <p:cNvPr id="11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6AEBDE93-5504-D303-0474-DA932811A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282" y="3581617"/>
            <a:ext cx="4916031" cy="1098054"/>
          </a:xfrm>
          <a:prstGeom prst="rect">
            <a:avLst/>
          </a:prstGeom>
        </p:spPr>
      </p:pic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98066AF-810A-76EC-1E4A-0825AE9754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8657" y="2053935"/>
            <a:ext cx="3150605" cy="142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47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13178" y="2511580"/>
            <a:ext cx="7965643" cy="132343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attrition data set</a:t>
            </a:r>
            <a:endParaRPr lang="ko-KR" altLang="en-US" sz="8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6CFC1A-98C0-4F39-8C2D-1E2A707C11CA}"/>
              </a:ext>
            </a:extLst>
          </p:cNvPr>
          <p:cNvSpPr txBox="1"/>
          <p:nvPr/>
        </p:nvSpPr>
        <p:spPr>
          <a:xfrm>
            <a:off x="1706137" y="3835019"/>
            <a:ext cx="9333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Attrition data set</a:t>
            </a:r>
            <a:r>
              <a:rPr lang="ko-KR" altLang="en-US" dirty="0"/>
              <a:t>을 이용해 </a:t>
            </a:r>
            <a:r>
              <a:rPr lang="en-US" altLang="ko-KR" dirty="0"/>
              <a:t>iris data set</a:t>
            </a:r>
            <a:r>
              <a:rPr lang="ko-KR" altLang="en-US" dirty="0"/>
              <a:t>보다 독립성이 큰 </a:t>
            </a:r>
            <a:r>
              <a:rPr lang="en-US" altLang="ko-KR" dirty="0"/>
              <a:t>data set</a:t>
            </a:r>
            <a:r>
              <a:rPr lang="ko-KR" altLang="en-US" dirty="0"/>
              <a:t>에서의 </a:t>
            </a:r>
            <a:r>
              <a:rPr lang="ko-KR" altLang="en-US" dirty="0" err="1"/>
              <a:t>나이브</a:t>
            </a:r>
            <a:r>
              <a:rPr lang="ko-KR" altLang="en-US" dirty="0"/>
              <a:t> 베이지안 모델과 분류 트리를 만들고 정확도를 비교해 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422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490840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4413388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attrition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data set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을 먼저 탐색해보자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.</a:t>
            </a:r>
            <a:endParaRPr lang="ko-KR" altLang="en-US" sz="2000" dirty="0">
              <a:ln>
                <a:solidFill>
                  <a:prstClr val="black">
                    <a:alpha val="100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3575018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3200" dirty="0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attrition data </a:t>
            </a:r>
            <a:r>
              <a:rPr lang="ko-KR" altLang="en-US" sz="3200" dirty="0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탐색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C4CB96E-6CCE-42C4-89EC-F092B2E677DC}"/>
              </a:ext>
            </a:extLst>
          </p:cNvPr>
          <p:cNvSpPr/>
          <p:nvPr/>
        </p:nvSpPr>
        <p:spPr>
          <a:xfrm>
            <a:off x="561196" y="4826739"/>
            <a:ext cx="11169186" cy="1065587"/>
          </a:xfrm>
          <a:prstGeom prst="round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Age, </a:t>
            </a:r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ea typeface="맑은 고딕"/>
              </a:rPr>
              <a:t>businessTravel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, </a:t>
            </a:r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ea typeface="맑은 고딕"/>
              </a:rPr>
              <a:t>dailyRate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등의 지표를 이용해 이직을 할 지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  <a:ea typeface="맑은 고딕"/>
              </a:rPr>
              <a:t>안할지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(attrition)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를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  <a:ea typeface="맑은 고딕"/>
              </a:rPr>
              <a:t>구분짓는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 데이터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5EA7F83-B820-4D7A-B16D-20C64AFBB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38" y="1511188"/>
            <a:ext cx="11162371" cy="8875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49EF9D4-7A7C-40A8-B53C-0323C76BA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38" y="2531636"/>
            <a:ext cx="11162371" cy="9079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2290787-964F-405A-9309-7D1E3C56F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38" y="3595451"/>
            <a:ext cx="8171858" cy="69776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ACEE1DA-E2C3-49E1-A7C7-9CD59D548A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596" y="3595451"/>
            <a:ext cx="3119786" cy="68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1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490840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11017760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attrition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data set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의 속성을 히스토그램으로 나타내서 정규분포와 얼마나 일치하는지 알아본다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.</a:t>
            </a:r>
            <a:endParaRPr lang="ko-KR" altLang="en-US" sz="2000" dirty="0">
              <a:ln>
                <a:solidFill>
                  <a:prstClr val="black">
                    <a:alpha val="100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4806124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3200" dirty="0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attrition data </a:t>
            </a:r>
            <a:r>
              <a:rPr lang="ko-KR" altLang="en-US" sz="3200" dirty="0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히스토그램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9B24B86-3378-484A-A950-3AD69E3600AB}"/>
              </a:ext>
            </a:extLst>
          </p:cNvPr>
          <p:cNvSpPr/>
          <p:nvPr/>
        </p:nvSpPr>
        <p:spPr>
          <a:xfrm>
            <a:off x="9159835" y="2015653"/>
            <a:ext cx="2315434" cy="4123002"/>
          </a:xfrm>
          <a:prstGeom prst="round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Age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는 정규분포를 잘 따르나 나머지 속성들은 정규분포를 잘 따르지 않는다는 것을 확인할 수 있다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835A3038-30E8-4025-A756-8C1FB02883C7}"/>
              </a:ext>
            </a:extLst>
          </p:cNvPr>
          <p:cNvSpPr/>
          <p:nvPr/>
        </p:nvSpPr>
        <p:spPr>
          <a:xfrm>
            <a:off x="7904542" y="3959992"/>
            <a:ext cx="368183" cy="732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A821775-3465-479F-A514-BAA779D2D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38" y="1764168"/>
            <a:ext cx="2109227" cy="129737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769BB7B-AB19-40FD-836D-488E42D52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119" y="1761317"/>
            <a:ext cx="2069938" cy="129737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3E763B5-1330-411E-A120-684C157F6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539" y="1706261"/>
            <a:ext cx="2276123" cy="14074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CA0E1F0-62F1-4353-97E9-3731D5177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794" y="3602609"/>
            <a:ext cx="2050171" cy="129737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E1CD886-6145-4BD1-9E86-A864082784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2070" y="3439550"/>
            <a:ext cx="2522477" cy="15506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940758C-ED2C-4307-BE1E-A3B4B0E842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7960" y="3447711"/>
            <a:ext cx="2446991" cy="155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87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4134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과정 순서에 대해 알아보자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5002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Attrition data </a:t>
            </a:r>
            <a:r>
              <a:rPr lang="ko-KR" altLang="en-US" sz="3200" dirty="0" err="1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과정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405976B-8216-4666-A44F-85B8974A6F24}"/>
              </a:ext>
            </a:extLst>
          </p:cNvPr>
          <p:cNvGrpSpPr/>
          <p:nvPr/>
        </p:nvGrpSpPr>
        <p:grpSpPr>
          <a:xfrm>
            <a:off x="2237145" y="2273864"/>
            <a:ext cx="3060806" cy="2724794"/>
            <a:chOff x="553311" y="2809121"/>
            <a:chExt cx="3060806" cy="2724794"/>
          </a:xfrm>
        </p:grpSpPr>
        <p:sp>
          <p:nvSpPr>
            <p:cNvPr id="10" name="오른쪽 화살표 16">
              <a:extLst>
                <a:ext uri="{FF2B5EF4-FFF2-40B4-BE49-F238E27FC236}">
                  <a16:creationId xmlns:a16="http://schemas.microsoft.com/office/drawing/2014/main" id="{BCBC521E-A1F8-406A-A436-655DC4627AA5}"/>
                </a:ext>
              </a:extLst>
            </p:cNvPr>
            <p:cNvSpPr/>
            <p:nvPr/>
          </p:nvSpPr>
          <p:spPr>
            <a:xfrm>
              <a:off x="553311" y="2809121"/>
              <a:ext cx="3060806" cy="2724794"/>
            </a:xfrm>
            <a:prstGeom prst="rightArrow">
              <a:avLst>
                <a:gd name="adj1" fmla="val 68909"/>
                <a:gd name="adj2" fmla="val 29521"/>
              </a:avLst>
            </a:prstGeom>
            <a:noFill/>
            <a:ln w="19050">
              <a:solidFill>
                <a:srgbClr val="FE93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32FF516F-D640-40D0-90EE-880FB8EE40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1919" y="3993438"/>
              <a:ext cx="365177" cy="356160"/>
            </a:xfrm>
            <a:custGeom>
              <a:avLst/>
              <a:gdLst>
                <a:gd name="T0" fmla="*/ 47 w 88"/>
                <a:gd name="T1" fmla="*/ 32 h 86"/>
                <a:gd name="T2" fmla="*/ 43 w 88"/>
                <a:gd name="T3" fmla="*/ 28 h 86"/>
                <a:gd name="T4" fmla="*/ 55 w 88"/>
                <a:gd name="T5" fmla="*/ 16 h 86"/>
                <a:gd name="T6" fmla="*/ 72 w 88"/>
                <a:gd name="T7" fmla="*/ 33 h 86"/>
                <a:gd name="T8" fmla="*/ 60 w 88"/>
                <a:gd name="T9" fmla="*/ 45 h 86"/>
                <a:gd name="T10" fmla="*/ 51 w 88"/>
                <a:gd name="T11" fmla="*/ 36 h 86"/>
                <a:gd name="T12" fmla="*/ 57 w 88"/>
                <a:gd name="T13" fmla="*/ 30 h 86"/>
                <a:gd name="T14" fmla="*/ 57 w 88"/>
                <a:gd name="T15" fmla="*/ 26 h 86"/>
                <a:gd name="T16" fmla="*/ 53 w 88"/>
                <a:gd name="T17" fmla="*/ 26 h 86"/>
                <a:gd name="T18" fmla="*/ 47 w 88"/>
                <a:gd name="T19" fmla="*/ 32 h 86"/>
                <a:gd name="T20" fmla="*/ 21 w 88"/>
                <a:gd name="T21" fmla="*/ 66 h 86"/>
                <a:gd name="T22" fmla="*/ 17 w 88"/>
                <a:gd name="T23" fmla="*/ 66 h 86"/>
                <a:gd name="T24" fmla="*/ 17 w 88"/>
                <a:gd name="T25" fmla="*/ 62 h 86"/>
                <a:gd name="T26" fmla="*/ 33 w 88"/>
                <a:gd name="T27" fmla="*/ 47 h 86"/>
                <a:gd name="T28" fmla="*/ 28 w 88"/>
                <a:gd name="T29" fmla="*/ 42 h 86"/>
                <a:gd name="T30" fmla="*/ 9 w 88"/>
                <a:gd name="T31" fmla="*/ 62 h 86"/>
                <a:gd name="T32" fmla="*/ 2 w 88"/>
                <a:gd name="T33" fmla="*/ 85 h 86"/>
                <a:gd name="T34" fmla="*/ 26 w 88"/>
                <a:gd name="T35" fmla="*/ 79 h 86"/>
                <a:gd name="T36" fmla="*/ 45 w 88"/>
                <a:gd name="T37" fmla="*/ 59 h 86"/>
                <a:gd name="T38" fmla="*/ 36 w 88"/>
                <a:gd name="T39" fmla="*/ 50 h 86"/>
                <a:gd name="T40" fmla="*/ 21 w 88"/>
                <a:gd name="T41" fmla="*/ 66 h 86"/>
                <a:gd name="T42" fmla="*/ 88 w 88"/>
                <a:gd name="T43" fmla="*/ 17 h 86"/>
                <a:gd name="T44" fmla="*/ 71 w 88"/>
                <a:gd name="T45" fmla="*/ 0 h 86"/>
                <a:gd name="T46" fmla="*/ 59 w 88"/>
                <a:gd name="T47" fmla="*/ 11 h 86"/>
                <a:gd name="T48" fmla="*/ 76 w 88"/>
                <a:gd name="T49" fmla="*/ 28 h 86"/>
                <a:gd name="T50" fmla="*/ 88 w 88"/>
                <a:gd name="T51" fmla="*/ 17 h 86"/>
                <a:gd name="T52" fmla="*/ 67 w 88"/>
                <a:gd name="T53" fmla="*/ 50 h 86"/>
                <a:gd name="T54" fmla="*/ 62 w 88"/>
                <a:gd name="T55" fmla="*/ 51 h 86"/>
                <a:gd name="T56" fmla="*/ 35 w 88"/>
                <a:gd name="T57" fmla="*/ 24 h 86"/>
                <a:gd name="T58" fmla="*/ 36 w 88"/>
                <a:gd name="T59" fmla="*/ 18 h 86"/>
                <a:gd name="T60" fmla="*/ 18 w 88"/>
                <a:gd name="T61" fmla="*/ 0 h 86"/>
                <a:gd name="T62" fmla="*/ 18 w 88"/>
                <a:gd name="T63" fmla="*/ 0 h 86"/>
                <a:gd name="T64" fmla="*/ 19 w 88"/>
                <a:gd name="T65" fmla="*/ 5 h 86"/>
                <a:gd name="T66" fmla="*/ 25 w 88"/>
                <a:gd name="T67" fmla="*/ 14 h 86"/>
                <a:gd name="T68" fmla="*/ 15 w 88"/>
                <a:gd name="T69" fmla="*/ 25 h 86"/>
                <a:gd name="T70" fmla="*/ 5 w 88"/>
                <a:gd name="T71" fmla="*/ 16 h 86"/>
                <a:gd name="T72" fmla="*/ 1 w 88"/>
                <a:gd name="T73" fmla="*/ 13 h 86"/>
                <a:gd name="T74" fmla="*/ 0 w 88"/>
                <a:gd name="T75" fmla="*/ 18 h 86"/>
                <a:gd name="T76" fmla="*/ 19 w 88"/>
                <a:gd name="T77" fmla="*/ 36 h 86"/>
                <a:gd name="T78" fmla="*/ 23 w 88"/>
                <a:gd name="T79" fmla="*/ 35 h 86"/>
                <a:gd name="T80" fmla="*/ 50 w 88"/>
                <a:gd name="T81" fmla="*/ 61 h 86"/>
                <a:gd name="T82" fmla="*/ 49 w 88"/>
                <a:gd name="T83" fmla="*/ 68 h 86"/>
                <a:gd name="T84" fmla="*/ 67 w 88"/>
                <a:gd name="T85" fmla="*/ 86 h 86"/>
                <a:gd name="T86" fmla="*/ 67 w 88"/>
                <a:gd name="T87" fmla="*/ 86 h 86"/>
                <a:gd name="T88" fmla="*/ 66 w 88"/>
                <a:gd name="T89" fmla="*/ 81 h 86"/>
                <a:gd name="T90" fmla="*/ 60 w 88"/>
                <a:gd name="T91" fmla="*/ 72 h 86"/>
                <a:gd name="T92" fmla="*/ 70 w 88"/>
                <a:gd name="T93" fmla="*/ 61 h 86"/>
                <a:gd name="T94" fmla="*/ 81 w 88"/>
                <a:gd name="T95" fmla="*/ 70 h 86"/>
                <a:gd name="T96" fmla="*/ 84 w 88"/>
                <a:gd name="T97" fmla="*/ 73 h 86"/>
                <a:gd name="T98" fmla="*/ 85 w 88"/>
                <a:gd name="T99" fmla="*/ 68 h 86"/>
                <a:gd name="T100" fmla="*/ 67 w 88"/>
                <a:gd name="T101" fmla="*/ 5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" h="86">
                  <a:moveTo>
                    <a:pt x="47" y="32"/>
                  </a:moveTo>
                  <a:cubicBezTo>
                    <a:pt x="43" y="28"/>
                    <a:pt x="43" y="28"/>
                    <a:pt x="43" y="28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8" y="29"/>
                    <a:pt x="58" y="27"/>
                    <a:pt x="57" y="26"/>
                  </a:cubicBezTo>
                  <a:cubicBezTo>
                    <a:pt x="56" y="25"/>
                    <a:pt x="54" y="25"/>
                    <a:pt x="53" y="26"/>
                  </a:cubicBezTo>
                  <a:lnTo>
                    <a:pt x="47" y="32"/>
                  </a:lnTo>
                  <a:close/>
                  <a:moveTo>
                    <a:pt x="21" y="66"/>
                  </a:moveTo>
                  <a:cubicBezTo>
                    <a:pt x="20" y="67"/>
                    <a:pt x="18" y="67"/>
                    <a:pt x="17" y="66"/>
                  </a:cubicBezTo>
                  <a:cubicBezTo>
                    <a:pt x="16" y="65"/>
                    <a:pt x="16" y="63"/>
                    <a:pt x="17" y="62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2" y="85"/>
                    <a:pt x="2" y="85"/>
                    <a:pt x="2" y="85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36" y="50"/>
                    <a:pt x="36" y="50"/>
                    <a:pt x="36" y="50"/>
                  </a:cubicBezTo>
                  <a:lnTo>
                    <a:pt x="21" y="66"/>
                  </a:lnTo>
                  <a:close/>
                  <a:moveTo>
                    <a:pt x="88" y="17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76" y="28"/>
                    <a:pt x="76" y="28"/>
                    <a:pt x="76" y="28"/>
                  </a:cubicBezTo>
                  <a:lnTo>
                    <a:pt x="88" y="17"/>
                  </a:lnTo>
                  <a:close/>
                  <a:moveTo>
                    <a:pt x="67" y="50"/>
                  </a:moveTo>
                  <a:cubicBezTo>
                    <a:pt x="65" y="50"/>
                    <a:pt x="64" y="51"/>
                    <a:pt x="62" y="51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6" y="22"/>
                    <a:pt x="36" y="20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3" y="6"/>
                    <a:pt x="25" y="10"/>
                    <a:pt x="25" y="14"/>
                  </a:cubicBezTo>
                  <a:cubicBezTo>
                    <a:pt x="25" y="20"/>
                    <a:pt x="21" y="24"/>
                    <a:pt x="15" y="25"/>
                  </a:cubicBezTo>
                  <a:cubicBezTo>
                    <a:pt x="10" y="25"/>
                    <a:pt x="5" y="21"/>
                    <a:pt x="5" y="16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0" y="16"/>
                    <a:pt x="0" y="18"/>
                  </a:cubicBezTo>
                  <a:cubicBezTo>
                    <a:pt x="1" y="28"/>
                    <a:pt x="9" y="36"/>
                    <a:pt x="19" y="36"/>
                  </a:cubicBezTo>
                  <a:cubicBezTo>
                    <a:pt x="20" y="36"/>
                    <a:pt x="22" y="35"/>
                    <a:pt x="23" y="35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49" y="64"/>
                    <a:pt x="49" y="66"/>
                    <a:pt x="49" y="68"/>
                  </a:cubicBezTo>
                  <a:cubicBezTo>
                    <a:pt x="49" y="78"/>
                    <a:pt x="57" y="86"/>
                    <a:pt x="67" y="86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2" y="80"/>
                    <a:pt x="60" y="76"/>
                    <a:pt x="60" y="72"/>
                  </a:cubicBezTo>
                  <a:cubicBezTo>
                    <a:pt x="60" y="66"/>
                    <a:pt x="64" y="62"/>
                    <a:pt x="70" y="61"/>
                  </a:cubicBezTo>
                  <a:cubicBezTo>
                    <a:pt x="75" y="61"/>
                    <a:pt x="80" y="65"/>
                    <a:pt x="81" y="70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84" y="72"/>
                    <a:pt x="85" y="70"/>
                    <a:pt x="85" y="68"/>
                  </a:cubicBezTo>
                  <a:cubicBezTo>
                    <a:pt x="85" y="58"/>
                    <a:pt x="76" y="50"/>
                    <a:pt x="67" y="50"/>
                  </a:cubicBezTo>
                  <a:close/>
                </a:path>
              </a:pathLst>
            </a:custGeom>
            <a:solidFill>
              <a:srgbClr val="FE93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12483F3-4556-4B3C-8DA3-75CB6C49F714}"/>
                </a:ext>
              </a:extLst>
            </p:cNvPr>
            <p:cNvGrpSpPr/>
            <p:nvPr/>
          </p:nvGrpSpPr>
          <p:grpSpPr>
            <a:xfrm>
              <a:off x="684417" y="3507453"/>
              <a:ext cx="2197502" cy="926932"/>
              <a:chOff x="361579" y="3660184"/>
              <a:chExt cx="2241672" cy="92693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892C71-3609-4883-AD1C-5DC2A075016E}"/>
                  </a:ext>
                </a:extLst>
              </p:cNvPr>
              <p:cNvSpPr txBox="1"/>
              <p:nvPr/>
            </p:nvSpPr>
            <p:spPr>
              <a:xfrm>
                <a:off x="361579" y="3660184"/>
                <a:ext cx="2105705" cy="281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>
                  <a:lnSpc>
                    <a:spcPct val="120000"/>
                  </a:lnSpc>
                  <a:defRPr/>
                </a:pPr>
                <a:r>
                  <a:rPr lang="ko-KR" altLang="en-US" sz="1100" b="1" dirty="0" err="1">
                    <a:ln>
                      <a:solidFill>
                        <a:srgbClr val="6A879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"/>
                    <a:ea typeface="맑은 고딕" panose="020B0503020000020004" pitchFamily="50" charset="-127"/>
                    <a:cs typeface="Verdana" panose="020B0604030504040204" pitchFamily="34" charset="0"/>
                  </a:rPr>
                  <a:t>결측치</a:t>
                </a:r>
                <a:r>
                  <a:rPr lang="ko-KR" altLang="en-US" sz="1100" b="1" dirty="0">
                    <a:ln>
                      <a:solidFill>
                        <a:srgbClr val="6A879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"/>
                    <a:ea typeface="맑은 고딕" panose="020B0503020000020004" pitchFamily="50" charset="-127"/>
                    <a:cs typeface="Verdana" panose="020B0604030504040204" pitchFamily="34" charset="0"/>
                  </a:rPr>
                  <a:t> 확인</a:t>
                </a:r>
                <a:endParaRPr lang="en-US" altLang="ko-KR" sz="1100" b="1" dirty="0">
                  <a:ln>
                    <a:solidFill>
                      <a:srgbClr val="6A879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/>
                  <a:ea typeface="맑은 고딕" panose="020B0503020000020004" pitchFamily="50" charset="-127"/>
                  <a:cs typeface="Verdana" panose="020B0604030504040204" pitchFamily="34" charset="0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6A73D81-3D2D-4340-8D34-F1577936303D}"/>
                  </a:ext>
                </a:extLst>
              </p:cNvPr>
              <p:cNvSpPr/>
              <p:nvPr/>
            </p:nvSpPr>
            <p:spPr>
              <a:xfrm>
                <a:off x="361579" y="3912636"/>
                <a:ext cx="2241672" cy="674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  <a:defRPr/>
                </a:pPr>
                <a:r>
                  <a:rPr lang="en-US" altLang="ko-KR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"/>
                    <a:ea typeface="맑은 고딕" pitchFamily="50" charset="-127"/>
                  </a:rPr>
                  <a:t>Is.na() </a:t>
                </a:r>
                <a:r>
                  <a:rPr lang="ko-KR" altLang="en-US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"/>
                    <a:ea typeface="맑은 고딕" pitchFamily="50" charset="-127"/>
                  </a:rPr>
                  <a:t>함수를 통해 </a:t>
                </a:r>
                <a:r>
                  <a:rPr lang="ko-KR" altLang="en-US" sz="100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"/>
                    <a:ea typeface="맑은 고딕" pitchFamily="50" charset="-127"/>
                  </a:rPr>
                  <a:t>결측치</a:t>
                </a:r>
                <a:r>
                  <a:rPr lang="ko-KR" altLang="en-US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"/>
                    <a:ea typeface="맑은 고딕" pitchFamily="50" charset="-127"/>
                  </a:rPr>
                  <a:t> 있나 확인하고</a:t>
                </a:r>
                <a:r>
                  <a:rPr lang="en-US" altLang="ko-KR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"/>
                    <a:ea typeface="맑은 고딕" pitchFamily="50" charset="-127"/>
                  </a:rPr>
                  <a:t>, </a:t>
                </a:r>
                <a:r>
                  <a:rPr lang="ko-KR" altLang="en-US" sz="100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"/>
                    <a:ea typeface="맑은 고딕" pitchFamily="50" charset="-127"/>
                  </a:rPr>
                  <a:t>결측치</a:t>
                </a:r>
                <a:r>
                  <a:rPr lang="ko-KR" altLang="en-US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"/>
                    <a:ea typeface="맑은 고딕" pitchFamily="50" charset="-127"/>
                  </a:rPr>
                  <a:t> 있으면 </a:t>
                </a:r>
                <a:r>
                  <a:rPr lang="ko-KR" altLang="en-US" sz="100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"/>
                    <a:ea typeface="맑은 고딕" pitchFamily="50" charset="-127"/>
                  </a:rPr>
                  <a:t>결측치</a:t>
                </a:r>
                <a:r>
                  <a:rPr lang="ko-KR" altLang="en-US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"/>
                    <a:ea typeface="맑은 고딕" pitchFamily="50" charset="-127"/>
                  </a:rPr>
                  <a:t> 있는 사례 제거</a:t>
                </a:r>
                <a:endParaRPr lang="en-US" altLang="ko-KR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/>
                  <a:ea typeface="맑은 고딕" pitchFamily="50" charset="-127"/>
                </a:endParaRPr>
              </a:p>
            </p:txBody>
          </p: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C5AD232-6BE3-4126-8D8A-91543D7AE041}"/>
              </a:ext>
            </a:extLst>
          </p:cNvPr>
          <p:cNvGrpSpPr/>
          <p:nvPr/>
        </p:nvGrpSpPr>
        <p:grpSpPr>
          <a:xfrm>
            <a:off x="4738114" y="2273864"/>
            <a:ext cx="3048123" cy="2724794"/>
            <a:chOff x="3054280" y="2809121"/>
            <a:chExt cx="3048123" cy="2724794"/>
          </a:xfrm>
        </p:grpSpPr>
        <p:sp>
          <p:nvSpPr>
            <p:cNvPr id="16" name="오른쪽 화살표 15">
              <a:extLst>
                <a:ext uri="{FF2B5EF4-FFF2-40B4-BE49-F238E27FC236}">
                  <a16:creationId xmlns:a16="http://schemas.microsoft.com/office/drawing/2014/main" id="{1B812B0B-E9F8-481B-8E7C-FA56A414F078}"/>
                </a:ext>
              </a:extLst>
            </p:cNvPr>
            <p:cNvSpPr/>
            <p:nvPr/>
          </p:nvSpPr>
          <p:spPr>
            <a:xfrm>
              <a:off x="3054280" y="2809121"/>
              <a:ext cx="3048123" cy="2724794"/>
            </a:xfrm>
            <a:custGeom>
              <a:avLst/>
              <a:gdLst/>
              <a:ahLst/>
              <a:cxnLst/>
              <a:rect l="l" t="t" r="r" b="b"/>
              <a:pathLst>
                <a:path w="3017944" h="2724794">
                  <a:moveTo>
                    <a:pt x="2213558" y="0"/>
                  </a:moveTo>
                  <a:lnTo>
                    <a:pt x="3017944" y="1362397"/>
                  </a:lnTo>
                  <a:lnTo>
                    <a:pt x="2213558" y="2724794"/>
                  </a:lnTo>
                  <a:lnTo>
                    <a:pt x="2213558" y="2301211"/>
                  </a:lnTo>
                  <a:lnTo>
                    <a:pt x="0" y="2301211"/>
                  </a:lnTo>
                  <a:lnTo>
                    <a:pt x="554294" y="1362397"/>
                  </a:lnTo>
                  <a:lnTo>
                    <a:pt x="0" y="423583"/>
                  </a:lnTo>
                  <a:lnTo>
                    <a:pt x="2213558" y="423583"/>
                  </a:lnTo>
                  <a:close/>
                </a:path>
              </a:pathLst>
            </a:custGeom>
            <a:noFill/>
            <a:ln w="28575">
              <a:solidFill>
                <a:srgbClr val="E6B8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A40DE605-1BDD-48F1-ACFB-5E2F4AD3BC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64743" y="3993688"/>
              <a:ext cx="367674" cy="355660"/>
            </a:xfrm>
            <a:custGeom>
              <a:avLst/>
              <a:gdLst>
                <a:gd name="T0" fmla="*/ 106 w 112"/>
                <a:gd name="T1" fmla="*/ 108 h 108"/>
                <a:gd name="T2" fmla="*/ 40 w 112"/>
                <a:gd name="T3" fmla="*/ 108 h 108"/>
                <a:gd name="T4" fmla="*/ 40 w 112"/>
                <a:gd name="T5" fmla="*/ 96 h 108"/>
                <a:gd name="T6" fmla="*/ 56 w 112"/>
                <a:gd name="T7" fmla="*/ 96 h 108"/>
                <a:gd name="T8" fmla="*/ 56 w 112"/>
                <a:gd name="T9" fmla="*/ 64 h 108"/>
                <a:gd name="T10" fmla="*/ 40 w 112"/>
                <a:gd name="T11" fmla="*/ 64 h 108"/>
                <a:gd name="T12" fmla="*/ 40 w 112"/>
                <a:gd name="T13" fmla="*/ 48 h 108"/>
                <a:gd name="T14" fmla="*/ 16 w 112"/>
                <a:gd name="T15" fmla="*/ 48 h 108"/>
                <a:gd name="T16" fmla="*/ 16 w 112"/>
                <a:gd name="T17" fmla="*/ 6 h 108"/>
                <a:gd name="T18" fmla="*/ 22 w 112"/>
                <a:gd name="T19" fmla="*/ 0 h 108"/>
                <a:gd name="T20" fmla="*/ 76 w 112"/>
                <a:gd name="T21" fmla="*/ 0 h 108"/>
                <a:gd name="T22" fmla="*/ 76 w 112"/>
                <a:gd name="T23" fmla="*/ 0 h 108"/>
                <a:gd name="T24" fmla="*/ 76 w 112"/>
                <a:gd name="T25" fmla="*/ 36 h 108"/>
                <a:gd name="T26" fmla="*/ 112 w 112"/>
                <a:gd name="T27" fmla="*/ 36 h 108"/>
                <a:gd name="T28" fmla="*/ 112 w 112"/>
                <a:gd name="T29" fmla="*/ 102 h 108"/>
                <a:gd name="T30" fmla="*/ 106 w 112"/>
                <a:gd name="T31" fmla="*/ 108 h 108"/>
                <a:gd name="T32" fmla="*/ 84 w 112"/>
                <a:gd name="T33" fmla="*/ 0 h 108"/>
                <a:gd name="T34" fmla="*/ 85 w 112"/>
                <a:gd name="T35" fmla="*/ 0 h 108"/>
                <a:gd name="T36" fmla="*/ 111 w 112"/>
                <a:gd name="T37" fmla="*/ 28 h 108"/>
                <a:gd name="T38" fmla="*/ 84 w 112"/>
                <a:gd name="T39" fmla="*/ 28 h 108"/>
                <a:gd name="T40" fmla="*/ 84 w 112"/>
                <a:gd name="T41" fmla="*/ 0 h 108"/>
                <a:gd name="T42" fmla="*/ 16 w 112"/>
                <a:gd name="T43" fmla="*/ 56 h 108"/>
                <a:gd name="T44" fmla="*/ 32 w 112"/>
                <a:gd name="T45" fmla="*/ 56 h 108"/>
                <a:gd name="T46" fmla="*/ 32 w 112"/>
                <a:gd name="T47" fmla="*/ 72 h 108"/>
                <a:gd name="T48" fmla="*/ 48 w 112"/>
                <a:gd name="T49" fmla="*/ 72 h 108"/>
                <a:gd name="T50" fmla="*/ 48 w 112"/>
                <a:gd name="T51" fmla="*/ 88 h 108"/>
                <a:gd name="T52" fmla="*/ 32 w 112"/>
                <a:gd name="T53" fmla="*/ 88 h 108"/>
                <a:gd name="T54" fmla="*/ 32 w 112"/>
                <a:gd name="T55" fmla="*/ 104 h 108"/>
                <a:gd name="T56" fmla="*/ 16 w 112"/>
                <a:gd name="T57" fmla="*/ 104 h 108"/>
                <a:gd name="T58" fmla="*/ 16 w 112"/>
                <a:gd name="T59" fmla="*/ 88 h 108"/>
                <a:gd name="T60" fmla="*/ 0 w 112"/>
                <a:gd name="T61" fmla="*/ 88 h 108"/>
                <a:gd name="T62" fmla="*/ 0 w 112"/>
                <a:gd name="T63" fmla="*/ 72 h 108"/>
                <a:gd name="T64" fmla="*/ 16 w 112"/>
                <a:gd name="T65" fmla="*/ 72 h 108"/>
                <a:gd name="T66" fmla="*/ 16 w 112"/>
                <a:gd name="T67" fmla="*/ 5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108">
                  <a:moveTo>
                    <a:pt x="106" y="108"/>
                  </a:moveTo>
                  <a:cubicBezTo>
                    <a:pt x="40" y="108"/>
                    <a:pt x="40" y="108"/>
                    <a:pt x="40" y="108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4"/>
                    <a:pt x="20" y="0"/>
                    <a:pt x="22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112" y="36"/>
                    <a:pt x="112" y="36"/>
                    <a:pt x="112" y="36"/>
                  </a:cubicBezTo>
                  <a:cubicBezTo>
                    <a:pt x="112" y="102"/>
                    <a:pt x="112" y="102"/>
                    <a:pt x="112" y="102"/>
                  </a:cubicBezTo>
                  <a:cubicBezTo>
                    <a:pt x="112" y="104"/>
                    <a:pt x="108" y="108"/>
                    <a:pt x="106" y="108"/>
                  </a:cubicBezTo>
                  <a:close/>
                  <a:moveTo>
                    <a:pt x="84" y="0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84" y="28"/>
                    <a:pt x="84" y="28"/>
                    <a:pt x="84" y="28"/>
                  </a:cubicBezTo>
                  <a:lnTo>
                    <a:pt x="84" y="0"/>
                  </a:lnTo>
                  <a:close/>
                  <a:moveTo>
                    <a:pt x="16" y="56"/>
                  </a:moveTo>
                  <a:cubicBezTo>
                    <a:pt x="32" y="56"/>
                    <a:pt x="32" y="56"/>
                    <a:pt x="32" y="56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48" y="72"/>
                    <a:pt x="48" y="72"/>
                    <a:pt x="48" y="72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32" y="88"/>
                    <a:pt x="32" y="88"/>
                    <a:pt x="32" y="88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6" y="72"/>
                    <a:pt x="16" y="72"/>
                    <a:pt x="16" y="72"/>
                  </a:cubicBezTo>
                  <a:lnTo>
                    <a:pt x="16" y="56"/>
                  </a:lnTo>
                  <a:close/>
                </a:path>
              </a:pathLst>
            </a:custGeom>
            <a:solidFill>
              <a:srgbClr val="EAD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B2C173F2-D503-46F0-B75C-5947817CDD41}"/>
                </a:ext>
              </a:extLst>
            </p:cNvPr>
            <p:cNvGrpSpPr/>
            <p:nvPr/>
          </p:nvGrpSpPr>
          <p:grpSpPr>
            <a:xfrm>
              <a:off x="3698681" y="3498989"/>
              <a:ext cx="1605286" cy="1126987"/>
              <a:chOff x="361579" y="3660184"/>
              <a:chExt cx="2303989" cy="112698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244135-2CD0-46E9-B687-45713E463E52}"/>
                  </a:ext>
                </a:extLst>
              </p:cNvPr>
              <p:cNvSpPr txBox="1"/>
              <p:nvPr/>
            </p:nvSpPr>
            <p:spPr>
              <a:xfrm>
                <a:off x="361579" y="3660184"/>
                <a:ext cx="2105705" cy="281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>
                  <a:lnSpc>
                    <a:spcPct val="120000"/>
                  </a:lnSpc>
                  <a:defRPr/>
                </a:pPr>
                <a:r>
                  <a:rPr lang="ko-KR" altLang="en-US" sz="1100" b="1" dirty="0">
                    <a:ln>
                      <a:solidFill>
                        <a:srgbClr val="6A879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"/>
                    <a:ea typeface="맑은 고딕" panose="020B0503020000020004" pitchFamily="50" charset="-127"/>
                    <a:cs typeface="Verdana" panose="020B0604030504040204" pitchFamily="34" charset="0"/>
                  </a:rPr>
                  <a:t>깨진 부분 확인</a:t>
                </a:r>
                <a:endParaRPr lang="en-US" altLang="ko-KR" sz="1100" b="1" dirty="0">
                  <a:ln>
                    <a:solidFill>
                      <a:srgbClr val="6A879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/>
                  <a:ea typeface="맑은 고딕" panose="020B0503020000020004" pitchFamily="50" charset="-127"/>
                  <a:cs typeface="Verdana" panose="020B0604030504040204" pitchFamily="34" charset="0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DCC3AAA-34DD-4560-A2A3-836E9EE5B616}"/>
                  </a:ext>
                </a:extLst>
              </p:cNvPr>
              <p:cNvSpPr/>
              <p:nvPr/>
            </p:nvSpPr>
            <p:spPr>
              <a:xfrm>
                <a:off x="361579" y="3912636"/>
                <a:ext cx="2303989" cy="8745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  <a:defRPr/>
                </a:pPr>
                <a:r>
                  <a:rPr lang="ko-KR" altLang="en-US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"/>
                    <a:ea typeface="맑은 고딕" pitchFamily="50" charset="-127"/>
                  </a:rPr>
                  <a:t>데이터 불러들였을 때 깨진 부분 있는지 확인하고 깨진 부분 있으면 상황에 맞게 수정</a:t>
                </a:r>
                <a:r>
                  <a:rPr lang="en-US" altLang="ko-KR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"/>
                    <a:ea typeface="맑은 고딕" pitchFamily="50" charset="-127"/>
                  </a:rPr>
                  <a:t>.</a:t>
                </a:r>
              </a:p>
            </p:txBody>
          </p:sp>
        </p:grp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D6256F0-23AF-499E-8622-1E241CD08BD4}"/>
              </a:ext>
            </a:extLst>
          </p:cNvPr>
          <p:cNvGrpSpPr/>
          <p:nvPr/>
        </p:nvGrpSpPr>
        <p:grpSpPr>
          <a:xfrm>
            <a:off x="7226401" y="2273864"/>
            <a:ext cx="3048123" cy="2724794"/>
            <a:chOff x="5542567" y="2809121"/>
            <a:chExt cx="3048123" cy="2724794"/>
          </a:xfrm>
        </p:grpSpPr>
        <p:sp>
          <p:nvSpPr>
            <p:cNvPr id="22" name="오른쪽 화살표 14">
              <a:extLst>
                <a:ext uri="{FF2B5EF4-FFF2-40B4-BE49-F238E27FC236}">
                  <a16:creationId xmlns:a16="http://schemas.microsoft.com/office/drawing/2014/main" id="{99974493-207E-4C48-B836-9CDCD50C2878}"/>
                </a:ext>
              </a:extLst>
            </p:cNvPr>
            <p:cNvSpPr/>
            <p:nvPr/>
          </p:nvSpPr>
          <p:spPr>
            <a:xfrm>
              <a:off x="5542567" y="2809121"/>
              <a:ext cx="3048123" cy="2724794"/>
            </a:xfrm>
            <a:custGeom>
              <a:avLst/>
              <a:gdLst/>
              <a:ahLst/>
              <a:cxnLst/>
              <a:rect l="l" t="t" r="r" b="b"/>
              <a:pathLst>
                <a:path w="3017944" h="2724794">
                  <a:moveTo>
                    <a:pt x="2213558" y="0"/>
                  </a:moveTo>
                  <a:lnTo>
                    <a:pt x="3017944" y="1362397"/>
                  </a:lnTo>
                  <a:lnTo>
                    <a:pt x="2213558" y="2724794"/>
                  </a:lnTo>
                  <a:lnTo>
                    <a:pt x="2213558" y="2301211"/>
                  </a:lnTo>
                  <a:lnTo>
                    <a:pt x="0" y="2301211"/>
                  </a:lnTo>
                  <a:lnTo>
                    <a:pt x="554294" y="1362397"/>
                  </a:lnTo>
                  <a:lnTo>
                    <a:pt x="0" y="423583"/>
                  </a:lnTo>
                  <a:lnTo>
                    <a:pt x="2213558" y="423583"/>
                  </a:lnTo>
                  <a:close/>
                </a:path>
              </a:pathLst>
            </a:custGeom>
            <a:noFill/>
            <a:ln w="28575">
              <a:solidFill>
                <a:srgbClr val="9CAF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19C36AE0-5C24-48BA-989D-8DCE791890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32021" y="3998672"/>
              <a:ext cx="334029" cy="345693"/>
            </a:xfrm>
            <a:custGeom>
              <a:avLst/>
              <a:gdLst>
                <a:gd name="T0" fmla="*/ 115 w 115"/>
                <a:gd name="T1" fmla="*/ 60 h 119"/>
                <a:gd name="T2" fmla="*/ 110 w 115"/>
                <a:gd name="T3" fmla="*/ 87 h 119"/>
                <a:gd name="T4" fmla="*/ 58 w 115"/>
                <a:gd name="T5" fmla="*/ 119 h 119"/>
                <a:gd name="T6" fmla="*/ 7 w 115"/>
                <a:gd name="T7" fmla="*/ 87 h 119"/>
                <a:gd name="T8" fmla="*/ 0 w 115"/>
                <a:gd name="T9" fmla="*/ 60 h 119"/>
                <a:gd name="T10" fmla="*/ 7 w 115"/>
                <a:gd name="T11" fmla="*/ 31 h 119"/>
                <a:gd name="T12" fmla="*/ 57 w 115"/>
                <a:gd name="T13" fmla="*/ 0 h 119"/>
                <a:gd name="T14" fmla="*/ 110 w 115"/>
                <a:gd name="T15" fmla="*/ 31 h 119"/>
                <a:gd name="T16" fmla="*/ 98 w 115"/>
                <a:gd name="T17" fmla="*/ 55 h 119"/>
                <a:gd name="T18" fmla="*/ 101 w 115"/>
                <a:gd name="T19" fmla="*/ 39 h 119"/>
                <a:gd name="T20" fmla="*/ 98 w 115"/>
                <a:gd name="T21" fmla="*/ 55 h 119"/>
                <a:gd name="T22" fmla="*/ 101 w 115"/>
                <a:gd name="T23" fmla="*/ 79 h 119"/>
                <a:gd name="T24" fmla="*/ 98 w 115"/>
                <a:gd name="T25" fmla="*/ 63 h 119"/>
                <a:gd name="T26" fmla="*/ 97 w 115"/>
                <a:gd name="T27" fmla="*/ 87 h 119"/>
                <a:gd name="T28" fmla="*/ 89 w 115"/>
                <a:gd name="T29" fmla="*/ 97 h 119"/>
                <a:gd name="T30" fmla="*/ 71 w 115"/>
                <a:gd name="T31" fmla="*/ 12 h 119"/>
                <a:gd name="T32" fmla="*/ 75 w 115"/>
                <a:gd name="T33" fmla="*/ 31 h 119"/>
                <a:gd name="T34" fmla="*/ 69 w 115"/>
                <a:gd name="T35" fmla="*/ 12 h 119"/>
                <a:gd name="T36" fmla="*/ 32 w 115"/>
                <a:gd name="T37" fmla="*/ 31 h 119"/>
                <a:gd name="T38" fmla="*/ 53 w 115"/>
                <a:gd name="T39" fmla="*/ 10 h 119"/>
                <a:gd name="T40" fmla="*/ 47 w 115"/>
                <a:gd name="T41" fmla="*/ 11 h 119"/>
                <a:gd name="T42" fmla="*/ 84 w 115"/>
                <a:gd name="T43" fmla="*/ 87 h 119"/>
                <a:gd name="T44" fmla="*/ 68 w 115"/>
                <a:gd name="T45" fmla="*/ 108 h 119"/>
                <a:gd name="T46" fmla="*/ 76 w 115"/>
                <a:gd name="T47" fmla="*/ 104 h 119"/>
                <a:gd name="T48" fmla="*/ 87 w 115"/>
                <a:gd name="T49" fmla="*/ 79 h 119"/>
                <a:gd name="T50" fmla="*/ 80 w 115"/>
                <a:gd name="T51" fmla="*/ 63 h 119"/>
                <a:gd name="T52" fmla="*/ 87 w 115"/>
                <a:gd name="T53" fmla="*/ 79 h 119"/>
                <a:gd name="T54" fmla="*/ 46 w 115"/>
                <a:gd name="T55" fmla="*/ 55 h 119"/>
                <a:gd name="T56" fmla="*/ 70 w 115"/>
                <a:gd name="T57" fmla="*/ 39 h 119"/>
                <a:gd name="T58" fmla="*/ 67 w 115"/>
                <a:gd name="T59" fmla="*/ 31 h 119"/>
                <a:gd name="T60" fmla="*/ 50 w 115"/>
                <a:gd name="T61" fmla="*/ 31 h 119"/>
                <a:gd name="T62" fmla="*/ 69 w 115"/>
                <a:gd name="T63" fmla="*/ 79 h 119"/>
                <a:gd name="T64" fmla="*/ 45 w 115"/>
                <a:gd name="T65" fmla="*/ 63 h 119"/>
                <a:gd name="T66" fmla="*/ 69 w 115"/>
                <a:gd name="T67" fmla="*/ 79 h 119"/>
                <a:gd name="T68" fmla="*/ 58 w 115"/>
                <a:gd name="T69" fmla="*/ 109 h 119"/>
                <a:gd name="T70" fmla="*/ 50 w 115"/>
                <a:gd name="T71" fmla="*/ 87 h 119"/>
                <a:gd name="T72" fmla="*/ 32 w 115"/>
                <a:gd name="T73" fmla="*/ 87 h 119"/>
                <a:gd name="T74" fmla="*/ 36 w 115"/>
                <a:gd name="T75" fmla="*/ 104 h 119"/>
                <a:gd name="T76" fmla="*/ 41 w 115"/>
                <a:gd name="T77" fmla="*/ 87 h 119"/>
                <a:gd name="T78" fmla="*/ 37 w 115"/>
                <a:gd name="T79" fmla="*/ 63 h 119"/>
                <a:gd name="T80" fmla="*/ 29 w 115"/>
                <a:gd name="T81" fmla="*/ 79 h 119"/>
                <a:gd name="T82" fmla="*/ 37 w 115"/>
                <a:gd name="T83" fmla="*/ 55 h 119"/>
                <a:gd name="T84" fmla="*/ 29 w 115"/>
                <a:gd name="T85" fmla="*/ 39 h 119"/>
                <a:gd name="T86" fmla="*/ 37 w 115"/>
                <a:gd name="T87" fmla="*/ 55 h 119"/>
                <a:gd name="T88" fmla="*/ 80 w 115"/>
                <a:gd name="T89" fmla="*/ 55 h 119"/>
                <a:gd name="T90" fmla="*/ 87 w 115"/>
                <a:gd name="T91" fmla="*/ 39 h 119"/>
                <a:gd name="T92" fmla="*/ 28 w 115"/>
                <a:gd name="T93" fmla="*/ 99 h 119"/>
                <a:gd name="T94" fmla="*/ 18 w 115"/>
                <a:gd name="T95" fmla="*/ 87 h 119"/>
                <a:gd name="T96" fmla="*/ 18 w 115"/>
                <a:gd name="T97" fmla="*/ 55 h 119"/>
                <a:gd name="T98" fmla="*/ 14 w 115"/>
                <a:gd name="T99" fmla="*/ 39 h 119"/>
                <a:gd name="T100" fmla="*/ 18 w 115"/>
                <a:gd name="T101" fmla="*/ 55 h 119"/>
                <a:gd name="T102" fmla="*/ 13 w 115"/>
                <a:gd name="T103" fmla="*/ 79 h 119"/>
                <a:gd name="T104" fmla="*/ 17 w 115"/>
                <a:gd name="T105" fmla="*/ 63 h 119"/>
                <a:gd name="T106" fmla="*/ 18 w 115"/>
                <a:gd name="T107" fmla="*/ 31 h 119"/>
                <a:gd name="T108" fmla="*/ 34 w 115"/>
                <a:gd name="T109" fmla="*/ 17 h 119"/>
                <a:gd name="T110" fmla="*/ 82 w 115"/>
                <a:gd name="T111" fmla="*/ 18 h 119"/>
                <a:gd name="T112" fmla="*/ 96 w 115"/>
                <a:gd name="T113" fmla="*/ 3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5" h="119">
                  <a:moveTo>
                    <a:pt x="110" y="37"/>
                  </a:moveTo>
                  <a:cubicBezTo>
                    <a:pt x="113" y="44"/>
                    <a:pt x="115" y="52"/>
                    <a:pt x="115" y="60"/>
                  </a:cubicBezTo>
                  <a:cubicBezTo>
                    <a:pt x="115" y="68"/>
                    <a:pt x="113" y="76"/>
                    <a:pt x="110" y="82"/>
                  </a:cubicBezTo>
                  <a:cubicBezTo>
                    <a:pt x="110" y="87"/>
                    <a:pt x="110" y="87"/>
                    <a:pt x="110" y="87"/>
                  </a:cubicBezTo>
                  <a:cubicBezTo>
                    <a:pt x="108" y="87"/>
                    <a:pt x="108" y="87"/>
                    <a:pt x="108" y="87"/>
                  </a:cubicBezTo>
                  <a:cubicBezTo>
                    <a:pt x="99" y="106"/>
                    <a:pt x="80" y="119"/>
                    <a:pt x="58" y="119"/>
                  </a:cubicBezTo>
                  <a:cubicBezTo>
                    <a:pt x="36" y="119"/>
                    <a:pt x="16" y="106"/>
                    <a:pt x="7" y="8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3" y="79"/>
                    <a:pt x="0" y="70"/>
                    <a:pt x="0" y="60"/>
                  </a:cubicBezTo>
                  <a:cubicBezTo>
                    <a:pt x="0" y="50"/>
                    <a:pt x="3" y="40"/>
                    <a:pt x="7" y="32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17" y="13"/>
                    <a:pt x="36" y="0"/>
                    <a:pt x="57" y="0"/>
                  </a:cubicBezTo>
                  <a:cubicBezTo>
                    <a:pt x="79" y="0"/>
                    <a:pt x="98" y="13"/>
                    <a:pt x="108" y="31"/>
                  </a:cubicBezTo>
                  <a:cubicBezTo>
                    <a:pt x="110" y="31"/>
                    <a:pt x="110" y="31"/>
                    <a:pt x="110" y="31"/>
                  </a:cubicBezTo>
                  <a:lnTo>
                    <a:pt x="110" y="37"/>
                  </a:lnTo>
                  <a:close/>
                  <a:moveTo>
                    <a:pt x="98" y="55"/>
                  </a:moveTo>
                  <a:cubicBezTo>
                    <a:pt x="105" y="55"/>
                    <a:pt x="105" y="55"/>
                    <a:pt x="105" y="55"/>
                  </a:cubicBezTo>
                  <a:cubicBezTo>
                    <a:pt x="104" y="50"/>
                    <a:pt x="103" y="44"/>
                    <a:pt x="101" y="39"/>
                  </a:cubicBezTo>
                  <a:cubicBezTo>
                    <a:pt x="95" y="39"/>
                    <a:pt x="95" y="39"/>
                    <a:pt x="95" y="39"/>
                  </a:cubicBezTo>
                  <a:cubicBezTo>
                    <a:pt x="97" y="44"/>
                    <a:pt x="98" y="49"/>
                    <a:pt x="98" y="55"/>
                  </a:cubicBezTo>
                  <a:close/>
                  <a:moveTo>
                    <a:pt x="96" y="79"/>
                  </a:moveTo>
                  <a:cubicBezTo>
                    <a:pt x="101" y="79"/>
                    <a:pt x="101" y="79"/>
                    <a:pt x="101" y="79"/>
                  </a:cubicBezTo>
                  <a:cubicBezTo>
                    <a:pt x="103" y="74"/>
                    <a:pt x="104" y="69"/>
                    <a:pt x="105" y="63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8" y="68"/>
                    <a:pt x="97" y="74"/>
                    <a:pt x="96" y="79"/>
                  </a:cubicBezTo>
                  <a:close/>
                  <a:moveTo>
                    <a:pt x="97" y="87"/>
                  </a:moveTo>
                  <a:cubicBezTo>
                    <a:pt x="93" y="87"/>
                    <a:pt x="93" y="87"/>
                    <a:pt x="93" y="87"/>
                  </a:cubicBezTo>
                  <a:cubicBezTo>
                    <a:pt x="92" y="90"/>
                    <a:pt x="91" y="94"/>
                    <a:pt x="89" y="97"/>
                  </a:cubicBezTo>
                  <a:cubicBezTo>
                    <a:pt x="92" y="94"/>
                    <a:pt x="95" y="91"/>
                    <a:pt x="97" y="87"/>
                  </a:cubicBezTo>
                  <a:close/>
                  <a:moveTo>
                    <a:pt x="71" y="12"/>
                  </a:moveTo>
                  <a:cubicBezTo>
                    <a:pt x="68" y="11"/>
                    <a:pt x="66" y="11"/>
                    <a:pt x="64" y="10"/>
                  </a:cubicBezTo>
                  <a:cubicBezTo>
                    <a:pt x="67" y="14"/>
                    <a:pt x="72" y="22"/>
                    <a:pt x="75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0" y="24"/>
                    <a:pt x="76" y="18"/>
                    <a:pt x="69" y="12"/>
                  </a:cubicBezTo>
                  <a:lnTo>
                    <a:pt x="71" y="12"/>
                  </a:lnTo>
                  <a:close/>
                  <a:moveTo>
                    <a:pt x="3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5" y="22"/>
                    <a:pt x="50" y="14"/>
                    <a:pt x="53" y="10"/>
                  </a:cubicBezTo>
                  <a:cubicBezTo>
                    <a:pt x="50" y="10"/>
                    <a:pt x="48" y="11"/>
                    <a:pt x="46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0" y="18"/>
                    <a:pt x="35" y="24"/>
                    <a:pt x="32" y="31"/>
                  </a:cubicBezTo>
                  <a:close/>
                  <a:moveTo>
                    <a:pt x="84" y="87"/>
                  </a:moveTo>
                  <a:cubicBezTo>
                    <a:pt x="76" y="87"/>
                    <a:pt x="76" y="87"/>
                    <a:pt x="76" y="87"/>
                  </a:cubicBezTo>
                  <a:cubicBezTo>
                    <a:pt x="74" y="94"/>
                    <a:pt x="72" y="101"/>
                    <a:pt x="68" y="108"/>
                  </a:cubicBezTo>
                  <a:cubicBezTo>
                    <a:pt x="72" y="107"/>
                    <a:pt x="75" y="106"/>
                    <a:pt x="78" y="104"/>
                  </a:cubicBezTo>
                  <a:cubicBezTo>
                    <a:pt x="76" y="104"/>
                    <a:pt x="76" y="104"/>
                    <a:pt x="76" y="104"/>
                  </a:cubicBezTo>
                  <a:cubicBezTo>
                    <a:pt x="76" y="104"/>
                    <a:pt x="80" y="98"/>
                    <a:pt x="84" y="87"/>
                  </a:cubicBezTo>
                  <a:close/>
                  <a:moveTo>
                    <a:pt x="87" y="79"/>
                  </a:moveTo>
                  <a:cubicBezTo>
                    <a:pt x="88" y="74"/>
                    <a:pt x="89" y="69"/>
                    <a:pt x="90" y="63"/>
                  </a:cubicBezTo>
                  <a:cubicBezTo>
                    <a:pt x="80" y="63"/>
                    <a:pt x="80" y="63"/>
                    <a:pt x="80" y="63"/>
                  </a:cubicBezTo>
                  <a:cubicBezTo>
                    <a:pt x="80" y="68"/>
                    <a:pt x="79" y="74"/>
                    <a:pt x="78" y="79"/>
                  </a:cubicBezTo>
                  <a:lnTo>
                    <a:pt x="87" y="79"/>
                  </a:lnTo>
                  <a:close/>
                  <a:moveTo>
                    <a:pt x="48" y="39"/>
                  </a:moveTo>
                  <a:cubicBezTo>
                    <a:pt x="46" y="45"/>
                    <a:pt x="46" y="50"/>
                    <a:pt x="46" y="55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50"/>
                    <a:pt x="71" y="45"/>
                    <a:pt x="70" y="39"/>
                  </a:cubicBezTo>
                  <a:lnTo>
                    <a:pt x="48" y="39"/>
                  </a:lnTo>
                  <a:close/>
                  <a:moveTo>
                    <a:pt x="67" y="31"/>
                  </a:moveTo>
                  <a:cubicBezTo>
                    <a:pt x="65" y="26"/>
                    <a:pt x="62" y="20"/>
                    <a:pt x="58" y="14"/>
                  </a:cubicBezTo>
                  <a:cubicBezTo>
                    <a:pt x="54" y="20"/>
                    <a:pt x="52" y="26"/>
                    <a:pt x="50" y="31"/>
                  </a:cubicBezTo>
                  <a:lnTo>
                    <a:pt x="67" y="31"/>
                  </a:lnTo>
                  <a:close/>
                  <a:moveTo>
                    <a:pt x="69" y="79"/>
                  </a:moveTo>
                  <a:cubicBezTo>
                    <a:pt x="70" y="74"/>
                    <a:pt x="71" y="69"/>
                    <a:pt x="71" y="63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46" y="69"/>
                    <a:pt x="46" y="74"/>
                    <a:pt x="48" y="79"/>
                  </a:cubicBezTo>
                  <a:lnTo>
                    <a:pt x="69" y="79"/>
                  </a:lnTo>
                  <a:close/>
                  <a:moveTo>
                    <a:pt x="50" y="87"/>
                  </a:moveTo>
                  <a:cubicBezTo>
                    <a:pt x="53" y="98"/>
                    <a:pt x="57" y="106"/>
                    <a:pt x="58" y="109"/>
                  </a:cubicBezTo>
                  <a:cubicBezTo>
                    <a:pt x="60" y="106"/>
                    <a:pt x="64" y="98"/>
                    <a:pt x="67" y="87"/>
                  </a:cubicBezTo>
                  <a:lnTo>
                    <a:pt x="50" y="87"/>
                  </a:lnTo>
                  <a:close/>
                  <a:moveTo>
                    <a:pt x="41" y="87"/>
                  </a:moveTo>
                  <a:cubicBezTo>
                    <a:pt x="32" y="87"/>
                    <a:pt x="32" y="87"/>
                    <a:pt x="32" y="87"/>
                  </a:cubicBezTo>
                  <a:cubicBezTo>
                    <a:pt x="36" y="97"/>
                    <a:pt x="40" y="104"/>
                    <a:pt x="40" y="104"/>
                  </a:cubicBezTo>
                  <a:cubicBezTo>
                    <a:pt x="36" y="104"/>
                    <a:pt x="36" y="104"/>
                    <a:pt x="36" y="104"/>
                  </a:cubicBezTo>
                  <a:cubicBezTo>
                    <a:pt x="40" y="106"/>
                    <a:pt x="44" y="108"/>
                    <a:pt x="49" y="108"/>
                  </a:cubicBezTo>
                  <a:cubicBezTo>
                    <a:pt x="46" y="101"/>
                    <a:pt x="43" y="94"/>
                    <a:pt x="41" y="87"/>
                  </a:cubicBezTo>
                  <a:close/>
                  <a:moveTo>
                    <a:pt x="39" y="79"/>
                  </a:moveTo>
                  <a:cubicBezTo>
                    <a:pt x="38" y="74"/>
                    <a:pt x="37" y="68"/>
                    <a:pt x="37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9"/>
                    <a:pt x="28" y="74"/>
                    <a:pt x="29" y="79"/>
                  </a:cubicBezTo>
                  <a:lnTo>
                    <a:pt x="39" y="79"/>
                  </a:lnTo>
                  <a:close/>
                  <a:moveTo>
                    <a:pt x="37" y="55"/>
                  </a:moveTo>
                  <a:cubicBezTo>
                    <a:pt x="37" y="49"/>
                    <a:pt x="38" y="44"/>
                    <a:pt x="3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7" y="45"/>
                    <a:pt x="26" y="50"/>
                    <a:pt x="26" y="55"/>
                  </a:cubicBezTo>
                  <a:lnTo>
                    <a:pt x="37" y="55"/>
                  </a:lnTo>
                  <a:close/>
                  <a:moveTo>
                    <a:pt x="78" y="39"/>
                  </a:moveTo>
                  <a:cubicBezTo>
                    <a:pt x="79" y="44"/>
                    <a:pt x="80" y="49"/>
                    <a:pt x="80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0"/>
                    <a:pt x="89" y="45"/>
                    <a:pt x="87" y="39"/>
                  </a:cubicBezTo>
                  <a:lnTo>
                    <a:pt x="78" y="39"/>
                  </a:lnTo>
                  <a:close/>
                  <a:moveTo>
                    <a:pt x="28" y="99"/>
                  </a:moveTo>
                  <a:cubicBezTo>
                    <a:pt x="26" y="95"/>
                    <a:pt x="24" y="91"/>
                    <a:pt x="23" y="87"/>
                  </a:cubicBezTo>
                  <a:cubicBezTo>
                    <a:pt x="18" y="87"/>
                    <a:pt x="18" y="87"/>
                    <a:pt x="18" y="87"/>
                  </a:cubicBezTo>
                  <a:cubicBezTo>
                    <a:pt x="20" y="92"/>
                    <a:pt x="24" y="96"/>
                    <a:pt x="28" y="99"/>
                  </a:cubicBezTo>
                  <a:close/>
                  <a:moveTo>
                    <a:pt x="18" y="55"/>
                  </a:moveTo>
                  <a:cubicBezTo>
                    <a:pt x="18" y="49"/>
                    <a:pt x="19" y="44"/>
                    <a:pt x="21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2" y="44"/>
                    <a:pt x="10" y="50"/>
                    <a:pt x="10" y="55"/>
                  </a:cubicBezTo>
                  <a:lnTo>
                    <a:pt x="18" y="55"/>
                  </a:lnTo>
                  <a:close/>
                  <a:moveTo>
                    <a:pt x="10" y="63"/>
                  </a:moveTo>
                  <a:cubicBezTo>
                    <a:pt x="10" y="69"/>
                    <a:pt x="11" y="74"/>
                    <a:pt x="13" y="79"/>
                  </a:cubicBezTo>
                  <a:cubicBezTo>
                    <a:pt x="20" y="79"/>
                    <a:pt x="20" y="79"/>
                    <a:pt x="20" y="79"/>
                  </a:cubicBezTo>
                  <a:cubicBezTo>
                    <a:pt x="18" y="74"/>
                    <a:pt x="18" y="68"/>
                    <a:pt x="17" y="63"/>
                  </a:cubicBezTo>
                  <a:lnTo>
                    <a:pt x="10" y="63"/>
                  </a:lnTo>
                  <a:close/>
                  <a:moveTo>
                    <a:pt x="18" y="31"/>
                  </a:moveTo>
                  <a:cubicBezTo>
                    <a:pt x="24" y="31"/>
                    <a:pt x="24" y="31"/>
                    <a:pt x="24" y="31"/>
                  </a:cubicBezTo>
                  <a:cubicBezTo>
                    <a:pt x="27" y="25"/>
                    <a:pt x="30" y="20"/>
                    <a:pt x="34" y="17"/>
                  </a:cubicBezTo>
                  <a:cubicBezTo>
                    <a:pt x="27" y="20"/>
                    <a:pt x="22" y="25"/>
                    <a:pt x="18" y="31"/>
                  </a:cubicBezTo>
                  <a:close/>
                  <a:moveTo>
                    <a:pt x="82" y="18"/>
                  </a:moveTo>
                  <a:cubicBezTo>
                    <a:pt x="85" y="21"/>
                    <a:pt x="89" y="25"/>
                    <a:pt x="92" y="32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93" y="26"/>
                    <a:pt x="88" y="21"/>
                    <a:pt x="82" y="18"/>
                  </a:cubicBezTo>
                  <a:close/>
                </a:path>
              </a:pathLst>
            </a:custGeom>
            <a:solidFill>
              <a:srgbClr val="9CAF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598A4EA-BA83-46E0-95C8-CBFFD1B3CA72}"/>
                </a:ext>
              </a:extLst>
            </p:cNvPr>
            <p:cNvGrpSpPr/>
            <p:nvPr/>
          </p:nvGrpSpPr>
          <p:grpSpPr>
            <a:xfrm>
              <a:off x="6159609" y="3498989"/>
              <a:ext cx="1605286" cy="726877"/>
              <a:chOff x="361579" y="3660184"/>
              <a:chExt cx="2303989" cy="726877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216653A-D3A8-4704-9A0D-044882ABF78A}"/>
                  </a:ext>
                </a:extLst>
              </p:cNvPr>
              <p:cNvSpPr txBox="1"/>
              <p:nvPr/>
            </p:nvSpPr>
            <p:spPr>
              <a:xfrm>
                <a:off x="361579" y="3660184"/>
                <a:ext cx="2105705" cy="281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>
                  <a:lnSpc>
                    <a:spcPct val="120000"/>
                  </a:lnSpc>
                  <a:defRPr/>
                </a:pPr>
                <a:r>
                  <a:rPr lang="ko-KR" altLang="en-US" sz="1100" b="1" dirty="0">
                    <a:ln>
                      <a:solidFill>
                        <a:srgbClr val="6A879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"/>
                    <a:ea typeface="맑은 고딕" panose="020B0503020000020004" pitchFamily="50" charset="-127"/>
                    <a:cs typeface="Verdana" panose="020B0604030504040204" pitchFamily="34" charset="0"/>
                  </a:rPr>
                  <a:t>정규화</a:t>
                </a:r>
                <a:endParaRPr lang="en-US" altLang="ko-KR" sz="1100" b="1" dirty="0">
                  <a:ln>
                    <a:solidFill>
                      <a:srgbClr val="6A879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/>
                  <a:ea typeface="맑은 고딕" panose="020B0503020000020004" pitchFamily="50" charset="-127"/>
                  <a:cs typeface="Verdana" panose="020B0604030504040204" pitchFamily="34" charset="0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370B79B9-716E-442B-ADC4-334EEBC39654}"/>
                  </a:ext>
                </a:extLst>
              </p:cNvPr>
              <p:cNvSpPr/>
              <p:nvPr/>
            </p:nvSpPr>
            <p:spPr>
              <a:xfrm>
                <a:off x="361579" y="3912636"/>
                <a:ext cx="2303989" cy="4744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  <a:defRPr/>
                </a:pPr>
                <a:r>
                  <a:rPr lang="ko-KR" altLang="en-US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"/>
                    <a:ea typeface="맑은 고딕" pitchFamily="50" charset="-127"/>
                  </a:rPr>
                  <a:t>데이터를 더 알아보기 쉽게 </a:t>
                </a:r>
                <a:r>
                  <a:rPr lang="ko-KR" altLang="en-US" sz="100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"/>
                    <a:ea typeface="맑은 고딕" pitchFamily="50" charset="-127"/>
                  </a:rPr>
                  <a:t>정규화함</a:t>
                </a:r>
                <a:r>
                  <a:rPr lang="en-US" altLang="ko-KR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"/>
                    <a:ea typeface="맑은 고딕" pitchFamily="50" charset="-127"/>
                  </a:rPr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2640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5801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Attrition data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순서에 맞게 </a:t>
            </a:r>
            <a:r>
              <a:rPr lang="ko-KR" altLang="en-US" sz="2000" dirty="0" err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해 보자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4282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Attirition</a:t>
            </a:r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data </a:t>
            </a:r>
            <a:r>
              <a:rPr lang="ko-KR" altLang="en-US" sz="3200" dirty="0" err="1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AFA32B-F5C3-4A4A-9DB2-53F707E568F9}"/>
              </a:ext>
            </a:extLst>
          </p:cNvPr>
          <p:cNvCxnSpPr/>
          <p:nvPr/>
        </p:nvCxnSpPr>
        <p:spPr>
          <a:xfrm>
            <a:off x="3854368" y="1673789"/>
            <a:ext cx="0" cy="43155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38EBB0C-724E-4684-8668-2E1E9C4BE0EB}"/>
              </a:ext>
            </a:extLst>
          </p:cNvPr>
          <p:cNvCxnSpPr/>
          <p:nvPr/>
        </p:nvCxnSpPr>
        <p:spPr>
          <a:xfrm>
            <a:off x="8036076" y="1673789"/>
            <a:ext cx="0" cy="43155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9D3FE4DB-15E9-4D17-99B7-93CEF86E1C14}"/>
              </a:ext>
            </a:extLst>
          </p:cNvPr>
          <p:cNvSpPr/>
          <p:nvPr/>
        </p:nvSpPr>
        <p:spPr>
          <a:xfrm>
            <a:off x="3633086" y="3323063"/>
            <a:ext cx="442564" cy="981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6D7DC08-DD9C-49D8-9644-9BC0B37F55FD}"/>
              </a:ext>
            </a:extLst>
          </p:cNvPr>
          <p:cNvSpPr/>
          <p:nvPr/>
        </p:nvSpPr>
        <p:spPr>
          <a:xfrm>
            <a:off x="7814794" y="3323063"/>
            <a:ext cx="442564" cy="981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A7464F-0346-47CB-8147-9020C046F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79" y="2315569"/>
            <a:ext cx="2286000" cy="8191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06F522-52F2-43B0-873B-7C183665AEBF}"/>
              </a:ext>
            </a:extLst>
          </p:cNvPr>
          <p:cNvSpPr txBox="1"/>
          <p:nvPr/>
        </p:nvSpPr>
        <p:spPr>
          <a:xfrm>
            <a:off x="713679" y="1592040"/>
            <a:ext cx="2560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&lt;</a:t>
            </a:r>
            <a:r>
              <a:rPr lang="ko-KR" altLang="en-US" sz="2000" dirty="0" err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결측치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 확인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&gt;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625F30-BED7-40B3-B7CB-01FCC666A420}"/>
              </a:ext>
            </a:extLst>
          </p:cNvPr>
          <p:cNvSpPr txBox="1"/>
          <p:nvPr/>
        </p:nvSpPr>
        <p:spPr>
          <a:xfrm>
            <a:off x="4704655" y="1594879"/>
            <a:ext cx="2560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&lt;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깨진 부분 확인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&gt;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604F3E-5887-4F5E-AB12-676791372BC8}"/>
              </a:ext>
            </a:extLst>
          </p:cNvPr>
          <p:cNvSpPr txBox="1"/>
          <p:nvPr/>
        </p:nvSpPr>
        <p:spPr>
          <a:xfrm>
            <a:off x="8965008" y="1592040"/>
            <a:ext cx="2560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&lt;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데이터 정규화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&gt;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03550F-D44D-4B23-9A09-F1119DD0CA9E}"/>
              </a:ext>
            </a:extLst>
          </p:cNvPr>
          <p:cNvSpPr txBox="1"/>
          <p:nvPr/>
        </p:nvSpPr>
        <p:spPr>
          <a:xfrm>
            <a:off x="613316" y="3439550"/>
            <a:ext cx="2798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결측치</a:t>
            </a:r>
            <a:r>
              <a:rPr lang="ko-KR" altLang="en-US" dirty="0"/>
              <a:t> 없으니 추가적으로 사례 제거할 필요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C2E9FD2-470A-472E-9E02-BA92E0DFA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228" y="2161427"/>
            <a:ext cx="3657600" cy="14859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24DB39A-4379-4716-B69E-51BC7531D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2714" y="3831550"/>
            <a:ext cx="3838575" cy="10382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E34B3F9-287C-46D7-BE12-475FF821CDDD}"/>
              </a:ext>
            </a:extLst>
          </p:cNvPr>
          <p:cNvSpPr txBox="1"/>
          <p:nvPr/>
        </p:nvSpPr>
        <p:spPr>
          <a:xfrm>
            <a:off x="613321" y="3439550"/>
            <a:ext cx="2798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결측치</a:t>
            </a:r>
            <a:r>
              <a:rPr lang="ko-KR" altLang="en-US" dirty="0"/>
              <a:t> 없으니 추가적으로 사례 제거할 필요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DB4521-134B-4F17-9E90-7FC60A471A2A}"/>
              </a:ext>
            </a:extLst>
          </p:cNvPr>
          <p:cNvSpPr txBox="1"/>
          <p:nvPr/>
        </p:nvSpPr>
        <p:spPr>
          <a:xfrm>
            <a:off x="4698668" y="5055096"/>
            <a:ext cx="2798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Age</a:t>
            </a:r>
            <a:r>
              <a:rPr lang="ko-KR" altLang="en-US" dirty="0"/>
              <a:t>의 </a:t>
            </a:r>
            <a:r>
              <a:rPr lang="en-US" altLang="ko-KR" dirty="0"/>
              <a:t>column head</a:t>
            </a:r>
            <a:r>
              <a:rPr lang="ko-KR" altLang="en-US" dirty="0"/>
              <a:t>가 깨져 있어 다시 </a:t>
            </a:r>
            <a:r>
              <a:rPr lang="ko-KR" altLang="en-US" dirty="0" err="1"/>
              <a:t>재명명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5DE7867-02BE-4918-84A8-4E2037D1C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7357" y="2176634"/>
            <a:ext cx="3429000" cy="11620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6DA37EE-B6CF-4AEE-8B41-D124EB2FAE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3072" y="3584711"/>
            <a:ext cx="3571875" cy="117157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2AC4275-A822-4444-8AA9-EDA48EB6CDAA}"/>
              </a:ext>
            </a:extLst>
          </p:cNvPr>
          <p:cNvSpPr txBox="1"/>
          <p:nvPr/>
        </p:nvSpPr>
        <p:spPr>
          <a:xfrm>
            <a:off x="8693826" y="5051475"/>
            <a:ext cx="2798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 Attrition data</a:t>
            </a:r>
            <a:r>
              <a:rPr lang="ko-KR" altLang="en-US" dirty="0"/>
              <a:t>의 </a:t>
            </a:r>
            <a:r>
              <a:rPr lang="en-US" altLang="ko-KR" dirty="0"/>
              <a:t>training set</a:t>
            </a:r>
            <a:r>
              <a:rPr lang="ko-KR" altLang="en-US" dirty="0"/>
              <a:t>과 </a:t>
            </a:r>
            <a:r>
              <a:rPr lang="en-US" altLang="ko-KR" dirty="0"/>
              <a:t>testing set</a:t>
            </a:r>
            <a:r>
              <a:rPr lang="ko-KR" altLang="en-US" dirty="0"/>
              <a:t>을 정규화 시킴</a:t>
            </a:r>
          </a:p>
        </p:txBody>
      </p:sp>
    </p:spTree>
    <p:extLst>
      <p:ext uri="{BB962C8B-B14F-4D97-AF65-F5344CB8AC3E}">
        <p14:creationId xmlns:p14="http://schemas.microsoft.com/office/powerpoint/2010/main" val="2602388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4246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상관계수 이용해 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plot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나타내기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6101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Attrition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set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속성 독립성 검증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7392EE-32C9-48F4-BB85-285639389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562" y="2377015"/>
            <a:ext cx="3930152" cy="34549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7404DF-E62B-4D7B-8B3C-A7D4D1644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46" y="2690669"/>
            <a:ext cx="5504288" cy="23080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686F9C-A271-4848-B75B-5090E9452937}"/>
              </a:ext>
            </a:extLst>
          </p:cNvPr>
          <p:cNvSpPr txBox="1"/>
          <p:nvPr/>
        </p:nvSpPr>
        <p:spPr>
          <a:xfrm>
            <a:off x="438738" y="1792095"/>
            <a:ext cx="3999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&lt;</a:t>
            </a:r>
            <a:r>
              <a:rPr lang="ko-KR" altLang="en-US" sz="2000" dirty="0" err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피어슨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 상관계수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&gt;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49BD0A-8B2D-4E1A-BB43-343C9096FDC5}"/>
              </a:ext>
            </a:extLst>
          </p:cNvPr>
          <p:cNvSpPr txBox="1"/>
          <p:nvPr/>
        </p:nvSpPr>
        <p:spPr>
          <a:xfrm>
            <a:off x="6545889" y="1792095"/>
            <a:ext cx="3999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&lt;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상관계수를 시각화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&gt;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바른고딕" panose="020B060302010102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19F78CB-2AA7-4A11-BA5E-C1B3BEA2AE88}"/>
              </a:ext>
            </a:extLst>
          </p:cNvPr>
          <p:cNvCxnSpPr/>
          <p:nvPr/>
        </p:nvCxnSpPr>
        <p:spPr>
          <a:xfrm>
            <a:off x="6285334" y="1516396"/>
            <a:ext cx="0" cy="43155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61C4CE3-3B2E-4131-B965-3D7BB46ED4C8}"/>
              </a:ext>
            </a:extLst>
          </p:cNvPr>
          <p:cNvSpPr/>
          <p:nvPr/>
        </p:nvSpPr>
        <p:spPr>
          <a:xfrm>
            <a:off x="929579" y="5224307"/>
            <a:ext cx="5095202" cy="1065587"/>
          </a:xfrm>
          <a:prstGeom prst="round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totalworkingyears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.,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monthlyIncome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OverTime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HourlyRate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YearAtCompany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…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등의 속성이 상관계수가 큰 것을 확인할 수 있다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B6BD9221-D9A7-4DCE-9CE6-1FE3E775BECA}"/>
              </a:ext>
            </a:extLst>
          </p:cNvPr>
          <p:cNvSpPr/>
          <p:nvPr/>
        </p:nvSpPr>
        <p:spPr>
          <a:xfrm>
            <a:off x="357752" y="5465460"/>
            <a:ext cx="368183" cy="732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14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4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10470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모델에 넣을 중요 속성들을 상관계수와 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default tree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자동 생성했을 때의 변수로 고르기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5420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모델에 넣을 중요 속성 판별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6354F2-22ED-4111-BECD-8E7F0D41E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38" y="2047595"/>
            <a:ext cx="9746166" cy="10647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EB3C75-9CE8-4433-A10C-BB2F4DAE39B6}"/>
              </a:ext>
            </a:extLst>
          </p:cNvPr>
          <p:cNvSpPr txBox="1"/>
          <p:nvPr/>
        </p:nvSpPr>
        <p:spPr>
          <a:xfrm>
            <a:off x="438738" y="1607430"/>
            <a:ext cx="522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&lt;default tree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로 자동 생성 시 사용 변수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&gt;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F766802-EACA-4963-9117-6F616AED8AD1}"/>
              </a:ext>
            </a:extLst>
          </p:cNvPr>
          <p:cNvSpPr/>
          <p:nvPr/>
        </p:nvSpPr>
        <p:spPr>
          <a:xfrm>
            <a:off x="990010" y="5226566"/>
            <a:ext cx="10177036" cy="1065587"/>
          </a:xfrm>
          <a:prstGeom prst="round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모델 생성 시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MonthlyIncome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OverTime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HourlyRate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YearsAtCompany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MonthlyRate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JobRole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DailyRate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, Age,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EducationField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StockOptionLevel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을 사용하기로 결정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240B043-7832-435D-B667-587B7EB099D9}"/>
              </a:ext>
            </a:extLst>
          </p:cNvPr>
          <p:cNvSpPr/>
          <p:nvPr/>
        </p:nvSpPr>
        <p:spPr>
          <a:xfrm>
            <a:off x="357752" y="5465460"/>
            <a:ext cx="632258" cy="732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41DC8F-0FBE-49CC-B669-C4585A008773}"/>
              </a:ext>
            </a:extLst>
          </p:cNvPr>
          <p:cNvSpPr txBox="1"/>
          <p:nvPr/>
        </p:nvSpPr>
        <p:spPr>
          <a:xfrm>
            <a:off x="438738" y="3112302"/>
            <a:ext cx="522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&lt;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변수 중요도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&gt;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61077AA-C10F-4DF2-B76C-0A3A9100A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38" y="3493890"/>
            <a:ext cx="9895353" cy="167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2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44604" y="0"/>
            <a:ext cx="621254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49745" y="1493409"/>
            <a:ext cx="490840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92715" y="1739630"/>
            <a:ext cx="4854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Iris</a:t>
            </a:r>
            <a:r>
              <a:rPr lang="ko-KR" altLang="en-US" sz="28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</a:t>
            </a:r>
            <a:r>
              <a:rPr lang="ko-KR" altLang="en-US" sz="28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set</a:t>
            </a:r>
            <a:r>
              <a:rPr lang="ko-KR" altLang="en-US" sz="28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에서의 모델 생성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14501" y="2967335"/>
            <a:ext cx="1418978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49745" y="2660753"/>
            <a:ext cx="654346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9745" y="3828097"/>
            <a:ext cx="65594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93516" y="2906974"/>
            <a:ext cx="5714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Attrition data set</a:t>
            </a:r>
            <a:r>
              <a:rPr lang="ko-KR" altLang="en-US" sz="28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에서의 모델 생성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92715" y="4074318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비교 및 고찰</a:t>
            </a:r>
          </a:p>
        </p:txBody>
      </p:sp>
    </p:spTree>
    <p:extLst>
      <p:ext uri="{BB962C8B-B14F-4D97-AF65-F5344CB8AC3E}">
        <p14:creationId xmlns:p14="http://schemas.microsoft.com/office/powerpoint/2010/main" val="2729517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5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10205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다음은 분류 트리의 파라미터 튜닝 및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파라미터로 생성한 모델을 출력하는 과정이다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8170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분류 트리 파라미터 튜닝 및 결과 모델 출력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00649F-84CE-4F24-908C-89BE7617B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820" y="1483375"/>
            <a:ext cx="2379695" cy="7960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AFF93E-937F-40FA-A22A-53A0290C93BB}"/>
              </a:ext>
            </a:extLst>
          </p:cNvPr>
          <p:cNvSpPr txBox="1"/>
          <p:nvPr/>
        </p:nvSpPr>
        <p:spPr>
          <a:xfrm>
            <a:off x="344164" y="1475895"/>
            <a:ext cx="522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&lt;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파라미터 튜닝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&gt;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A2CB6A5-8958-4B43-93DC-4957F0D7B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748" y="2421869"/>
            <a:ext cx="8268245" cy="3889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9A9E41-2ED9-48AE-8C16-3B41A237C66C}"/>
              </a:ext>
            </a:extLst>
          </p:cNvPr>
          <p:cNvSpPr txBox="1"/>
          <p:nvPr/>
        </p:nvSpPr>
        <p:spPr>
          <a:xfrm>
            <a:off x="2424868" y="3170967"/>
            <a:ext cx="522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&lt;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분류 트리 생성 결과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&gt;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976F36B-E7FD-4CA4-9B97-033E78CFC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570" y="3519887"/>
            <a:ext cx="6460469" cy="300941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0FC74AA-4637-4EB8-9ADD-3AA159A87A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4029" y="4421610"/>
            <a:ext cx="1257300" cy="619125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3A9B3C3-153D-46A3-840E-53807A3DD182}"/>
              </a:ext>
            </a:extLst>
          </p:cNvPr>
          <p:cNvSpPr/>
          <p:nvPr/>
        </p:nvSpPr>
        <p:spPr>
          <a:xfrm>
            <a:off x="8686800" y="5202005"/>
            <a:ext cx="2932771" cy="1065587"/>
          </a:xfrm>
          <a:prstGeom prst="round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정확도가 약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85.22%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에 수렴하는 분류 모델을 생성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1FE01525-DA02-4AEF-9482-C7B6C7675E26}"/>
              </a:ext>
            </a:extLst>
          </p:cNvPr>
          <p:cNvSpPr/>
          <p:nvPr/>
        </p:nvSpPr>
        <p:spPr>
          <a:xfrm>
            <a:off x="8080336" y="4782344"/>
            <a:ext cx="368183" cy="732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C066298-240A-4378-BC10-C2747F199DA2}"/>
              </a:ext>
            </a:extLst>
          </p:cNvPr>
          <p:cNvCxnSpPr>
            <a:cxnSpLocks/>
          </p:cNvCxnSpPr>
          <p:nvPr/>
        </p:nvCxnSpPr>
        <p:spPr>
          <a:xfrm>
            <a:off x="2465408" y="3104922"/>
            <a:ext cx="89980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6B5415C7-133A-4AC7-B45B-95461DE299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161" y="1883916"/>
            <a:ext cx="2335082" cy="140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54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6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2839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사전확률과 조건부확률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4166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나이브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베이지안 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E503994-B386-4B16-93AC-A766C1175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411" y="2406300"/>
            <a:ext cx="2614177" cy="854634"/>
          </a:xfrm>
          <a:prstGeom prst="rect">
            <a:avLst/>
          </a:prstGeom>
        </p:spPr>
      </p:pic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3914F751-AFF8-4CC2-B80F-68D6FC443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199" y="2406300"/>
            <a:ext cx="2531902" cy="913954"/>
          </a:xfrm>
          <a:prstGeom prst="rect">
            <a:avLst/>
          </a:prstGeom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AEB16FE-9CBC-4864-A75D-37868FB70C60}"/>
              </a:ext>
            </a:extLst>
          </p:cNvPr>
          <p:cNvCxnSpPr>
            <a:cxnSpLocks/>
          </p:cNvCxnSpPr>
          <p:nvPr/>
        </p:nvCxnSpPr>
        <p:spPr>
          <a:xfrm>
            <a:off x="6096000" y="1661362"/>
            <a:ext cx="0" cy="2910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B7D67E3-095C-4AC5-AFA2-2C7F37596675}"/>
              </a:ext>
            </a:extLst>
          </p:cNvPr>
          <p:cNvSpPr txBox="1"/>
          <p:nvPr/>
        </p:nvSpPr>
        <p:spPr>
          <a:xfrm>
            <a:off x="1705483" y="1826750"/>
            <a:ext cx="3145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&lt;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모든 변수 사용 모델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&gt;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바른고딕" panose="020B060302010102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34D834-9FF9-41DA-ABDD-8CB4254AFD96}"/>
              </a:ext>
            </a:extLst>
          </p:cNvPr>
          <p:cNvSpPr txBox="1"/>
          <p:nvPr/>
        </p:nvSpPr>
        <p:spPr>
          <a:xfrm>
            <a:off x="6468484" y="1826750"/>
            <a:ext cx="4018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&lt;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독립성이 있는 변수 사용 모델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&gt;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바른고딕" panose="020B0603020101020101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8162105-16D8-4741-A325-A8BCB51BFEB7}"/>
              </a:ext>
            </a:extLst>
          </p:cNvPr>
          <p:cNvSpPr/>
          <p:nvPr/>
        </p:nvSpPr>
        <p:spPr>
          <a:xfrm>
            <a:off x="1083039" y="4841416"/>
            <a:ext cx="10177036" cy="1065587"/>
          </a:xfrm>
          <a:prstGeom prst="round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모든 변수를 사용한 모델과 독립성이 있는 변수만을 사용한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모델생성한다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두 모델의 사전 확률은 모두 동일함을 확인 할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수있다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626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6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조건부 확률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4166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나이브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베이지안 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AEB16FE-9CBC-4864-A75D-37868FB70C60}"/>
              </a:ext>
            </a:extLst>
          </p:cNvPr>
          <p:cNvCxnSpPr>
            <a:cxnSpLocks/>
          </p:cNvCxnSpPr>
          <p:nvPr/>
        </p:nvCxnSpPr>
        <p:spPr>
          <a:xfrm>
            <a:off x="6096000" y="1661362"/>
            <a:ext cx="0" cy="28670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B7D67E3-095C-4AC5-AFA2-2C7F37596675}"/>
              </a:ext>
            </a:extLst>
          </p:cNvPr>
          <p:cNvSpPr txBox="1"/>
          <p:nvPr/>
        </p:nvSpPr>
        <p:spPr>
          <a:xfrm>
            <a:off x="1705483" y="1826750"/>
            <a:ext cx="3145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&lt;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모든 변수 사용 모델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&gt;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바른고딕" panose="020B060302010102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34D834-9FF9-41DA-ABDD-8CB4254AFD96}"/>
              </a:ext>
            </a:extLst>
          </p:cNvPr>
          <p:cNvSpPr txBox="1"/>
          <p:nvPr/>
        </p:nvSpPr>
        <p:spPr>
          <a:xfrm>
            <a:off x="6468484" y="1826750"/>
            <a:ext cx="4018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&lt;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독립성이 있는 변수 사용 모델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&gt;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바른고딕" panose="020B0603020101020101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8162105-16D8-4741-A325-A8BCB51BFEB7}"/>
              </a:ext>
            </a:extLst>
          </p:cNvPr>
          <p:cNvSpPr/>
          <p:nvPr/>
        </p:nvSpPr>
        <p:spPr>
          <a:xfrm>
            <a:off x="1083039" y="4841416"/>
            <a:ext cx="10177036" cy="1065587"/>
          </a:xfrm>
          <a:prstGeom prst="round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두 모델의 조건부 확률은 모두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수치형인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경우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평균과 표준편차를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범주형인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경우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P(X|Y)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를 보여준다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4071013-3F1E-4A33-A9A5-6CCD61C86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367" y="2588515"/>
            <a:ext cx="2086266" cy="1524213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D3985C98-9707-4429-99DD-8E331E11F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483" y="2702503"/>
            <a:ext cx="3934374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29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6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사후 확률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4166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나이브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베이지안 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AEB16FE-9CBC-4864-A75D-37868FB70C60}"/>
              </a:ext>
            </a:extLst>
          </p:cNvPr>
          <p:cNvCxnSpPr>
            <a:cxnSpLocks/>
          </p:cNvCxnSpPr>
          <p:nvPr/>
        </p:nvCxnSpPr>
        <p:spPr>
          <a:xfrm>
            <a:off x="6096000" y="1661362"/>
            <a:ext cx="0" cy="2910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B7D67E3-095C-4AC5-AFA2-2C7F37596675}"/>
              </a:ext>
            </a:extLst>
          </p:cNvPr>
          <p:cNvSpPr txBox="1"/>
          <p:nvPr/>
        </p:nvSpPr>
        <p:spPr>
          <a:xfrm>
            <a:off x="1705483" y="1826750"/>
            <a:ext cx="3145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&lt;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모든 변수 사용 모델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&gt;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바른고딕" panose="020B060302010102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34D834-9FF9-41DA-ABDD-8CB4254AFD96}"/>
              </a:ext>
            </a:extLst>
          </p:cNvPr>
          <p:cNvSpPr txBox="1"/>
          <p:nvPr/>
        </p:nvSpPr>
        <p:spPr>
          <a:xfrm>
            <a:off x="6468484" y="1826750"/>
            <a:ext cx="4018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&lt;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독립성이 있는 변수 사용 모델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&gt;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바른고딕" panose="020B0603020101020101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8162105-16D8-4741-A325-A8BCB51BFEB7}"/>
              </a:ext>
            </a:extLst>
          </p:cNvPr>
          <p:cNvSpPr/>
          <p:nvPr/>
        </p:nvSpPr>
        <p:spPr>
          <a:xfrm>
            <a:off x="1083039" y="4841416"/>
            <a:ext cx="10177036" cy="1065587"/>
          </a:xfrm>
          <a:prstGeom prst="round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모든 변수를 사용한 경우와 독립성이 있는 변수를 사용한 경우의 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사후확률 결과가 달라짐을 확인 할 수 있다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사용하는 변수가 달라짐에 따라 그 영향을 받아 결과가 달라졌다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9EB87DD-456E-426B-969F-204F67084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956" y="2225829"/>
            <a:ext cx="5153744" cy="14384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89E34CA-2F9E-495F-ACF5-413BAA1BE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93" y="3718015"/>
            <a:ext cx="4286848" cy="724001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37C29121-BC00-41E0-AEA4-4AF9593BF6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63" y="2255401"/>
            <a:ext cx="4315427" cy="1488721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404014A1-EB85-4419-B804-B6FAA097D3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63" y="3730754"/>
            <a:ext cx="3362794" cy="85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28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7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정확도 비교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4166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나이브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베이지안 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7D67E3-095C-4AC5-AFA2-2C7F37596675}"/>
              </a:ext>
            </a:extLst>
          </p:cNvPr>
          <p:cNvSpPr txBox="1"/>
          <p:nvPr/>
        </p:nvSpPr>
        <p:spPr>
          <a:xfrm>
            <a:off x="2053826" y="1821766"/>
            <a:ext cx="3145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&lt;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모든 변수 사용 모델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&gt;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바른고딕" panose="020B060302010102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34D834-9FF9-41DA-ABDD-8CB4254AFD96}"/>
              </a:ext>
            </a:extLst>
          </p:cNvPr>
          <p:cNvSpPr txBox="1"/>
          <p:nvPr/>
        </p:nvSpPr>
        <p:spPr>
          <a:xfrm>
            <a:off x="6599113" y="1821766"/>
            <a:ext cx="4018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&lt;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독립성이 있는 변수 사용 모델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&gt;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바른고딕" panose="020B0603020101020101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8162105-16D8-4741-A325-A8BCB51BFEB7}"/>
              </a:ext>
            </a:extLst>
          </p:cNvPr>
          <p:cNvSpPr/>
          <p:nvPr/>
        </p:nvSpPr>
        <p:spPr>
          <a:xfrm>
            <a:off x="1083039" y="4841416"/>
            <a:ext cx="10177036" cy="1065587"/>
          </a:xfrm>
          <a:prstGeom prst="round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위는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train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정확도를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아래는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test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정확도를 표시합니다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오버피팅이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일어나지 않았으며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독립성이 있는 변수를 사용한 모델이 더 좋은 결과를 보였습니다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이를 통해</a:t>
            </a:r>
            <a:r>
              <a:rPr lang="en-US" altLang="ko-KR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너무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많은 변수는 모델의 정확도에 악영향을 끼침을 확인할 수 있습니다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D9EAD5C-34B7-4663-A433-36A4E34E8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2551071"/>
            <a:ext cx="1710380" cy="837738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CD44B2EF-494D-4072-93F6-EBFD39F66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232" y="3613639"/>
            <a:ext cx="1710380" cy="90754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E20DDE2-4500-4CDA-B649-B0819B277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246" y="2551071"/>
            <a:ext cx="1710380" cy="66403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5D15AEB-E857-440C-A11E-EB561770CC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182" y="3544297"/>
            <a:ext cx="1648503" cy="90754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B1CA340-E398-44DF-BBC8-7D9B7E616B23}"/>
              </a:ext>
            </a:extLst>
          </p:cNvPr>
          <p:cNvSpPr txBox="1"/>
          <p:nvPr/>
        </p:nvSpPr>
        <p:spPr>
          <a:xfrm>
            <a:off x="5199123" y="2939077"/>
            <a:ext cx="11233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	</a:t>
            </a:r>
            <a:r>
              <a:rPr lang="en-US" altLang="ko-KR" sz="4000" dirty="0"/>
              <a:t>vs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2834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8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정확도 비교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7061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의사 결정 나무 모델과 베이지안 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7D67E3-095C-4AC5-AFA2-2C7F37596675}"/>
              </a:ext>
            </a:extLst>
          </p:cNvPr>
          <p:cNvSpPr txBox="1"/>
          <p:nvPr/>
        </p:nvSpPr>
        <p:spPr>
          <a:xfrm>
            <a:off x="1736386" y="1469552"/>
            <a:ext cx="3145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&lt;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의사 결정 나무 모델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&gt;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바른고딕" panose="020B060302010102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34D834-9FF9-41DA-ABDD-8CB4254AFD96}"/>
              </a:ext>
            </a:extLst>
          </p:cNvPr>
          <p:cNvSpPr txBox="1"/>
          <p:nvPr/>
        </p:nvSpPr>
        <p:spPr>
          <a:xfrm>
            <a:off x="6860370" y="1478593"/>
            <a:ext cx="4018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&lt;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베이지안 모델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&gt;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바른고딕" panose="020B0603020101020101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8162105-16D8-4741-A325-A8BCB51BFEB7}"/>
              </a:ext>
            </a:extLst>
          </p:cNvPr>
          <p:cNvSpPr/>
          <p:nvPr/>
        </p:nvSpPr>
        <p:spPr>
          <a:xfrm>
            <a:off x="1083039" y="4841416"/>
            <a:ext cx="10177036" cy="1065587"/>
          </a:xfrm>
          <a:prstGeom prst="round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앞에서 만든 의사결정나무 모델과 비교했을 때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, </a:t>
            </a:r>
          </a:p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Attrition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데이터 셋의 경우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베이지안 모델 보다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의사결정 나무모델의 정확도가 더 높게 나왔음을 확인 할 수 있다</a:t>
            </a:r>
            <a:r>
              <a:rPr lang="en-US" altLang="ko-KR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157F947-8040-4BEF-8276-F2CF6F509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83" y="1998952"/>
            <a:ext cx="5557925" cy="25239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E9AE478-DB72-4096-8528-E4257F56A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336" y="2162879"/>
            <a:ext cx="1648503" cy="90754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E50FFA8-A0CC-4B84-8C36-177DE10A7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277" y="2162879"/>
            <a:ext cx="1542773" cy="75473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89407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13488" y="2511580"/>
            <a:ext cx="3365024" cy="132343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Q &amp; A</a:t>
            </a:r>
            <a:endParaRPr lang="ko-KR" altLang="en-US" sz="8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561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11597" y="2792928"/>
            <a:ext cx="3579826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5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9147" y="2325408"/>
            <a:ext cx="1907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65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80966" y="2511580"/>
            <a:ext cx="5630067" cy="132343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Iris data set</a:t>
            </a:r>
            <a:endParaRPr lang="ko-KR" altLang="en-US" sz="8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6CFC1A-98C0-4F39-8C2D-1E2A707C11CA}"/>
              </a:ext>
            </a:extLst>
          </p:cNvPr>
          <p:cNvSpPr txBox="1"/>
          <p:nvPr/>
        </p:nvSpPr>
        <p:spPr>
          <a:xfrm>
            <a:off x="1706137" y="3835019"/>
            <a:ext cx="9333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Iris data set</a:t>
            </a:r>
            <a:r>
              <a:rPr lang="ko-KR" altLang="en-US" dirty="0"/>
              <a:t>을 이용해 비교적 독립성이 작은 데이터 셋에서의 </a:t>
            </a:r>
            <a:r>
              <a:rPr lang="ko-KR" altLang="en-US" dirty="0" err="1"/>
              <a:t>나이브</a:t>
            </a:r>
            <a:r>
              <a:rPr lang="ko-KR" altLang="en-US" dirty="0"/>
              <a:t> 베이지안 모델과 분류 트리를 만들어 정확도를 비교해 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654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490840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3829895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Iris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data set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을 먼저 탐색해보자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.</a:t>
            </a:r>
            <a:endParaRPr lang="ko-KR" altLang="en-US" sz="2000" dirty="0">
              <a:ln>
                <a:solidFill>
                  <a:prstClr val="black">
                    <a:alpha val="100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2643672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3200" dirty="0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Iris data </a:t>
            </a:r>
            <a:r>
              <a:rPr lang="ko-KR" altLang="en-US" sz="3200" dirty="0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탐색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713D54-2B0E-4462-AA90-AA4AD7045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38" y="1761317"/>
            <a:ext cx="7915275" cy="2219325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C4CB96E-6CCE-42C4-89EC-F092B2E677DC}"/>
              </a:ext>
            </a:extLst>
          </p:cNvPr>
          <p:cNvSpPr/>
          <p:nvPr/>
        </p:nvSpPr>
        <p:spPr>
          <a:xfrm>
            <a:off x="561196" y="4826739"/>
            <a:ext cx="10177036" cy="1065587"/>
          </a:xfrm>
          <a:prstGeom prst="round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Sepal length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: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 꽃받침 길이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 sepal width :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꽃받침 너비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ea typeface="맑은 고딕"/>
            </a:endParaRPr>
          </a:p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Petal length :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꽃잎 길이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petal width :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꽃잎 너비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ea typeface="맑은 고딕"/>
            </a:endParaRPr>
          </a:p>
          <a:p>
            <a:pPr algn="ctr"/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이러한 속성들로 종 </a:t>
            </a:r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ea typeface="맑은 고딕"/>
              </a:rPr>
              <a:t>setosa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 versicolor virginica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의 종들을 분류한다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170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490840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10378162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Iris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data set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의 속성을 히스토그램으로 나타내서 정규분포와 얼마나 일치하는지 알아본다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.</a:t>
            </a:r>
            <a:endParaRPr lang="ko-KR" altLang="en-US" sz="2000" dirty="0">
              <a:ln>
                <a:solidFill>
                  <a:prstClr val="black">
                    <a:alpha val="100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3874779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3200" dirty="0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Iris data </a:t>
            </a:r>
            <a:r>
              <a:rPr lang="ko-KR" altLang="en-US" sz="3200" dirty="0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히스토그램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25E4B3-849C-420A-BB7D-5621A285E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8" y="1761317"/>
            <a:ext cx="3972607" cy="23855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59A5997-BB2E-42A2-83A9-8434A8191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095" y="1894462"/>
            <a:ext cx="3767137" cy="23098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9DAC39-E6A7-45B5-9F06-B8A4FD6AD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556" y="4077154"/>
            <a:ext cx="3972608" cy="24146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F7CB320-A15F-432A-A627-8651357C12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6956" y="4161509"/>
            <a:ext cx="4020882" cy="2476741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9B24B86-3378-484A-A950-3AD69E3600AB}"/>
              </a:ext>
            </a:extLst>
          </p:cNvPr>
          <p:cNvSpPr/>
          <p:nvPr/>
        </p:nvSpPr>
        <p:spPr>
          <a:xfrm>
            <a:off x="9159835" y="2015653"/>
            <a:ext cx="2315434" cy="4123002"/>
          </a:xfrm>
          <a:prstGeom prst="round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위의 두 속성은 정규분포를 거의 따르고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밑의 두 속성은 정규분포를 잘 따르지 않는다는 것을 확인 가능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835A3038-30E8-4025-A756-8C1FB02883C7}"/>
              </a:ext>
            </a:extLst>
          </p:cNvPr>
          <p:cNvSpPr/>
          <p:nvPr/>
        </p:nvSpPr>
        <p:spPr>
          <a:xfrm>
            <a:off x="7904542" y="3959992"/>
            <a:ext cx="368183" cy="732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6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2505814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전처리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 과정 및 순서</a:t>
            </a:r>
            <a:endParaRPr lang="ko-KR" altLang="en-US" sz="2000" dirty="0">
              <a:ln>
                <a:solidFill>
                  <a:prstClr val="black">
                    <a:alpha val="100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4435830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 err="1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Iris</a:t>
            </a:r>
            <a:r>
              <a:rPr lang="ko-KR" altLang="en-US" sz="3200" dirty="0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 데이터 </a:t>
            </a:r>
            <a:r>
              <a:rPr lang="ko-KR" altLang="en-US" sz="3200" dirty="0" err="1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전처리</a:t>
            </a:r>
            <a:r>
              <a:rPr lang="ko-KR" altLang="en-US" sz="3200" dirty="0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 과정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FFD87C7-2253-F7B0-1798-B703C7C3696C}"/>
              </a:ext>
            </a:extLst>
          </p:cNvPr>
          <p:cNvGrpSpPr/>
          <p:nvPr/>
        </p:nvGrpSpPr>
        <p:grpSpPr>
          <a:xfrm>
            <a:off x="2237145" y="2273864"/>
            <a:ext cx="3060806" cy="2724794"/>
            <a:chOff x="2237145" y="2273864"/>
            <a:chExt cx="3060806" cy="2724794"/>
          </a:xfrm>
        </p:grpSpPr>
        <p:sp>
          <p:nvSpPr>
            <p:cNvPr id="21" name="오른쪽 화살표 16">
              <a:extLst>
                <a:ext uri="{FF2B5EF4-FFF2-40B4-BE49-F238E27FC236}">
                  <a16:creationId xmlns:a16="http://schemas.microsoft.com/office/drawing/2014/main" id="{457B8A6F-EF21-6E46-DF75-DD229FD3580C}"/>
                </a:ext>
              </a:extLst>
            </p:cNvPr>
            <p:cNvSpPr/>
            <p:nvPr/>
          </p:nvSpPr>
          <p:spPr>
            <a:xfrm>
              <a:off x="2237145" y="2273864"/>
              <a:ext cx="3060806" cy="2724794"/>
            </a:xfrm>
            <a:prstGeom prst="rightArrow">
              <a:avLst>
                <a:gd name="adj1" fmla="val 68909"/>
                <a:gd name="adj2" fmla="val 29521"/>
              </a:avLst>
            </a:prstGeom>
            <a:noFill/>
            <a:ln w="19050">
              <a:solidFill>
                <a:srgbClr val="FE93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2" name="Freeform 24">
              <a:extLst>
                <a:ext uri="{FF2B5EF4-FFF2-40B4-BE49-F238E27FC236}">
                  <a16:creationId xmlns:a16="http://schemas.microsoft.com/office/drawing/2014/main" id="{F9280E63-0BC1-D672-E574-23A8FAC09B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65753" y="3458181"/>
              <a:ext cx="365177" cy="356160"/>
            </a:xfrm>
            <a:custGeom>
              <a:avLst/>
              <a:gdLst>
                <a:gd name="T0" fmla="*/ 47 w 88"/>
                <a:gd name="T1" fmla="*/ 32 h 86"/>
                <a:gd name="T2" fmla="*/ 43 w 88"/>
                <a:gd name="T3" fmla="*/ 28 h 86"/>
                <a:gd name="T4" fmla="*/ 55 w 88"/>
                <a:gd name="T5" fmla="*/ 16 h 86"/>
                <a:gd name="T6" fmla="*/ 72 w 88"/>
                <a:gd name="T7" fmla="*/ 33 h 86"/>
                <a:gd name="T8" fmla="*/ 60 w 88"/>
                <a:gd name="T9" fmla="*/ 45 h 86"/>
                <a:gd name="T10" fmla="*/ 51 w 88"/>
                <a:gd name="T11" fmla="*/ 36 h 86"/>
                <a:gd name="T12" fmla="*/ 57 w 88"/>
                <a:gd name="T13" fmla="*/ 30 h 86"/>
                <a:gd name="T14" fmla="*/ 57 w 88"/>
                <a:gd name="T15" fmla="*/ 26 h 86"/>
                <a:gd name="T16" fmla="*/ 53 w 88"/>
                <a:gd name="T17" fmla="*/ 26 h 86"/>
                <a:gd name="T18" fmla="*/ 47 w 88"/>
                <a:gd name="T19" fmla="*/ 32 h 86"/>
                <a:gd name="T20" fmla="*/ 21 w 88"/>
                <a:gd name="T21" fmla="*/ 66 h 86"/>
                <a:gd name="T22" fmla="*/ 17 w 88"/>
                <a:gd name="T23" fmla="*/ 66 h 86"/>
                <a:gd name="T24" fmla="*/ 17 w 88"/>
                <a:gd name="T25" fmla="*/ 62 h 86"/>
                <a:gd name="T26" fmla="*/ 33 w 88"/>
                <a:gd name="T27" fmla="*/ 47 h 86"/>
                <a:gd name="T28" fmla="*/ 28 w 88"/>
                <a:gd name="T29" fmla="*/ 42 h 86"/>
                <a:gd name="T30" fmla="*/ 9 w 88"/>
                <a:gd name="T31" fmla="*/ 62 h 86"/>
                <a:gd name="T32" fmla="*/ 2 w 88"/>
                <a:gd name="T33" fmla="*/ 85 h 86"/>
                <a:gd name="T34" fmla="*/ 26 w 88"/>
                <a:gd name="T35" fmla="*/ 79 h 86"/>
                <a:gd name="T36" fmla="*/ 45 w 88"/>
                <a:gd name="T37" fmla="*/ 59 h 86"/>
                <a:gd name="T38" fmla="*/ 36 w 88"/>
                <a:gd name="T39" fmla="*/ 50 h 86"/>
                <a:gd name="T40" fmla="*/ 21 w 88"/>
                <a:gd name="T41" fmla="*/ 66 h 86"/>
                <a:gd name="T42" fmla="*/ 88 w 88"/>
                <a:gd name="T43" fmla="*/ 17 h 86"/>
                <a:gd name="T44" fmla="*/ 71 w 88"/>
                <a:gd name="T45" fmla="*/ 0 h 86"/>
                <a:gd name="T46" fmla="*/ 59 w 88"/>
                <a:gd name="T47" fmla="*/ 11 h 86"/>
                <a:gd name="T48" fmla="*/ 76 w 88"/>
                <a:gd name="T49" fmla="*/ 28 h 86"/>
                <a:gd name="T50" fmla="*/ 88 w 88"/>
                <a:gd name="T51" fmla="*/ 17 h 86"/>
                <a:gd name="T52" fmla="*/ 67 w 88"/>
                <a:gd name="T53" fmla="*/ 50 h 86"/>
                <a:gd name="T54" fmla="*/ 62 w 88"/>
                <a:gd name="T55" fmla="*/ 51 h 86"/>
                <a:gd name="T56" fmla="*/ 35 w 88"/>
                <a:gd name="T57" fmla="*/ 24 h 86"/>
                <a:gd name="T58" fmla="*/ 36 w 88"/>
                <a:gd name="T59" fmla="*/ 18 h 86"/>
                <a:gd name="T60" fmla="*/ 18 w 88"/>
                <a:gd name="T61" fmla="*/ 0 h 86"/>
                <a:gd name="T62" fmla="*/ 18 w 88"/>
                <a:gd name="T63" fmla="*/ 0 h 86"/>
                <a:gd name="T64" fmla="*/ 19 w 88"/>
                <a:gd name="T65" fmla="*/ 5 h 86"/>
                <a:gd name="T66" fmla="*/ 25 w 88"/>
                <a:gd name="T67" fmla="*/ 14 h 86"/>
                <a:gd name="T68" fmla="*/ 15 w 88"/>
                <a:gd name="T69" fmla="*/ 25 h 86"/>
                <a:gd name="T70" fmla="*/ 5 w 88"/>
                <a:gd name="T71" fmla="*/ 16 h 86"/>
                <a:gd name="T72" fmla="*/ 1 w 88"/>
                <a:gd name="T73" fmla="*/ 13 h 86"/>
                <a:gd name="T74" fmla="*/ 0 w 88"/>
                <a:gd name="T75" fmla="*/ 18 h 86"/>
                <a:gd name="T76" fmla="*/ 19 w 88"/>
                <a:gd name="T77" fmla="*/ 36 h 86"/>
                <a:gd name="T78" fmla="*/ 23 w 88"/>
                <a:gd name="T79" fmla="*/ 35 h 86"/>
                <a:gd name="T80" fmla="*/ 50 w 88"/>
                <a:gd name="T81" fmla="*/ 61 h 86"/>
                <a:gd name="T82" fmla="*/ 49 w 88"/>
                <a:gd name="T83" fmla="*/ 68 h 86"/>
                <a:gd name="T84" fmla="*/ 67 w 88"/>
                <a:gd name="T85" fmla="*/ 86 h 86"/>
                <a:gd name="T86" fmla="*/ 67 w 88"/>
                <a:gd name="T87" fmla="*/ 86 h 86"/>
                <a:gd name="T88" fmla="*/ 66 w 88"/>
                <a:gd name="T89" fmla="*/ 81 h 86"/>
                <a:gd name="T90" fmla="*/ 60 w 88"/>
                <a:gd name="T91" fmla="*/ 72 h 86"/>
                <a:gd name="T92" fmla="*/ 70 w 88"/>
                <a:gd name="T93" fmla="*/ 61 h 86"/>
                <a:gd name="T94" fmla="*/ 81 w 88"/>
                <a:gd name="T95" fmla="*/ 70 h 86"/>
                <a:gd name="T96" fmla="*/ 84 w 88"/>
                <a:gd name="T97" fmla="*/ 73 h 86"/>
                <a:gd name="T98" fmla="*/ 85 w 88"/>
                <a:gd name="T99" fmla="*/ 68 h 86"/>
                <a:gd name="T100" fmla="*/ 67 w 88"/>
                <a:gd name="T101" fmla="*/ 5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" h="86">
                  <a:moveTo>
                    <a:pt x="47" y="32"/>
                  </a:moveTo>
                  <a:cubicBezTo>
                    <a:pt x="43" y="28"/>
                    <a:pt x="43" y="28"/>
                    <a:pt x="43" y="28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8" y="29"/>
                    <a:pt x="58" y="27"/>
                    <a:pt x="57" y="26"/>
                  </a:cubicBezTo>
                  <a:cubicBezTo>
                    <a:pt x="56" y="25"/>
                    <a:pt x="54" y="25"/>
                    <a:pt x="53" y="26"/>
                  </a:cubicBezTo>
                  <a:lnTo>
                    <a:pt x="47" y="32"/>
                  </a:lnTo>
                  <a:close/>
                  <a:moveTo>
                    <a:pt x="21" y="66"/>
                  </a:moveTo>
                  <a:cubicBezTo>
                    <a:pt x="20" y="67"/>
                    <a:pt x="18" y="67"/>
                    <a:pt x="17" y="66"/>
                  </a:cubicBezTo>
                  <a:cubicBezTo>
                    <a:pt x="16" y="65"/>
                    <a:pt x="16" y="63"/>
                    <a:pt x="17" y="62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2" y="85"/>
                    <a:pt x="2" y="85"/>
                    <a:pt x="2" y="85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36" y="50"/>
                    <a:pt x="36" y="50"/>
                    <a:pt x="36" y="50"/>
                  </a:cubicBezTo>
                  <a:lnTo>
                    <a:pt x="21" y="66"/>
                  </a:lnTo>
                  <a:close/>
                  <a:moveTo>
                    <a:pt x="88" y="17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76" y="28"/>
                    <a:pt x="76" y="28"/>
                    <a:pt x="76" y="28"/>
                  </a:cubicBezTo>
                  <a:lnTo>
                    <a:pt x="88" y="17"/>
                  </a:lnTo>
                  <a:close/>
                  <a:moveTo>
                    <a:pt x="67" y="50"/>
                  </a:moveTo>
                  <a:cubicBezTo>
                    <a:pt x="65" y="50"/>
                    <a:pt x="64" y="51"/>
                    <a:pt x="62" y="51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6" y="22"/>
                    <a:pt x="36" y="20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3" y="6"/>
                    <a:pt x="25" y="10"/>
                    <a:pt x="25" y="14"/>
                  </a:cubicBezTo>
                  <a:cubicBezTo>
                    <a:pt x="25" y="20"/>
                    <a:pt x="21" y="24"/>
                    <a:pt x="15" y="25"/>
                  </a:cubicBezTo>
                  <a:cubicBezTo>
                    <a:pt x="10" y="25"/>
                    <a:pt x="5" y="21"/>
                    <a:pt x="5" y="16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0" y="16"/>
                    <a:pt x="0" y="18"/>
                  </a:cubicBezTo>
                  <a:cubicBezTo>
                    <a:pt x="1" y="28"/>
                    <a:pt x="9" y="36"/>
                    <a:pt x="19" y="36"/>
                  </a:cubicBezTo>
                  <a:cubicBezTo>
                    <a:pt x="20" y="36"/>
                    <a:pt x="22" y="35"/>
                    <a:pt x="23" y="35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49" y="64"/>
                    <a:pt x="49" y="66"/>
                    <a:pt x="49" y="68"/>
                  </a:cubicBezTo>
                  <a:cubicBezTo>
                    <a:pt x="49" y="78"/>
                    <a:pt x="57" y="86"/>
                    <a:pt x="67" y="86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2" y="80"/>
                    <a:pt x="60" y="76"/>
                    <a:pt x="60" y="72"/>
                  </a:cubicBezTo>
                  <a:cubicBezTo>
                    <a:pt x="60" y="66"/>
                    <a:pt x="64" y="62"/>
                    <a:pt x="70" y="61"/>
                  </a:cubicBezTo>
                  <a:cubicBezTo>
                    <a:pt x="75" y="61"/>
                    <a:pt x="80" y="65"/>
                    <a:pt x="81" y="70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84" y="72"/>
                    <a:pt x="85" y="70"/>
                    <a:pt x="85" y="68"/>
                  </a:cubicBezTo>
                  <a:cubicBezTo>
                    <a:pt x="85" y="58"/>
                    <a:pt x="76" y="50"/>
                    <a:pt x="67" y="50"/>
                  </a:cubicBezTo>
                  <a:close/>
                </a:path>
              </a:pathLst>
            </a:custGeom>
            <a:solidFill>
              <a:srgbClr val="FE93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9936C72-9D25-18EB-3DE7-DD493E079AF3}"/>
                </a:ext>
              </a:extLst>
            </p:cNvPr>
            <p:cNvGrpSpPr/>
            <p:nvPr/>
          </p:nvGrpSpPr>
          <p:grpSpPr>
            <a:xfrm>
              <a:off x="2368251" y="2972196"/>
              <a:ext cx="2197502" cy="926932"/>
              <a:chOff x="2368251" y="2972196"/>
              <a:chExt cx="2241672" cy="926932"/>
            </a:xfrm>
          </p:grpSpPr>
          <p:sp>
            <p:nvSpPr>
              <p:cNvPr id="24" name="TextBox 5">
                <a:extLst>
                  <a:ext uri="{FF2B5EF4-FFF2-40B4-BE49-F238E27FC236}">
                    <a16:creationId xmlns:a16="http://schemas.microsoft.com/office/drawing/2014/main" id="{8B9ECAF1-8B35-95E9-D2DE-19F476E3A071}"/>
                  </a:ext>
                </a:extLst>
              </p:cNvPr>
              <p:cNvSpPr txBox="1"/>
              <p:nvPr/>
            </p:nvSpPr>
            <p:spPr>
              <a:xfrm>
                <a:off x="2368251" y="2972196"/>
                <a:ext cx="2105705" cy="281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atinLnBrk="0">
                  <a:lnSpc>
                    <a:spcPct val="120000"/>
                  </a:lnSpc>
                  <a:defRPr/>
                </a:pPr>
                <a:r>
                  <a:rPr lang="ko-KR" altLang="en-US" sz="1100" b="1" dirty="0" err="1">
                    <a:ln>
                      <a:solidFill>
                        <a:srgbClr val="6A879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"/>
                    <a:ea typeface="맑은 고딕" panose="020B0503020000020004" pitchFamily="50" charset="-127"/>
                    <a:cs typeface="Verdana" panose="020B0604030504040204" pitchFamily="34" charset="0"/>
                  </a:rPr>
                  <a:t>결측치</a:t>
                </a:r>
                <a:r>
                  <a:rPr lang="ko-KR" altLang="en-US" sz="1100" b="1" dirty="0">
                    <a:ln>
                      <a:solidFill>
                        <a:srgbClr val="6A879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"/>
                    <a:ea typeface="맑은 고딕" panose="020B0503020000020004" pitchFamily="50" charset="-127"/>
                    <a:cs typeface="Verdana" panose="020B0604030504040204" pitchFamily="34" charset="0"/>
                  </a:rPr>
                  <a:t> 확인</a:t>
                </a:r>
                <a:endParaRPr lang="en-US" altLang="ko-KR" sz="1100" b="1" dirty="0">
                  <a:ln>
                    <a:solidFill>
                      <a:srgbClr val="6A879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/>
                  <a:ea typeface="맑은 고딕" panose="020B0503020000020004" pitchFamily="50" charset="-127"/>
                  <a:cs typeface="Verdana" panose="020B0604030504040204" pitchFamily="34" charset="0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2AA1E2F-6827-A026-9A17-0B3BD17D1ADD}"/>
                  </a:ext>
                </a:extLst>
              </p:cNvPr>
              <p:cNvSpPr/>
              <p:nvPr/>
            </p:nvSpPr>
            <p:spPr>
              <a:xfrm>
                <a:off x="2368251" y="3224648"/>
                <a:ext cx="2241672" cy="674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  <a:defRPr/>
                </a:pPr>
                <a:r>
                  <a:rPr lang="en-US" altLang="ko-KR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"/>
                    <a:ea typeface="맑은 고딕" pitchFamily="50" charset="-127"/>
                  </a:rPr>
                  <a:t>Is.na() </a:t>
                </a:r>
                <a:r>
                  <a:rPr lang="ko-KR" altLang="en-US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"/>
                    <a:ea typeface="맑은 고딕" pitchFamily="50" charset="-127"/>
                  </a:rPr>
                  <a:t>함수를 통해 </a:t>
                </a:r>
                <a:r>
                  <a:rPr lang="ko-KR" altLang="en-US" sz="100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"/>
                    <a:ea typeface="맑은 고딕" pitchFamily="50" charset="-127"/>
                  </a:rPr>
                  <a:t>결측치</a:t>
                </a:r>
                <a:r>
                  <a:rPr lang="ko-KR" altLang="en-US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"/>
                    <a:ea typeface="맑은 고딕" pitchFamily="50" charset="-127"/>
                  </a:rPr>
                  <a:t> 있나 확인하고</a:t>
                </a:r>
                <a:r>
                  <a:rPr lang="en-US" altLang="ko-KR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"/>
                    <a:ea typeface="맑은 고딕" pitchFamily="50" charset="-127"/>
                  </a:rPr>
                  <a:t>, </a:t>
                </a:r>
                <a:r>
                  <a:rPr lang="ko-KR" altLang="en-US" sz="100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"/>
                    <a:ea typeface="맑은 고딕" pitchFamily="50" charset="-127"/>
                  </a:rPr>
                  <a:t>결측치</a:t>
                </a:r>
                <a:r>
                  <a:rPr lang="ko-KR" altLang="en-US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"/>
                    <a:ea typeface="맑은 고딕" pitchFamily="50" charset="-127"/>
                  </a:rPr>
                  <a:t> 있으면 </a:t>
                </a:r>
                <a:r>
                  <a:rPr lang="ko-KR" altLang="en-US" sz="100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"/>
                    <a:ea typeface="맑은 고딕" pitchFamily="50" charset="-127"/>
                  </a:rPr>
                  <a:t>결측치</a:t>
                </a:r>
                <a:r>
                  <a:rPr lang="ko-KR" altLang="en-US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"/>
                    <a:ea typeface="맑은 고딕" pitchFamily="50" charset="-127"/>
                  </a:rPr>
                  <a:t> 있는 사례 제거</a:t>
                </a:r>
                <a:endParaRPr lang="en-US" altLang="ko-KR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/>
                  <a:ea typeface="맑은 고딕" pitchFamily="50" charset="-127"/>
                </a:endParaRPr>
              </a:p>
            </p:txBody>
          </p:sp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25FE17C-0DAE-C18D-6D54-EE0D3B8BC067}"/>
              </a:ext>
            </a:extLst>
          </p:cNvPr>
          <p:cNvGrpSpPr/>
          <p:nvPr/>
        </p:nvGrpSpPr>
        <p:grpSpPr>
          <a:xfrm>
            <a:off x="4738114" y="2273864"/>
            <a:ext cx="3048123" cy="2724794"/>
            <a:chOff x="4738114" y="2273864"/>
            <a:chExt cx="3048123" cy="2724794"/>
          </a:xfrm>
        </p:grpSpPr>
        <p:sp>
          <p:nvSpPr>
            <p:cNvPr id="16" name="오른쪽 화살표 15">
              <a:extLst>
                <a:ext uri="{FF2B5EF4-FFF2-40B4-BE49-F238E27FC236}">
                  <a16:creationId xmlns:a16="http://schemas.microsoft.com/office/drawing/2014/main" id="{BF481686-9D1F-443A-444E-A2D60A197B8F}"/>
                </a:ext>
              </a:extLst>
            </p:cNvPr>
            <p:cNvSpPr/>
            <p:nvPr/>
          </p:nvSpPr>
          <p:spPr>
            <a:xfrm>
              <a:off x="4738114" y="2273864"/>
              <a:ext cx="3048123" cy="2724794"/>
            </a:xfrm>
            <a:custGeom>
              <a:avLst/>
              <a:gdLst/>
              <a:ahLst/>
              <a:cxnLst/>
              <a:rect l="l" t="t" r="r" b="b"/>
              <a:pathLst>
                <a:path w="3017944" h="2724794">
                  <a:moveTo>
                    <a:pt x="2213558" y="0"/>
                  </a:moveTo>
                  <a:lnTo>
                    <a:pt x="3017944" y="1362397"/>
                  </a:lnTo>
                  <a:lnTo>
                    <a:pt x="2213558" y="2724794"/>
                  </a:lnTo>
                  <a:lnTo>
                    <a:pt x="2213558" y="2301211"/>
                  </a:lnTo>
                  <a:lnTo>
                    <a:pt x="0" y="2301211"/>
                  </a:lnTo>
                  <a:lnTo>
                    <a:pt x="554294" y="1362397"/>
                  </a:lnTo>
                  <a:lnTo>
                    <a:pt x="0" y="423583"/>
                  </a:lnTo>
                  <a:lnTo>
                    <a:pt x="2213558" y="423583"/>
                  </a:lnTo>
                  <a:close/>
                </a:path>
              </a:pathLst>
            </a:custGeom>
            <a:noFill/>
            <a:ln w="28575">
              <a:solidFill>
                <a:srgbClr val="E6B8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A8334B9E-C749-686F-F916-FDE5F9213C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8577" y="3458431"/>
              <a:ext cx="367674" cy="355660"/>
            </a:xfrm>
            <a:custGeom>
              <a:avLst/>
              <a:gdLst>
                <a:gd name="T0" fmla="*/ 106 w 112"/>
                <a:gd name="T1" fmla="*/ 108 h 108"/>
                <a:gd name="T2" fmla="*/ 40 w 112"/>
                <a:gd name="T3" fmla="*/ 108 h 108"/>
                <a:gd name="T4" fmla="*/ 40 w 112"/>
                <a:gd name="T5" fmla="*/ 96 h 108"/>
                <a:gd name="T6" fmla="*/ 56 w 112"/>
                <a:gd name="T7" fmla="*/ 96 h 108"/>
                <a:gd name="T8" fmla="*/ 56 w 112"/>
                <a:gd name="T9" fmla="*/ 64 h 108"/>
                <a:gd name="T10" fmla="*/ 40 w 112"/>
                <a:gd name="T11" fmla="*/ 64 h 108"/>
                <a:gd name="T12" fmla="*/ 40 w 112"/>
                <a:gd name="T13" fmla="*/ 48 h 108"/>
                <a:gd name="T14" fmla="*/ 16 w 112"/>
                <a:gd name="T15" fmla="*/ 48 h 108"/>
                <a:gd name="T16" fmla="*/ 16 w 112"/>
                <a:gd name="T17" fmla="*/ 6 h 108"/>
                <a:gd name="T18" fmla="*/ 22 w 112"/>
                <a:gd name="T19" fmla="*/ 0 h 108"/>
                <a:gd name="T20" fmla="*/ 76 w 112"/>
                <a:gd name="T21" fmla="*/ 0 h 108"/>
                <a:gd name="T22" fmla="*/ 76 w 112"/>
                <a:gd name="T23" fmla="*/ 0 h 108"/>
                <a:gd name="T24" fmla="*/ 76 w 112"/>
                <a:gd name="T25" fmla="*/ 36 h 108"/>
                <a:gd name="T26" fmla="*/ 112 w 112"/>
                <a:gd name="T27" fmla="*/ 36 h 108"/>
                <a:gd name="T28" fmla="*/ 112 w 112"/>
                <a:gd name="T29" fmla="*/ 102 h 108"/>
                <a:gd name="T30" fmla="*/ 106 w 112"/>
                <a:gd name="T31" fmla="*/ 108 h 108"/>
                <a:gd name="T32" fmla="*/ 84 w 112"/>
                <a:gd name="T33" fmla="*/ 0 h 108"/>
                <a:gd name="T34" fmla="*/ 85 w 112"/>
                <a:gd name="T35" fmla="*/ 0 h 108"/>
                <a:gd name="T36" fmla="*/ 111 w 112"/>
                <a:gd name="T37" fmla="*/ 28 h 108"/>
                <a:gd name="T38" fmla="*/ 84 w 112"/>
                <a:gd name="T39" fmla="*/ 28 h 108"/>
                <a:gd name="T40" fmla="*/ 84 w 112"/>
                <a:gd name="T41" fmla="*/ 0 h 108"/>
                <a:gd name="T42" fmla="*/ 16 w 112"/>
                <a:gd name="T43" fmla="*/ 56 h 108"/>
                <a:gd name="T44" fmla="*/ 32 w 112"/>
                <a:gd name="T45" fmla="*/ 56 h 108"/>
                <a:gd name="T46" fmla="*/ 32 w 112"/>
                <a:gd name="T47" fmla="*/ 72 h 108"/>
                <a:gd name="T48" fmla="*/ 48 w 112"/>
                <a:gd name="T49" fmla="*/ 72 h 108"/>
                <a:gd name="T50" fmla="*/ 48 w 112"/>
                <a:gd name="T51" fmla="*/ 88 h 108"/>
                <a:gd name="T52" fmla="*/ 32 w 112"/>
                <a:gd name="T53" fmla="*/ 88 h 108"/>
                <a:gd name="T54" fmla="*/ 32 w 112"/>
                <a:gd name="T55" fmla="*/ 104 h 108"/>
                <a:gd name="T56" fmla="*/ 16 w 112"/>
                <a:gd name="T57" fmla="*/ 104 h 108"/>
                <a:gd name="T58" fmla="*/ 16 w 112"/>
                <a:gd name="T59" fmla="*/ 88 h 108"/>
                <a:gd name="T60" fmla="*/ 0 w 112"/>
                <a:gd name="T61" fmla="*/ 88 h 108"/>
                <a:gd name="T62" fmla="*/ 0 w 112"/>
                <a:gd name="T63" fmla="*/ 72 h 108"/>
                <a:gd name="T64" fmla="*/ 16 w 112"/>
                <a:gd name="T65" fmla="*/ 72 h 108"/>
                <a:gd name="T66" fmla="*/ 16 w 112"/>
                <a:gd name="T67" fmla="*/ 5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108">
                  <a:moveTo>
                    <a:pt x="106" y="108"/>
                  </a:moveTo>
                  <a:cubicBezTo>
                    <a:pt x="40" y="108"/>
                    <a:pt x="40" y="108"/>
                    <a:pt x="40" y="108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4"/>
                    <a:pt x="20" y="0"/>
                    <a:pt x="22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112" y="36"/>
                    <a:pt x="112" y="36"/>
                    <a:pt x="112" y="36"/>
                  </a:cubicBezTo>
                  <a:cubicBezTo>
                    <a:pt x="112" y="102"/>
                    <a:pt x="112" y="102"/>
                    <a:pt x="112" y="102"/>
                  </a:cubicBezTo>
                  <a:cubicBezTo>
                    <a:pt x="112" y="104"/>
                    <a:pt x="108" y="108"/>
                    <a:pt x="106" y="108"/>
                  </a:cubicBezTo>
                  <a:close/>
                  <a:moveTo>
                    <a:pt x="84" y="0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84" y="28"/>
                    <a:pt x="84" y="28"/>
                    <a:pt x="84" y="28"/>
                  </a:cubicBezTo>
                  <a:lnTo>
                    <a:pt x="84" y="0"/>
                  </a:lnTo>
                  <a:close/>
                  <a:moveTo>
                    <a:pt x="16" y="56"/>
                  </a:moveTo>
                  <a:cubicBezTo>
                    <a:pt x="32" y="56"/>
                    <a:pt x="32" y="56"/>
                    <a:pt x="32" y="56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48" y="72"/>
                    <a:pt x="48" y="72"/>
                    <a:pt x="48" y="72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32" y="88"/>
                    <a:pt x="32" y="88"/>
                    <a:pt x="32" y="88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6" y="72"/>
                    <a:pt x="16" y="72"/>
                    <a:pt x="16" y="72"/>
                  </a:cubicBezTo>
                  <a:lnTo>
                    <a:pt x="16" y="56"/>
                  </a:lnTo>
                  <a:close/>
                </a:path>
              </a:pathLst>
            </a:custGeom>
            <a:solidFill>
              <a:srgbClr val="EAD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77A5F916-D6D9-EB65-3613-DEE90BF6763F}"/>
                </a:ext>
              </a:extLst>
            </p:cNvPr>
            <p:cNvGrpSpPr/>
            <p:nvPr/>
          </p:nvGrpSpPr>
          <p:grpSpPr>
            <a:xfrm>
              <a:off x="5382515" y="2963732"/>
              <a:ext cx="1605286" cy="1126987"/>
              <a:chOff x="5382515" y="2963732"/>
              <a:chExt cx="2303989" cy="1126987"/>
            </a:xfrm>
          </p:grpSpPr>
          <p:sp>
            <p:nvSpPr>
              <p:cNvPr id="19" name="TextBox 11">
                <a:extLst>
                  <a:ext uri="{FF2B5EF4-FFF2-40B4-BE49-F238E27FC236}">
                    <a16:creationId xmlns:a16="http://schemas.microsoft.com/office/drawing/2014/main" id="{6BD2F695-F7E7-8C19-E44F-30B1EF4782AB}"/>
                  </a:ext>
                </a:extLst>
              </p:cNvPr>
              <p:cNvSpPr txBox="1"/>
              <p:nvPr/>
            </p:nvSpPr>
            <p:spPr>
              <a:xfrm>
                <a:off x="5382515" y="2963732"/>
                <a:ext cx="2105705" cy="281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atinLnBrk="0">
                  <a:lnSpc>
                    <a:spcPct val="120000"/>
                  </a:lnSpc>
                  <a:defRPr/>
                </a:pPr>
                <a:r>
                  <a:rPr lang="ko-KR" altLang="en-US" sz="1100" b="1" dirty="0">
                    <a:ln>
                      <a:solidFill>
                        <a:srgbClr val="6A879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"/>
                    <a:ea typeface="맑은 고딕" panose="020B0503020000020004" pitchFamily="50" charset="-127"/>
                    <a:cs typeface="Verdana" panose="020B0604030504040204" pitchFamily="34" charset="0"/>
                  </a:rPr>
                  <a:t>깨진 부분 확인</a:t>
                </a:r>
                <a:endParaRPr lang="en-US" altLang="ko-KR" sz="1100" b="1" dirty="0">
                  <a:ln>
                    <a:solidFill>
                      <a:srgbClr val="6A879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/>
                  <a:ea typeface="맑은 고딕" panose="020B0503020000020004" pitchFamily="50" charset="-127"/>
                  <a:cs typeface="Verdana" panose="020B0604030504040204" pitchFamily="34" charset="0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26675F5-45EA-7F50-EC5B-B80EECCF6B60}"/>
                  </a:ext>
                </a:extLst>
              </p:cNvPr>
              <p:cNvSpPr/>
              <p:nvPr/>
            </p:nvSpPr>
            <p:spPr>
              <a:xfrm>
                <a:off x="5382515" y="3216184"/>
                <a:ext cx="2303989" cy="8745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  <a:defRPr/>
                </a:pPr>
                <a:r>
                  <a:rPr lang="ko-KR" altLang="en-US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"/>
                    <a:ea typeface="맑은 고딕" pitchFamily="50" charset="-127"/>
                  </a:rPr>
                  <a:t>데이터 불러들였을 때 깨진 부분 있는지 확인하고 깨진 부분 있으면 상황에 맞게 수정</a:t>
                </a:r>
                <a:r>
                  <a:rPr lang="en-US" altLang="ko-KR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"/>
                    <a:ea typeface="맑은 고딕" pitchFamily="50" charset="-127"/>
                  </a:rPr>
                  <a:t>.</a:t>
                </a:r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D95986B-6284-4ECB-45E8-AFFF6E45E7FC}"/>
              </a:ext>
            </a:extLst>
          </p:cNvPr>
          <p:cNvGrpSpPr/>
          <p:nvPr/>
        </p:nvGrpSpPr>
        <p:grpSpPr>
          <a:xfrm>
            <a:off x="7226401" y="2273864"/>
            <a:ext cx="3048123" cy="2724794"/>
            <a:chOff x="7226401" y="2273864"/>
            <a:chExt cx="3048123" cy="2724794"/>
          </a:xfrm>
        </p:grpSpPr>
        <p:sp>
          <p:nvSpPr>
            <p:cNvPr id="11" name="오른쪽 화살표 14">
              <a:extLst>
                <a:ext uri="{FF2B5EF4-FFF2-40B4-BE49-F238E27FC236}">
                  <a16:creationId xmlns:a16="http://schemas.microsoft.com/office/drawing/2014/main" id="{2EC0EA70-1D92-931A-E333-2A9C02C1A888}"/>
                </a:ext>
              </a:extLst>
            </p:cNvPr>
            <p:cNvSpPr/>
            <p:nvPr/>
          </p:nvSpPr>
          <p:spPr>
            <a:xfrm>
              <a:off x="7226401" y="2273864"/>
              <a:ext cx="3048123" cy="2724794"/>
            </a:xfrm>
            <a:custGeom>
              <a:avLst/>
              <a:gdLst/>
              <a:ahLst/>
              <a:cxnLst/>
              <a:rect l="l" t="t" r="r" b="b"/>
              <a:pathLst>
                <a:path w="3017944" h="2724794">
                  <a:moveTo>
                    <a:pt x="2213558" y="0"/>
                  </a:moveTo>
                  <a:lnTo>
                    <a:pt x="3017944" y="1362397"/>
                  </a:lnTo>
                  <a:lnTo>
                    <a:pt x="2213558" y="2724794"/>
                  </a:lnTo>
                  <a:lnTo>
                    <a:pt x="2213558" y="2301211"/>
                  </a:lnTo>
                  <a:lnTo>
                    <a:pt x="0" y="2301211"/>
                  </a:lnTo>
                  <a:lnTo>
                    <a:pt x="554294" y="1362397"/>
                  </a:lnTo>
                  <a:lnTo>
                    <a:pt x="0" y="423583"/>
                  </a:lnTo>
                  <a:lnTo>
                    <a:pt x="2213558" y="423583"/>
                  </a:lnTo>
                  <a:close/>
                </a:path>
              </a:pathLst>
            </a:custGeom>
            <a:noFill/>
            <a:ln w="28575">
              <a:solidFill>
                <a:srgbClr val="9CAF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0B709FEC-C73D-65CC-52C9-356E6588B7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15855" y="3463415"/>
              <a:ext cx="334029" cy="345693"/>
            </a:xfrm>
            <a:custGeom>
              <a:avLst/>
              <a:gdLst>
                <a:gd name="T0" fmla="*/ 115 w 115"/>
                <a:gd name="T1" fmla="*/ 60 h 119"/>
                <a:gd name="T2" fmla="*/ 110 w 115"/>
                <a:gd name="T3" fmla="*/ 87 h 119"/>
                <a:gd name="T4" fmla="*/ 58 w 115"/>
                <a:gd name="T5" fmla="*/ 119 h 119"/>
                <a:gd name="T6" fmla="*/ 7 w 115"/>
                <a:gd name="T7" fmla="*/ 87 h 119"/>
                <a:gd name="T8" fmla="*/ 0 w 115"/>
                <a:gd name="T9" fmla="*/ 60 h 119"/>
                <a:gd name="T10" fmla="*/ 7 w 115"/>
                <a:gd name="T11" fmla="*/ 31 h 119"/>
                <a:gd name="T12" fmla="*/ 57 w 115"/>
                <a:gd name="T13" fmla="*/ 0 h 119"/>
                <a:gd name="T14" fmla="*/ 110 w 115"/>
                <a:gd name="T15" fmla="*/ 31 h 119"/>
                <a:gd name="T16" fmla="*/ 98 w 115"/>
                <a:gd name="T17" fmla="*/ 55 h 119"/>
                <a:gd name="T18" fmla="*/ 101 w 115"/>
                <a:gd name="T19" fmla="*/ 39 h 119"/>
                <a:gd name="T20" fmla="*/ 98 w 115"/>
                <a:gd name="T21" fmla="*/ 55 h 119"/>
                <a:gd name="T22" fmla="*/ 101 w 115"/>
                <a:gd name="T23" fmla="*/ 79 h 119"/>
                <a:gd name="T24" fmla="*/ 98 w 115"/>
                <a:gd name="T25" fmla="*/ 63 h 119"/>
                <a:gd name="T26" fmla="*/ 97 w 115"/>
                <a:gd name="T27" fmla="*/ 87 h 119"/>
                <a:gd name="T28" fmla="*/ 89 w 115"/>
                <a:gd name="T29" fmla="*/ 97 h 119"/>
                <a:gd name="T30" fmla="*/ 71 w 115"/>
                <a:gd name="T31" fmla="*/ 12 h 119"/>
                <a:gd name="T32" fmla="*/ 75 w 115"/>
                <a:gd name="T33" fmla="*/ 31 h 119"/>
                <a:gd name="T34" fmla="*/ 69 w 115"/>
                <a:gd name="T35" fmla="*/ 12 h 119"/>
                <a:gd name="T36" fmla="*/ 32 w 115"/>
                <a:gd name="T37" fmla="*/ 31 h 119"/>
                <a:gd name="T38" fmla="*/ 53 w 115"/>
                <a:gd name="T39" fmla="*/ 10 h 119"/>
                <a:gd name="T40" fmla="*/ 47 w 115"/>
                <a:gd name="T41" fmla="*/ 11 h 119"/>
                <a:gd name="T42" fmla="*/ 84 w 115"/>
                <a:gd name="T43" fmla="*/ 87 h 119"/>
                <a:gd name="T44" fmla="*/ 68 w 115"/>
                <a:gd name="T45" fmla="*/ 108 h 119"/>
                <a:gd name="T46" fmla="*/ 76 w 115"/>
                <a:gd name="T47" fmla="*/ 104 h 119"/>
                <a:gd name="T48" fmla="*/ 87 w 115"/>
                <a:gd name="T49" fmla="*/ 79 h 119"/>
                <a:gd name="T50" fmla="*/ 80 w 115"/>
                <a:gd name="T51" fmla="*/ 63 h 119"/>
                <a:gd name="T52" fmla="*/ 87 w 115"/>
                <a:gd name="T53" fmla="*/ 79 h 119"/>
                <a:gd name="T54" fmla="*/ 46 w 115"/>
                <a:gd name="T55" fmla="*/ 55 h 119"/>
                <a:gd name="T56" fmla="*/ 70 w 115"/>
                <a:gd name="T57" fmla="*/ 39 h 119"/>
                <a:gd name="T58" fmla="*/ 67 w 115"/>
                <a:gd name="T59" fmla="*/ 31 h 119"/>
                <a:gd name="T60" fmla="*/ 50 w 115"/>
                <a:gd name="T61" fmla="*/ 31 h 119"/>
                <a:gd name="T62" fmla="*/ 69 w 115"/>
                <a:gd name="T63" fmla="*/ 79 h 119"/>
                <a:gd name="T64" fmla="*/ 45 w 115"/>
                <a:gd name="T65" fmla="*/ 63 h 119"/>
                <a:gd name="T66" fmla="*/ 69 w 115"/>
                <a:gd name="T67" fmla="*/ 79 h 119"/>
                <a:gd name="T68" fmla="*/ 58 w 115"/>
                <a:gd name="T69" fmla="*/ 109 h 119"/>
                <a:gd name="T70" fmla="*/ 50 w 115"/>
                <a:gd name="T71" fmla="*/ 87 h 119"/>
                <a:gd name="T72" fmla="*/ 32 w 115"/>
                <a:gd name="T73" fmla="*/ 87 h 119"/>
                <a:gd name="T74" fmla="*/ 36 w 115"/>
                <a:gd name="T75" fmla="*/ 104 h 119"/>
                <a:gd name="T76" fmla="*/ 41 w 115"/>
                <a:gd name="T77" fmla="*/ 87 h 119"/>
                <a:gd name="T78" fmla="*/ 37 w 115"/>
                <a:gd name="T79" fmla="*/ 63 h 119"/>
                <a:gd name="T80" fmla="*/ 29 w 115"/>
                <a:gd name="T81" fmla="*/ 79 h 119"/>
                <a:gd name="T82" fmla="*/ 37 w 115"/>
                <a:gd name="T83" fmla="*/ 55 h 119"/>
                <a:gd name="T84" fmla="*/ 29 w 115"/>
                <a:gd name="T85" fmla="*/ 39 h 119"/>
                <a:gd name="T86" fmla="*/ 37 w 115"/>
                <a:gd name="T87" fmla="*/ 55 h 119"/>
                <a:gd name="T88" fmla="*/ 80 w 115"/>
                <a:gd name="T89" fmla="*/ 55 h 119"/>
                <a:gd name="T90" fmla="*/ 87 w 115"/>
                <a:gd name="T91" fmla="*/ 39 h 119"/>
                <a:gd name="T92" fmla="*/ 28 w 115"/>
                <a:gd name="T93" fmla="*/ 99 h 119"/>
                <a:gd name="T94" fmla="*/ 18 w 115"/>
                <a:gd name="T95" fmla="*/ 87 h 119"/>
                <a:gd name="T96" fmla="*/ 18 w 115"/>
                <a:gd name="T97" fmla="*/ 55 h 119"/>
                <a:gd name="T98" fmla="*/ 14 w 115"/>
                <a:gd name="T99" fmla="*/ 39 h 119"/>
                <a:gd name="T100" fmla="*/ 18 w 115"/>
                <a:gd name="T101" fmla="*/ 55 h 119"/>
                <a:gd name="T102" fmla="*/ 13 w 115"/>
                <a:gd name="T103" fmla="*/ 79 h 119"/>
                <a:gd name="T104" fmla="*/ 17 w 115"/>
                <a:gd name="T105" fmla="*/ 63 h 119"/>
                <a:gd name="T106" fmla="*/ 18 w 115"/>
                <a:gd name="T107" fmla="*/ 31 h 119"/>
                <a:gd name="T108" fmla="*/ 34 w 115"/>
                <a:gd name="T109" fmla="*/ 17 h 119"/>
                <a:gd name="T110" fmla="*/ 82 w 115"/>
                <a:gd name="T111" fmla="*/ 18 h 119"/>
                <a:gd name="T112" fmla="*/ 96 w 115"/>
                <a:gd name="T113" fmla="*/ 3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5" h="119">
                  <a:moveTo>
                    <a:pt x="110" y="37"/>
                  </a:moveTo>
                  <a:cubicBezTo>
                    <a:pt x="113" y="44"/>
                    <a:pt x="115" y="52"/>
                    <a:pt x="115" y="60"/>
                  </a:cubicBezTo>
                  <a:cubicBezTo>
                    <a:pt x="115" y="68"/>
                    <a:pt x="113" y="76"/>
                    <a:pt x="110" y="82"/>
                  </a:cubicBezTo>
                  <a:cubicBezTo>
                    <a:pt x="110" y="87"/>
                    <a:pt x="110" y="87"/>
                    <a:pt x="110" y="87"/>
                  </a:cubicBezTo>
                  <a:cubicBezTo>
                    <a:pt x="108" y="87"/>
                    <a:pt x="108" y="87"/>
                    <a:pt x="108" y="87"/>
                  </a:cubicBezTo>
                  <a:cubicBezTo>
                    <a:pt x="99" y="106"/>
                    <a:pt x="80" y="119"/>
                    <a:pt x="58" y="119"/>
                  </a:cubicBezTo>
                  <a:cubicBezTo>
                    <a:pt x="36" y="119"/>
                    <a:pt x="16" y="106"/>
                    <a:pt x="7" y="8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3" y="79"/>
                    <a:pt x="0" y="70"/>
                    <a:pt x="0" y="60"/>
                  </a:cubicBezTo>
                  <a:cubicBezTo>
                    <a:pt x="0" y="50"/>
                    <a:pt x="3" y="40"/>
                    <a:pt x="7" y="32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17" y="13"/>
                    <a:pt x="36" y="0"/>
                    <a:pt x="57" y="0"/>
                  </a:cubicBezTo>
                  <a:cubicBezTo>
                    <a:pt x="79" y="0"/>
                    <a:pt x="98" y="13"/>
                    <a:pt x="108" y="31"/>
                  </a:cubicBezTo>
                  <a:cubicBezTo>
                    <a:pt x="110" y="31"/>
                    <a:pt x="110" y="31"/>
                    <a:pt x="110" y="31"/>
                  </a:cubicBezTo>
                  <a:lnTo>
                    <a:pt x="110" y="37"/>
                  </a:lnTo>
                  <a:close/>
                  <a:moveTo>
                    <a:pt x="98" y="55"/>
                  </a:moveTo>
                  <a:cubicBezTo>
                    <a:pt x="105" y="55"/>
                    <a:pt x="105" y="55"/>
                    <a:pt x="105" y="55"/>
                  </a:cubicBezTo>
                  <a:cubicBezTo>
                    <a:pt x="104" y="50"/>
                    <a:pt x="103" y="44"/>
                    <a:pt x="101" y="39"/>
                  </a:cubicBezTo>
                  <a:cubicBezTo>
                    <a:pt x="95" y="39"/>
                    <a:pt x="95" y="39"/>
                    <a:pt x="95" y="39"/>
                  </a:cubicBezTo>
                  <a:cubicBezTo>
                    <a:pt x="97" y="44"/>
                    <a:pt x="98" y="49"/>
                    <a:pt x="98" y="55"/>
                  </a:cubicBezTo>
                  <a:close/>
                  <a:moveTo>
                    <a:pt x="96" y="79"/>
                  </a:moveTo>
                  <a:cubicBezTo>
                    <a:pt x="101" y="79"/>
                    <a:pt x="101" y="79"/>
                    <a:pt x="101" y="79"/>
                  </a:cubicBezTo>
                  <a:cubicBezTo>
                    <a:pt x="103" y="74"/>
                    <a:pt x="104" y="69"/>
                    <a:pt x="105" y="63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8" y="68"/>
                    <a:pt x="97" y="74"/>
                    <a:pt x="96" y="79"/>
                  </a:cubicBezTo>
                  <a:close/>
                  <a:moveTo>
                    <a:pt x="97" y="87"/>
                  </a:moveTo>
                  <a:cubicBezTo>
                    <a:pt x="93" y="87"/>
                    <a:pt x="93" y="87"/>
                    <a:pt x="93" y="87"/>
                  </a:cubicBezTo>
                  <a:cubicBezTo>
                    <a:pt x="92" y="90"/>
                    <a:pt x="91" y="94"/>
                    <a:pt x="89" y="97"/>
                  </a:cubicBezTo>
                  <a:cubicBezTo>
                    <a:pt x="92" y="94"/>
                    <a:pt x="95" y="91"/>
                    <a:pt x="97" y="87"/>
                  </a:cubicBezTo>
                  <a:close/>
                  <a:moveTo>
                    <a:pt x="71" y="12"/>
                  </a:moveTo>
                  <a:cubicBezTo>
                    <a:pt x="68" y="11"/>
                    <a:pt x="66" y="11"/>
                    <a:pt x="64" y="10"/>
                  </a:cubicBezTo>
                  <a:cubicBezTo>
                    <a:pt x="67" y="14"/>
                    <a:pt x="72" y="22"/>
                    <a:pt x="75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0" y="24"/>
                    <a:pt x="76" y="18"/>
                    <a:pt x="69" y="12"/>
                  </a:cubicBezTo>
                  <a:lnTo>
                    <a:pt x="71" y="12"/>
                  </a:lnTo>
                  <a:close/>
                  <a:moveTo>
                    <a:pt x="3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5" y="22"/>
                    <a:pt x="50" y="14"/>
                    <a:pt x="53" y="10"/>
                  </a:cubicBezTo>
                  <a:cubicBezTo>
                    <a:pt x="50" y="10"/>
                    <a:pt x="48" y="11"/>
                    <a:pt x="46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0" y="18"/>
                    <a:pt x="35" y="24"/>
                    <a:pt x="32" y="31"/>
                  </a:cubicBezTo>
                  <a:close/>
                  <a:moveTo>
                    <a:pt x="84" y="87"/>
                  </a:moveTo>
                  <a:cubicBezTo>
                    <a:pt x="76" y="87"/>
                    <a:pt x="76" y="87"/>
                    <a:pt x="76" y="87"/>
                  </a:cubicBezTo>
                  <a:cubicBezTo>
                    <a:pt x="74" y="94"/>
                    <a:pt x="72" y="101"/>
                    <a:pt x="68" y="108"/>
                  </a:cubicBezTo>
                  <a:cubicBezTo>
                    <a:pt x="72" y="107"/>
                    <a:pt x="75" y="106"/>
                    <a:pt x="78" y="104"/>
                  </a:cubicBezTo>
                  <a:cubicBezTo>
                    <a:pt x="76" y="104"/>
                    <a:pt x="76" y="104"/>
                    <a:pt x="76" y="104"/>
                  </a:cubicBezTo>
                  <a:cubicBezTo>
                    <a:pt x="76" y="104"/>
                    <a:pt x="80" y="98"/>
                    <a:pt x="84" y="87"/>
                  </a:cubicBezTo>
                  <a:close/>
                  <a:moveTo>
                    <a:pt x="87" y="79"/>
                  </a:moveTo>
                  <a:cubicBezTo>
                    <a:pt x="88" y="74"/>
                    <a:pt x="89" y="69"/>
                    <a:pt x="90" y="63"/>
                  </a:cubicBezTo>
                  <a:cubicBezTo>
                    <a:pt x="80" y="63"/>
                    <a:pt x="80" y="63"/>
                    <a:pt x="80" y="63"/>
                  </a:cubicBezTo>
                  <a:cubicBezTo>
                    <a:pt x="80" y="68"/>
                    <a:pt x="79" y="74"/>
                    <a:pt x="78" y="79"/>
                  </a:cubicBezTo>
                  <a:lnTo>
                    <a:pt x="87" y="79"/>
                  </a:lnTo>
                  <a:close/>
                  <a:moveTo>
                    <a:pt x="48" y="39"/>
                  </a:moveTo>
                  <a:cubicBezTo>
                    <a:pt x="46" y="45"/>
                    <a:pt x="46" y="50"/>
                    <a:pt x="46" y="55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50"/>
                    <a:pt x="71" y="45"/>
                    <a:pt x="70" y="39"/>
                  </a:cubicBezTo>
                  <a:lnTo>
                    <a:pt x="48" y="39"/>
                  </a:lnTo>
                  <a:close/>
                  <a:moveTo>
                    <a:pt x="67" y="31"/>
                  </a:moveTo>
                  <a:cubicBezTo>
                    <a:pt x="65" y="26"/>
                    <a:pt x="62" y="20"/>
                    <a:pt x="58" y="14"/>
                  </a:cubicBezTo>
                  <a:cubicBezTo>
                    <a:pt x="54" y="20"/>
                    <a:pt x="52" y="26"/>
                    <a:pt x="50" y="31"/>
                  </a:cubicBezTo>
                  <a:lnTo>
                    <a:pt x="67" y="31"/>
                  </a:lnTo>
                  <a:close/>
                  <a:moveTo>
                    <a:pt x="69" y="79"/>
                  </a:moveTo>
                  <a:cubicBezTo>
                    <a:pt x="70" y="74"/>
                    <a:pt x="71" y="69"/>
                    <a:pt x="71" y="63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46" y="69"/>
                    <a:pt x="46" y="74"/>
                    <a:pt x="48" y="79"/>
                  </a:cubicBezTo>
                  <a:lnTo>
                    <a:pt x="69" y="79"/>
                  </a:lnTo>
                  <a:close/>
                  <a:moveTo>
                    <a:pt x="50" y="87"/>
                  </a:moveTo>
                  <a:cubicBezTo>
                    <a:pt x="53" y="98"/>
                    <a:pt x="57" y="106"/>
                    <a:pt x="58" y="109"/>
                  </a:cubicBezTo>
                  <a:cubicBezTo>
                    <a:pt x="60" y="106"/>
                    <a:pt x="64" y="98"/>
                    <a:pt x="67" y="87"/>
                  </a:cubicBezTo>
                  <a:lnTo>
                    <a:pt x="50" y="87"/>
                  </a:lnTo>
                  <a:close/>
                  <a:moveTo>
                    <a:pt x="41" y="87"/>
                  </a:moveTo>
                  <a:cubicBezTo>
                    <a:pt x="32" y="87"/>
                    <a:pt x="32" y="87"/>
                    <a:pt x="32" y="87"/>
                  </a:cubicBezTo>
                  <a:cubicBezTo>
                    <a:pt x="36" y="97"/>
                    <a:pt x="40" y="104"/>
                    <a:pt x="40" y="104"/>
                  </a:cubicBezTo>
                  <a:cubicBezTo>
                    <a:pt x="36" y="104"/>
                    <a:pt x="36" y="104"/>
                    <a:pt x="36" y="104"/>
                  </a:cubicBezTo>
                  <a:cubicBezTo>
                    <a:pt x="40" y="106"/>
                    <a:pt x="44" y="108"/>
                    <a:pt x="49" y="108"/>
                  </a:cubicBezTo>
                  <a:cubicBezTo>
                    <a:pt x="46" y="101"/>
                    <a:pt x="43" y="94"/>
                    <a:pt x="41" y="87"/>
                  </a:cubicBezTo>
                  <a:close/>
                  <a:moveTo>
                    <a:pt x="39" y="79"/>
                  </a:moveTo>
                  <a:cubicBezTo>
                    <a:pt x="38" y="74"/>
                    <a:pt x="37" y="68"/>
                    <a:pt x="37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9"/>
                    <a:pt x="28" y="74"/>
                    <a:pt x="29" y="79"/>
                  </a:cubicBezTo>
                  <a:lnTo>
                    <a:pt x="39" y="79"/>
                  </a:lnTo>
                  <a:close/>
                  <a:moveTo>
                    <a:pt x="37" y="55"/>
                  </a:moveTo>
                  <a:cubicBezTo>
                    <a:pt x="37" y="49"/>
                    <a:pt x="38" y="44"/>
                    <a:pt x="3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7" y="45"/>
                    <a:pt x="26" y="50"/>
                    <a:pt x="26" y="55"/>
                  </a:cubicBezTo>
                  <a:lnTo>
                    <a:pt x="37" y="55"/>
                  </a:lnTo>
                  <a:close/>
                  <a:moveTo>
                    <a:pt x="78" y="39"/>
                  </a:moveTo>
                  <a:cubicBezTo>
                    <a:pt x="79" y="44"/>
                    <a:pt x="80" y="49"/>
                    <a:pt x="80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0"/>
                    <a:pt x="89" y="45"/>
                    <a:pt x="87" y="39"/>
                  </a:cubicBezTo>
                  <a:lnTo>
                    <a:pt x="78" y="39"/>
                  </a:lnTo>
                  <a:close/>
                  <a:moveTo>
                    <a:pt x="28" y="99"/>
                  </a:moveTo>
                  <a:cubicBezTo>
                    <a:pt x="26" y="95"/>
                    <a:pt x="24" y="91"/>
                    <a:pt x="23" y="87"/>
                  </a:cubicBezTo>
                  <a:cubicBezTo>
                    <a:pt x="18" y="87"/>
                    <a:pt x="18" y="87"/>
                    <a:pt x="18" y="87"/>
                  </a:cubicBezTo>
                  <a:cubicBezTo>
                    <a:pt x="20" y="92"/>
                    <a:pt x="24" y="96"/>
                    <a:pt x="28" y="99"/>
                  </a:cubicBezTo>
                  <a:close/>
                  <a:moveTo>
                    <a:pt x="18" y="55"/>
                  </a:moveTo>
                  <a:cubicBezTo>
                    <a:pt x="18" y="49"/>
                    <a:pt x="19" y="44"/>
                    <a:pt x="21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2" y="44"/>
                    <a:pt x="10" y="50"/>
                    <a:pt x="10" y="55"/>
                  </a:cubicBezTo>
                  <a:lnTo>
                    <a:pt x="18" y="55"/>
                  </a:lnTo>
                  <a:close/>
                  <a:moveTo>
                    <a:pt x="10" y="63"/>
                  </a:moveTo>
                  <a:cubicBezTo>
                    <a:pt x="10" y="69"/>
                    <a:pt x="11" y="74"/>
                    <a:pt x="13" y="79"/>
                  </a:cubicBezTo>
                  <a:cubicBezTo>
                    <a:pt x="20" y="79"/>
                    <a:pt x="20" y="79"/>
                    <a:pt x="20" y="79"/>
                  </a:cubicBezTo>
                  <a:cubicBezTo>
                    <a:pt x="18" y="74"/>
                    <a:pt x="18" y="68"/>
                    <a:pt x="17" y="63"/>
                  </a:cubicBezTo>
                  <a:lnTo>
                    <a:pt x="10" y="63"/>
                  </a:lnTo>
                  <a:close/>
                  <a:moveTo>
                    <a:pt x="18" y="31"/>
                  </a:moveTo>
                  <a:cubicBezTo>
                    <a:pt x="24" y="31"/>
                    <a:pt x="24" y="31"/>
                    <a:pt x="24" y="31"/>
                  </a:cubicBezTo>
                  <a:cubicBezTo>
                    <a:pt x="27" y="25"/>
                    <a:pt x="30" y="20"/>
                    <a:pt x="34" y="17"/>
                  </a:cubicBezTo>
                  <a:cubicBezTo>
                    <a:pt x="27" y="20"/>
                    <a:pt x="22" y="25"/>
                    <a:pt x="18" y="31"/>
                  </a:cubicBezTo>
                  <a:close/>
                  <a:moveTo>
                    <a:pt x="82" y="18"/>
                  </a:moveTo>
                  <a:cubicBezTo>
                    <a:pt x="85" y="21"/>
                    <a:pt x="89" y="25"/>
                    <a:pt x="92" y="32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93" y="26"/>
                    <a:pt x="88" y="21"/>
                    <a:pt x="82" y="18"/>
                  </a:cubicBezTo>
                  <a:close/>
                </a:path>
              </a:pathLst>
            </a:custGeom>
            <a:solidFill>
              <a:srgbClr val="9CAF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42A5194-5EC4-26FB-4E0E-68AF0D0B2C05}"/>
                </a:ext>
              </a:extLst>
            </p:cNvPr>
            <p:cNvGrpSpPr/>
            <p:nvPr/>
          </p:nvGrpSpPr>
          <p:grpSpPr>
            <a:xfrm>
              <a:off x="7843443" y="2963732"/>
              <a:ext cx="1605286" cy="726877"/>
              <a:chOff x="7843443" y="2963732"/>
              <a:chExt cx="2303989" cy="726877"/>
            </a:xfrm>
          </p:grpSpPr>
          <p:sp>
            <p:nvSpPr>
              <p:cNvPr id="14" name="TextBox 17">
                <a:extLst>
                  <a:ext uri="{FF2B5EF4-FFF2-40B4-BE49-F238E27FC236}">
                    <a16:creationId xmlns:a16="http://schemas.microsoft.com/office/drawing/2014/main" id="{2B4181FB-AC81-0D08-09E6-CBDCD24E8607}"/>
                  </a:ext>
                </a:extLst>
              </p:cNvPr>
              <p:cNvSpPr txBox="1"/>
              <p:nvPr/>
            </p:nvSpPr>
            <p:spPr>
              <a:xfrm>
                <a:off x="7843443" y="2963732"/>
                <a:ext cx="2105705" cy="281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atinLnBrk="0">
                  <a:lnSpc>
                    <a:spcPct val="120000"/>
                  </a:lnSpc>
                  <a:defRPr/>
                </a:pPr>
                <a:r>
                  <a:rPr lang="ko-KR" altLang="en-US" sz="1100" b="1" dirty="0">
                    <a:ln>
                      <a:solidFill>
                        <a:srgbClr val="6A879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"/>
                    <a:ea typeface="맑은 고딕" panose="020B0503020000020004" pitchFamily="50" charset="-127"/>
                    <a:cs typeface="Verdana" panose="020B0604030504040204" pitchFamily="34" charset="0"/>
                  </a:rPr>
                  <a:t>정규화</a:t>
                </a:r>
                <a:endParaRPr lang="en-US" altLang="ko-KR" sz="1100" b="1" dirty="0">
                  <a:ln>
                    <a:solidFill>
                      <a:srgbClr val="6A879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/>
                  <a:ea typeface="맑은 고딕" panose="020B0503020000020004" pitchFamily="50" charset="-127"/>
                  <a:cs typeface="Verdana" panose="020B0604030504040204" pitchFamily="34" charset="0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CCA56391-4001-5D05-AE90-E6EB59387025}"/>
                  </a:ext>
                </a:extLst>
              </p:cNvPr>
              <p:cNvSpPr/>
              <p:nvPr/>
            </p:nvSpPr>
            <p:spPr>
              <a:xfrm>
                <a:off x="7843443" y="3216184"/>
                <a:ext cx="2303989" cy="4744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  <a:defRPr/>
                </a:pPr>
                <a:r>
                  <a:rPr lang="ko-KR" altLang="en-US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"/>
                    <a:ea typeface="맑은 고딕" pitchFamily="50" charset="-127"/>
                  </a:rPr>
                  <a:t>데이터를 더 알아보기 쉽도록 </a:t>
                </a:r>
                <a:r>
                  <a:rPr lang="ko-KR" altLang="en-US" sz="100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"/>
                    <a:ea typeface="맑은 고딕" pitchFamily="50" charset="-127"/>
                  </a:rPr>
                  <a:t>정규화함</a:t>
                </a:r>
                <a:r>
                  <a:rPr lang="en-US" altLang="ko-KR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"/>
                    <a:ea typeface="맑은 고딕" pitchFamily="50" charset="-127"/>
                  </a:rPr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421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1">
            <a:extLst>
              <a:ext uri="{FF2B5EF4-FFF2-40B4-BE49-F238E27FC236}">
                <a16:creationId xmlns:a16="http://schemas.microsoft.com/office/drawing/2014/main" id="{9E0D2761-BF41-EA36-867B-9FE88883FF34}"/>
              </a:ext>
            </a:extLst>
          </p:cNvPr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2</a:t>
            </a:r>
          </a:p>
        </p:txBody>
      </p:sp>
      <p:sp>
        <p:nvSpPr>
          <p:cNvPr id="29" name="TextBox 2">
            <a:extLst>
              <a:ext uri="{FF2B5EF4-FFF2-40B4-BE49-F238E27FC236}">
                <a16:creationId xmlns:a16="http://schemas.microsoft.com/office/drawing/2014/main" id="{29613346-9929-D9F4-4DB9-DC24B3A89CF7}"/>
              </a:ext>
            </a:extLst>
          </p:cNvPr>
          <p:cNvSpPr txBox="1"/>
          <p:nvPr/>
        </p:nvSpPr>
        <p:spPr>
          <a:xfrm>
            <a:off x="1097107" y="950997"/>
            <a:ext cx="5447325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Iris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 데이터를 1의 순서에 맞게 </a:t>
            </a:r>
            <a:r>
              <a:rPr lang="ko-KR" altLang="en-US" sz="2000" dirty="0" err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전처리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 해 보자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.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30" name="TextBox 3">
            <a:extLst>
              <a:ext uri="{FF2B5EF4-FFF2-40B4-BE49-F238E27FC236}">
                <a16:creationId xmlns:a16="http://schemas.microsoft.com/office/drawing/2014/main" id="{CAD61034-786C-F800-39DC-D1B2EC0A5197}"/>
              </a:ext>
            </a:extLst>
          </p:cNvPr>
          <p:cNvSpPr txBox="1"/>
          <p:nvPr/>
        </p:nvSpPr>
        <p:spPr>
          <a:xfrm>
            <a:off x="1083039" y="366222"/>
            <a:ext cx="3198311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/>
              </a:rPr>
              <a:t>Iris data </a:t>
            </a:r>
            <a:r>
              <a:rPr lang="ko-KR" altLang="en-US" sz="3200" dirty="0" err="1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/>
              </a:rPr>
              <a:t>전처리</a:t>
            </a:r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/>
              </a:rPr>
              <a:t> 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57C17D5-2DC6-E771-90CA-7295FD6EAD47}"/>
              </a:ext>
            </a:extLst>
          </p:cNvPr>
          <p:cNvCxnSpPr/>
          <p:nvPr/>
        </p:nvCxnSpPr>
        <p:spPr>
          <a:xfrm>
            <a:off x="3854368" y="1673789"/>
            <a:ext cx="0" cy="43155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36BB80F-F14B-58C7-F13C-10DA06B201CF}"/>
              </a:ext>
            </a:extLst>
          </p:cNvPr>
          <p:cNvCxnSpPr/>
          <p:nvPr/>
        </p:nvCxnSpPr>
        <p:spPr>
          <a:xfrm>
            <a:off x="8036076" y="1673789"/>
            <a:ext cx="0" cy="43155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5DD5902E-24C8-34FF-5F0F-045D6DC38816}"/>
              </a:ext>
            </a:extLst>
          </p:cNvPr>
          <p:cNvSpPr/>
          <p:nvPr/>
        </p:nvSpPr>
        <p:spPr>
          <a:xfrm>
            <a:off x="3633086" y="3323063"/>
            <a:ext cx="442564" cy="981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E7927E57-243F-FF83-61BE-1F9CB51C0BB8}"/>
              </a:ext>
            </a:extLst>
          </p:cNvPr>
          <p:cNvSpPr/>
          <p:nvPr/>
        </p:nvSpPr>
        <p:spPr>
          <a:xfrm>
            <a:off x="7814794" y="3323063"/>
            <a:ext cx="442564" cy="981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6" name="TextBox 9">
            <a:extLst>
              <a:ext uri="{FF2B5EF4-FFF2-40B4-BE49-F238E27FC236}">
                <a16:creationId xmlns:a16="http://schemas.microsoft.com/office/drawing/2014/main" id="{26C13F44-A6BB-57FC-F2D7-E837169CCC15}"/>
              </a:ext>
            </a:extLst>
          </p:cNvPr>
          <p:cNvSpPr txBox="1"/>
          <p:nvPr/>
        </p:nvSpPr>
        <p:spPr>
          <a:xfrm>
            <a:off x="713679" y="1592040"/>
            <a:ext cx="2560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&lt;</a:t>
            </a:r>
            <a:r>
              <a:rPr lang="ko-KR" altLang="en-US" sz="2000" dirty="0" err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결측치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 확인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&gt;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바른고딕" panose="020B0603020101020101" pitchFamily="50" charset="-127"/>
            </a:endParaRPr>
          </a:p>
        </p:txBody>
      </p:sp>
      <p:sp>
        <p:nvSpPr>
          <p:cNvPr id="37" name="TextBox 10">
            <a:extLst>
              <a:ext uri="{FF2B5EF4-FFF2-40B4-BE49-F238E27FC236}">
                <a16:creationId xmlns:a16="http://schemas.microsoft.com/office/drawing/2014/main" id="{AB49A0C2-E991-3AE0-262A-78E3FDF41D08}"/>
              </a:ext>
            </a:extLst>
          </p:cNvPr>
          <p:cNvSpPr txBox="1"/>
          <p:nvPr/>
        </p:nvSpPr>
        <p:spPr>
          <a:xfrm>
            <a:off x="4704655" y="1594879"/>
            <a:ext cx="2560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&lt;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깨진 부분 확인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&gt;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바른고딕" panose="020B0603020101020101" pitchFamily="50" charset="-127"/>
            </a:endParaRPr>
          </a:p>
        </p:txBody>
      </p:sp>
      <p:sp>
        <p:nvSpPr>
          <p:cNvPr id="38" name="TextBox 11">
            <a:extLst>
              <a:ext uri="{FF2B5EF4-FFF2-40B4-BE49-F238E27FC236}">
                <a16:creationId xmlns:a16="http://schemas.microsoft.com/office/drawing/2014/main" id="{EF1F344D-9FC7-5A61-608A-BFC56A01E78B}"/>
              </a:ext>
            </a:extLst>
          </p:cNvPr>
          <p:cNvSpPr txBox="1"/>
          <p:nvPr/>
        </p:nvSpPr>
        <p:spPr>
          <a:xfrm>
            <a:off x="8965008" y="1592040"/>
            <a:ext cx="2560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&lt;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데이터 정규화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&gt;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바른고딕" panose="020B0603020101020101" pitchFamily="50" charset="-127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id="{819BD22B-872B-094C-E09B-7744DC8D9CFD}"/>
              </a:ext>
            </a:extLst>
          </p:cNvPr>
          <p:cNvSpPr txBox="1"/>
          <p:nvPr/>
        </p:nvSpPr>
        <p:spPr>
          <a:xfrm>
            <a:off x="613316" y="3439550"/>
            <a:ext cx="2798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결측치</a:t>
            </a:r>
            <a:r>
              <a:rPr lang="ko-KR" altLang="en-US" dirty="0"/>
              <a:t> 없으니 추가적으로 사례 제거할 필요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42" name="TextBox 15">
            <a:extLst>
              <a:ext uri="{FF2B5EF4-FFF2-40B4-BE49-F238E27FC236}">
                <a16:creationId xmlns:a16="http://schemas.microsoft.com/office/drawing/2014/main" id="{1AAB63B8-F13F-28CB-88A1-1EAEB496D157}"/>
              </a:ext>
            </a:extLst>
          </p:cNvPr>
          <p:cNvSpPr txBox="1"/>
          <p:nvPr/>
        </p:nvSpPr>
        <p:spPr>
          <a:xfrm>
            <a:off x="613321" y="3439550"/>
            <a:ext cx="2798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결측치</a:t>
            </a:r>
            <a:r>
              <a:rPr lang="ko-KR" altLang="en-US" dirty="0"/>
              <a:t> 없으니 추가적으로 사례 제거할 필요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43" name="TextBox 16">
            <a:extLst>
              <a:ext uri="{FF2B5EF4-FFF2-40B4-BE49-F238E27FC236}">
                <a16:creationId xmlns:a16="http://schemas.microsoft.com/office/drawing/2014/main" id="{31A5E2AC-28F2-88D4-EEFB-29C59E709D34}"/>
              </a:ext>
            </a:extLst>
          </p:cNvPr>
          <p:cNvSpPr txBox="1"/>
          <p:nvPr/>
        </p:nvSpPr>
        <p:spPr>
          <a:xfrm>
            <a:off x="4914329" y="3991171"/>
            <a:ext cx="279848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맑은 고딕"/>
              </a:rPr>
              <a:t>- </a:t>
            </a:r>
            <a:r>
              <a:rPr lang="en-US" altLang="ko-KR" dirty="0" err="1">
                <a:ea typeface="맑은 고딕"/>
              </a:rPr>
              <a:t>깨진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부분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없음</a:t>
            </a:r>
            <a:endParaRPr lang="ko-KR" dirty="0" err="1">
              <a:ea typeface="맑은 고딕"/>
            </a:endParaRPr>
          </a:p>
        </p:txBody>
      </p:sp>
      <p:sp>
        <p:nvSpPr>
          <p:cNvPr id="46" name="TextBox 19">
            <a:extLst>
              <a:ext uri="{FF2B5EF4-FFF2-40B4-BE49-F238E27FC236}">
                <a16:creationId xmlns:a16="http://schemas.microsoft.com/office/drawing/2014/main" id="{45AB5A8D-D469-A3BA-6750-0BA4F8CCEC94}"/>
              </a:ext>
            </a:extLst>
          </p:cNvPr>
          <p:cNvSpPr txBox="1"/>
          <p:nvPr/>
        </p:nvSpPr>
        <p:spPr>
          <a:xfrm>
            <a:off x="8693826" y="4363456"/>
            <a:ext cx="2798483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ea typeface="맑은 고딕"/>
              </a:rPr>
              <a:t>- iris </a:t>
            </a:r>
            <a:r>
              <a:rPr lang="en-US" altLang="ko-KR" sz="1600" dirty="0" err="1">
                <a:ea typeface="맑은 고딕"/>
              </a:rPr>
              <a:t>data에서</a:t>
            </a:r>
            <a:r>
              <a:rPr lang="en-US" altLang="ko-KR" sz="1600" dirty="0">
                <a:ea typeface="맑은 고딕"/>
              </a:rPr>
              <a:t> </a:t>
            </a:r>
            <a:r>
              <a:rPr lang="en-US" altLang="ko-KR" sz="1600" dirty="0" err="1">
                <a:ea typeface="맑은 고딕"/>
              </a:rPr>
              <a:t>species를</a:t>
            </a:r>
            <a:r>
              <a:rPr lang="en-US" altLang="ko-KR" sz="1600" dirty="0">
                <a:ea typeface="맑은 고딕"/>
              </a:rPr>
              <a:t> </a:t>
            </a:r>
            <a:r>
              <a:rPr lang="en-US" altLang="ko-KR" sz="1600" dirty="0" err="1">
                <a:ea typeface="맑은 고딕"/>
              </a:rPr>
              <a:t>제외한</a:t>
            </a:r>
            <a:r>
              <a:rPr lang="en-US" altLang="ko-KR" sz="1600" dirty="0">
                <a:ea typeface="맑은 고딕"/>
              </a:rPr>
              <a:t> </a:t>
            </a:r>
            <a:r>
              <a:rPr lang="en-US" altLang="ko-KR" sz="1600" dirty="0" err="1">
                <a:ea typeface="맑은 고딕"/>
              </a:rPr>
              <a:t>모든</a:t>
            </a:r>
            <a:r>
              <a:rPr lang="en-US" altLang="ko-KR" sz="1600" dirty="0">
                <a:ea typeface="맑은 고딕"/>
              </a:rPr>
              <a:t> </a:t>
            </a:r>
            <a:r>
              <a:rPr lang="en-US" altLang="ko-KR" sz="1600" dirty="0" err="1">
                <a:ea typeface="맑은 고딕"/>
              </a:rPr>
              <a:t>속성들을</a:t>
            </a:r>
            <a:r>
              <a:rPr lang="en-US" altLang="ko-KR" sz="1600" dirty="0">
                <a:ea typeface="맑은 고딕"/>
              </a:rPr>
              <a:t> </a:t>
            </a:r>
            <a:r>
              <a:rPr lang="ko-KR" altLang="en-US" sz="1600" dirty="0">
                <a:ea typeface="맑은 고딕"/>
              </a:rPr>
              <a:t>정규화</a:t>
            </a:r>
          </a:p>
          <a:p>
            <a:pPr algn="ctr"/>
            <a:r>
              <a:rPr lang="ko-KR" altLang="en-US" sz="1600" dirty="0">
                <a:ea typeface="맑은 고딕"/>
              </a:rPr>
              <a:t>- </a:t>
            </a:r>
            <a:r>
              <a:rPr lang="ko-KR" altLang="en-US" sz="1600" err="1">
                <a:ea typeface="맑은 고딕"/>
              </a:rPr>
              <a:t>summary</a:t>
            </a:r>
            <a:r>
              <a:rPr lang="ko-KR" altLang="en-US" sz="1600" dirty="0">
                <a:ea typeface="맑은 고딕"/>
              </a:rPr>
              <a:t>() 결과, </a:t>
            </a:r>
            <a:r>
              <a:rPr lang="ko-KR" altLang="en-US" sz="1600" err="1">
                <a:ea typeface="맑은 고딕"/>
              </a:rPr>
              <a:t>정규화된</a:t>
            </a:r>
            <a:r>
              <a:rPr lang="ko-KR" altLang="en-US" sz="1600" dirty="0">
                <a:ea typeface="맑은 고딕"/>
              </a:rPr>
              <a:t> 속성들의 </a:t>
            </a:r>
            <a:r>
              <a:rPr lang="ko-KR" altLang="en-US" sz="1600" err="1">
                <a:ea typeface="맑은 고딕"/>
              </a:rPr>
              <a:t>min은</a:t>
            </a:r>
            <a:r>
              <a:rPr lang="ko-KR" altLang="en-US" sz="1600" dirty="0">
                <a:ea typeface="맑은 고딕"/>
              </a:rPr>
              <a:t> 0, </a:t>
            </a:r>
            <a:r>
              <a:rPr lang="ko-KR" altLang="en-US" sz="1600" err="1">
                <a:ea typeface="맑은 고딕"/>
              </a:rPr>
              <a:t>max는</a:t>
            </a:r>
            <a:r>
              <a:rPr lang="ko-KR" altLang="en-US" sz="1600" dirty="0">
                <a:ea typeface="맑은 고딕"/>
              </a:rPr>
              <a:t> 1로 0~1의 범위로 알맞게 정규화 된 것을 확인 할 수 있음</a:t>
            </a: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4E927792-5909-0F48-9757-C3B101F5C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85" y="2766063"/>
            <a:ext cx="2743200" cy="491987"/>
          </a:xfrm>
          <a:prstGeom prst="rect">
            <a:avLst/>
          </a:prstGeom>
        </p:spPr>
      </p:pic>
      <p:pic>
        <p:nvPicPr>
          <p:cNvPr id="4" name="그림 46" descr="테이블이(가) 표시된 사진&#10;&#10;자동 생성된 설명">
            <a:extLst>
              <a:ext uri="{FF2B5EF4-FFF2-40B4-BE49-F238E27FC236}">
                <a16:creationId xmlns:a16="http://schemas.microsoft.com/office/drawing/2014/main" id="{67D64F81-BFF5-CC63-CE2B-1F8D0F6E3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325" y="2617678"/>
            <a:ext cx="3447690" cy="961284"/>
          </a:xfrm>
          <a:prstGeom prst="rect">
            <a:avLst/>
          </a:prstGeom>
        </p:spPr>
      </p:pic>
      <p:pic>
        <p:nvPicPr>
          <p:cNvPr id="48" name="그림 48" descr="텍스트이(가) 표시된 사진&#10;&#10;자동 생성된 설명">
            <a:extLst>
              <a:ext uri="{FF2B5EF4-FFF2-40B4-BE49-F238E27FC236}">
                <a16:creationId xmlns:a16="http://schemas.microsoft.com/office/drawing/2014/main" id="{4CBDC5A0-6278-8C6D-D773-936B8146E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9448" y="3494053"/>
            <a:ext cx="3690152" cy="676280"/>
          </a:xfrm>
          <a:prstGeom prst="rect">
            <a:avLst/>
          </a:prstGeom>
        </p:spPr>
      </p:pic>
      <p:pic>
        <p:nvPicPr>
          <p:cNvPr id="49" name="그림 49" descr="테이블이(가) 표시된 사진&#10;&#10;자동 생성된 설명">
            <a:extLst>
              <a:ext uri="{FF2B5EF4-FFF2-40B4-BE49-F238E27FC236}">
                <a16:creationId xmlns:a16="http://schemas.microsoft.com/office/drawing/2014/main" id="{DD967B09-A546-11E2-C0F5-5AB780B21B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9450" y="2274480"/>
            <a:ext cx="3497802" cy="87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13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8919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명목형 변수 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species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ko-KR" altLang="en-US" sz="2000" dirty="0" err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수치화하여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 err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피어슨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상관계수를 통해 독립성 알아보기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47019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Iris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set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독립성 검증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B7B888-0322-42C3-A5C4-2B7558583D6D}"/>
              </a:ext>
            </a:extLst>
          </p:cNvPr>
          <p:cNvSpPr txBox="1"/>
          <p:nvPr/>
        </p:nvSpPr>
        <p:spPr>
          <a:xfrm>
            <a:off x="438738" y="1792095"/>
            <a:ext cx="3999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&lt;</a:t>
            </a:r>
            <a:r>
              <a:rPr lang="ko-KR" altLang="en-US" sz="2000" dirty="0" err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피어슨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 상관계수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&gt;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50677C-EA06-4AEB-806B-1607D2AE0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52" y="2707634"/>
            <a:ext cx="5700481" cy="25166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906AFA-B4E3-41F0-9BAD-A194C38D0556}"/>
              </a:ext>
            </a:extLst>
          </p:cNvPr>
          <p:cNvSpPr txBox="1"/>
          <p:nvPr/>
        </p:nvSpPr>
        <p:spPr>
          <a:xfrm>
            <a:off x="6545889" y="1792095"/>
            <a:ext cx="3999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&lt;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상관계수를 시각화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&gt;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372DBCC-BED8-4D61-A07E-A62D53379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052" y="2216066"/>
            <a:ext cx="4275872" cy="3690937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C422ADB-24A1-491C-858E-3F7E6E3117ED}"/>
              </a:ext>
            </a:extLst>
          </p:cNvPr>
          <p:cNvCxnSpPr/>
          <p:nvPr/>
        </p:nvCxnSpPr>
        <p:spPr>
          <a:xfrm>
            <a:off x="6285334" y="1517672"/>
            <a:ext cx="0" cy="43155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776203B-B641-4C92-8812-FD92819EF937}"/>
              </a:ext>
            </a:extLst>
          </p:cNvPr>
          <p:cNvSpPr/>
          <p:nvPr/>
        </p:nvSpPr>
        <p:spPr>
          <a:xfrm>
            <a:off x="929579" y="5224307"/>
            <a:ext cx="5095202" cy="1065587"/>
          </a:xfrm>
          <a:prstGeom prst="round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Sepal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width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속성이 가장 독립성이 높고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, petal length, petal width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가 가장 독립성이 낮다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CFC3E3C9-F042-433C-983C-4CB08C08E0F4}"/>
              </a:ext>
            </a:extLst>
          </p:cNvPr>
          <p:cNvSpPr/>
          <p:nvPr/>
        </p:nvSpPr>
        <p:spPr>
          <a:xfrm>
            <a:off x="357752" y="5465460"/>
            <a:ext cx="368183" cy="732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549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/>
              </a:rPr>
              <a:t>4</a:t>
            </a:r>
            <a:endParaRPr lang="en-US" altLang="ko-KR" sz="6000" dirty="0">
              <a:ln>
                <a:solidFill>
                  <a:prstClr val="black">
                    <a:alpha val="1000"/>
                  </a:prst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0370" y="950997"/>
            <a:ext cx="4250523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의사결정 나무의 </a:t>
            </a:r>
            <a:r>
              <a:rPr lang="ko-KR" altLang="en-US" sz="2000" dirty="0" err="1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parameter</a:t>
            </a:r>
            <a:r>
              <a:rPr lang="ko-KR" altLang="en-US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 </a:t>
            </a:r>
            <a:r>
              <a:rPr lang="ko-KR" altLang="en-US" sz="2000" dirty="0" err="1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tuning</a:t>
            </a:r>
            <a:endParaRPr lang="ko-KR" altLang="en-US" sz="2000" dirty="0" err="1">
              <a:ln>
                <a:solidFill>
                  <a:prstClr val="black">
                    <a:alpha val="100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6064481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의사결정 나무 </a:t>
            </a:r>
            <a:r>
              <a:rPr lang="ko-KR" altLang="en-US" sz="3200" dirty="0" err="1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vs</a:t>
            </a:r>
            <a:r>
              <a:rPr lang="ko-KR" altLang="en-US" sz="3200" dirty="0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 </a:t>
            </a:r>
            <a:r>
              <a:rPr lang="ko-KR" altLang="en-US" sz="3200" dirty="0" err="1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나이브</a:t>
            </a:r>
            <a:r>
              <a:rPr lang="ko-KR" altLang="en-US" sz="3200" dirty="0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 </a:t>
            </a:r>
            <a:r>
              <a:rPr lang="ko-KR" altLang="en-US" sz="3200" dirty="0" err="1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베이즈</a:t>
            </a:r>
            <a:endParaRPr lang="ko-KR" altLang="en-US" sz="3200" dirty="0" err="1">
              <a:ln>
                <a:solidFill>
                  <a:prstClr val="black">
                    <a:alpha val="100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A6061E7E-6973-F34C-C8B0-62B116B70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926" y="2380893"/>
            <a:ext cx="3959726" cy="2483899"/>
          </a:xfrm>
          <a:prstGeom prst="rect">
            <a:avLst/>
          </a:prstGeom>
        </p:spPr>
      </p:pic>
      <p:sp>
        <p:nvSpPr>
          <p:cNvPr id="22" name="TextBox 5">
            <a:extLst>
              <a:ext uri="{FF2B5EF4-FFF2-40B4-BE49-F238E27FC236}">
                <a16:creationId xmlns:a16="http://schemas.microsoft.com/office/drawing/2014/main" id="{CF77C105-E642-DE82-B96C-C9A91C4B355A}"/>
              </a:ext>
            </a:extLst>
          </p:cNvPr>
          <p:cNvSpPr txBox="1"/>
          <p:nvPr/>
        </p:nvSpPr>
        <p:spPr>
          <a:xfrm>
            <a:off x="1100377" y="1664033"/>
            <a:ext cx="4464082" cy="415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&lt;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파라미터 튜닝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&gt;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79F49750-2DEB-C2DC-5801-47AB9ECD74A3}"/>
              </a:ext>
            </a:extLst>
          </p:cNvPr>
          <p:cNvSpPr txBox="1"/>
          <p:nvPr/>
        </p:nvSpPr>
        <p:spPr>
          <a:xfrm>
            <a:off x="7450377" y="1687869"/>
            <a:ext cx="4169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&lt;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분류 트리 생성 결과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&gt;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바른고딕" panose="020B0603020101020101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3DD8BFA-D761-80B9-D14A-B830C1FDE7F1}"/>
              </a:ext>
            </a:extLst>
          </p:cNvPr>
          <p:cNvCxnSpPr>
            <a:cxnSpLocks/>
          </p:cNvCxnSpPr>
          <p:nvPr/>
        </p:nvCxnSpPr>
        <p:spPr>
          <a:xfrm flipH="1" flipV="1">
            <a:off x="6503770" y="1661134"/>
            <a:ext cx="24483" cy="33340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CCB6577-2EA2-3B7A-A315-AE62CC5E0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9892" y="3103311"/>
            <a:ext cx="1111585" cy="517693"/>
          </a:xfrm>
          <a:prstGeom prst="rect">
            <a:avLst/>
          </a:prstGeom>
        </p:spPr>
      </p:pic>
      <p:pic>
        <p:nvPicPr>
          <p:cNvPr id="4" name="그림 29">
            <a:extLst>
              <a:ext uri="{FF2B5EF4-FFF2-40B4-BE49-F238E27FC236}">
                <a16:creationId xmlns:a16="http://schemas.microsoft.com/office/drawing/2014/main" id="{9EBE9120-DA0B-BEA1-6BA5-FF7A0AB2D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189" y="2995843"/>
            <a:ext cx="3398254" cy="2096216"/>
          </a:xfrm>
          <a:prstGeom prst="rect">
            <a:avLst/>
          </a:prstGeom>
        </p:spPr>
      </p:pic>
      <p:pic>
        <p:nvPicPr>
          <p:cNvPr id="30" name="그림 30" descr="테이블이(가) 표시된 사진&#10;&#10;자동 생성된 설명">
            <a:extLst>
              <a:ext uri="{FF2B5EF4-FFF2-40B4-BE49-F238E27FC236}">
                <a16:creationId xmlns:a16="http://schemas.microsoft.com/office/drawing/2014/main" id="{8D717417-3BCA-FAA6-3FC1-51E4800457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9241" y="2182797"/>
            <a:ext cx="3104148" cy="807988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FE3DC1B-3FE1-8FAD-C518-2E6B7C5383EA}"/>
              </a:ext>
            </a:extLst>
          </p:cNvPr>
          <p:cNvSpPr/>
          <p:nvPr/>
        </p:nvSpPr>
        <p:spPr>
          <a:xfrm>
            <a:off x="1007245" y="5293223"/>
            <a:ext cx="10177036" cy="1065587"/>
          </a:xfrm>
          <a:prstGeom prst="round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  <a:ea typeface="맑은 고딕"/>
              </a:rPr>
              <a:t>Parameter를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 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  <a:ea typeface="맑은 고딕"/>
              </a:rPr>
              <a:t>따로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  <a:ea typeface="맑은 고딕"/>
              </a:rPr>
              <a:t>설정하지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  <a:ea typeface="맑은 고딕"/>
              </a:rPr>
              <a:t>않고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  <a:ea typeface="맑은 고딕"/>
              </a:rPr>
              <a:t>tree를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  <a:ea typeface="맑은 고딕"/>
              </a:rPr>
              <a:t>만들었을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 때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  <a:ea typeface="맑은 고딕"/>
              </a:rPr>
              <a:t>이미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  <a:ea typeface="맑은 고딕"/>
              </a:rPr>
              <a:t>정확도가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 약 97%로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  <a:ea typeface="맑은 고딕"/>
              </a:rPr>
              <a:t>높다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. </a:t>
            </a:r>
            <a:endParaRPr lang="en-US" dirty="0">
              <a:solidFill>
                <a:schemeClr val="accent1">
                  <a:lumMod val="50000"/>
                </a:schemeClr>
              </a:solidFill>
              <a:ea typeface="맑은 고딕"/>
            </a:endParaRPr>
          </a:p>
          <a:p>
            <a:pPr algn="ctr"/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  <a:ea typeface="맑은 고딕"/>
              </a:rPr>
              <a:t>또한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, cp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  <a:ea typeface="맑은 고딕"/>
              </a:rPr>
              <a:t>값도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 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  <a:ea typeface="맑은 고딕"/>
              </a:rPr>
              <a:t>기본값인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 0.01에서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  <a:ea typeface="맑은 고딕"/>
              </a:rPr>
              <a:t>최적이었다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. </a:t>
            </a:r>
            <a:endParaRPr lang="en-US" dirty="0">
              <a:solidFill>
                <a:schemeClr val="accent1">
                  <a:lumMod val="50000"/>
                </a:schemeClr>
              </a:solidFill>
              <a:ea typeface="맑은 고딕"/>
            </a:endParaRPr>
          </a:p>
          <a:p>
            <a:pPr algn="ctr"/>
            <a:r>
              <a:rPr lang="ko-KR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⇒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  </a:t>
            </a:r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ea typeface="맑은 고딕"/>
              </a:rPr>
              <a:t>따라서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 </a:t>
            </a:r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ea typeface="맑은 고딕"/>
              </a:rPr>
              <a:t>따로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 </a:t>
            </a:r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ea typeface="맑은 고딕"/>
              </a:rPr>
              <a:t>트리의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 </a:t>
            </a:r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ea typeface="맑은 고딕"/>
              </a:rPr>
              <a:t>parameter를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 </a:t>
            </a:r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ea typeface="맑은 고딕"/>
              </a:rPr>
              <a:t>설정하지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 </a:t>
            </a:r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ea typeface="맑은 고딕"/>
              </a:rPr>
              <a:t>않았다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.</a:t>
            </a:r>
            <a:endParaRPr lang="en-US" b="1" dirty="0">
              <a:solidFill>
                <a:schemeClr val="accent1">
                  <a:lumMod val="50000"/>
                </a:schemeClr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08030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1148</Words>
  <Application>Microsoft Office PowerPoint</Application>
  <PresentationFormat>와이드스크린</PresentationFormat>
  <Paragraphs>174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a블랙M</vt:lpstr>
      <vt:lpstr>나눔바른고딕</vt:lpstr>
      <vt:lpstr>맑은 고딕</vt:lpstr>
      <vt:lpstr>Arial</vt:lpstr>
      <vt:lpstr>Noto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yeunjoo121@naver.com</cp:lastModifiedBy>
  <cp:revision>32</cp:revision>
  <dcterms:created xsi:type="dcterms:W3CDTF">2015-05-21T02:05:49Z</dcterms:created>
  <dcterms:modified xsi:type="dcterms:W3CDTF">2022-04-11T10:57:45Z</dcterms:modified>
</cp:coreProperties>
</file>