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10" r:id="rId3"/>
    <p:sldId id="258" r:id="rId4"/>
    <p:sldId id="291" r:id="rId5"/>
    <p:sldId id="262" r:id="rId6"/>
    <p:sldId id="306" r:id="rId7"/>
    <p:sldId id="293" r:id="rId8"/>
    <p:sldId id="290" r:id="rId9"/>
    <p:sldId id="295" r:id="rId10"/>
    <p:sldId id="305" r:id="rId11"/>
    <p:sldId id="296" r:id="rId12"/>
    <p:sldId id="302" r:id="rId13"/>
    <p:sldId id="311" r:id="rId14"/>
    <p:sldId id="299" r:id="rId15"/>
    <p:sldId id="303" r:id="rId16"/>
    <p:sldId id="321" r:id="rId17"/>
    <p:sldId id="323" r:id="rId18"/>
    <p:sldId id="300" r:id="rId19"/>
    <p:sldId id="309" r:id="rId20"/>
    <p:sldId id="317" r:id="rId21"/>
    <p:sldId id="322" r:id="rId22"/>
    <p:sldId id="324" r:id="rId23"/>
    <p:sldId id="316" r:id="rId24"/>
    <p:sldId id="298" r:id="rId25"/>
    <p:sldId id="312" r:id="rId26"/>
    <p:sldId id="315" r:id="rId27"/>
    <p:sldId id="277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393939"/>
    <a:srgbClr val="FF3399"/>
    <a:srgbClr val="04396C"/>
    <a:srgbClr val="1E3252"/>
    <a:srgbClr val="6497B1"/>
    <a:srgbClr val="AEAFA9"/>
    <a:srgbClr val="418A9D"/>
    <a:srgbClr val="BCDEE3"/>
    <a:srgbClr val="00528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C1544-AD36-4AB6-9E68-A0E200BDDBFD}" v="807" dt="2022-04-30T02:07:00.843"/>
    <p1510:client id="{55D2BF72-326F-49AD-9472-595044FB4F03}" v="233" dt="2022-04-30T12:56:03.631"/>
    <p1510:client id="{A3307BCC-FC04-8DEB-7633-E81A1FF3E838}" v="345" dt="2022-04-30T13:26:10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-96" y="-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149524" y="2676872"/>
            <a:ext cx="5892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Data Science 7</a:t>
            </a:r>
            <a:r>
              <a:rPr lang="ko-KR" altLang="en-US" sz="4800" spc="-300" dirty="0">
                <a:solidFill>
                  <a:schemeClr val="bg1"/>
                </a:solidFill>
              </a:rPr>
              <a:t>주차 과제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089959" y="4346555"/>
            <a:ext cx="2012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2018125044 </a:t>
            </a:r>
            <a:r>
              <a:rPr lang="ko-KR" altLang="en-US" sz="1600" dirty="0">
                <a:solidFill>
                  <a:schemeClr val="bg1"/>
                </a:solidFill>
              </a:rPr>
              <a:t>이성준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2019125021 </a:t>
            </a:r>
            <a:r>
              <a:rPr lang="ko-KR" altLang="en-US" sz="1600" dirty="0" err="1">
                <a:solidFill>
                  <a:schemeClr val="bg1"/>
                </a:solidFill>
              </a:rPr>
              <a:t>남서아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2020125047 </a:t>
            </a:r>
            <a:r>
              <a:rPr lang="ko-KR" altLang="en-US" sz="1600" dirty="0">
                <a:solidFill>
                  <a:schemeClr val="bg1"/>
                </a:solidFill>
              </a:rPr>
              <a:t>이신혁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2020</a:t>
            </a:r>
            <a:r>
              <a:rPr lang="ko-KR" altLang="en-US" sz="1200" dirty="0">
                <a:solidFill>
                  <a:schemeClr val="bg1"/>
                </a:solidFill>
              </a:rPr>
              <a:t>년도 하반기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B634EBC-6EB0-EAD5-21ED-E8E31C65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67" y="2268857"/>
            <a:ext cx="6764866" cy="20609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Data Set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변수 선택</a:t>
            </a:r>
            <a:r>
              <a:rPr lang="en-US" altLang="ko-KR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데이터 분할</a:t>
            </a: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2481214" y="4761888"/>
            <a:ext cx="722957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</a:rPr>
              <a:t>이진형 변수는 </a:t>
            </a:r>
            <a:r>
              <a:rPr lang="en-US" altLang="ko-KR" sz="2000" b="1" spc="-150" dirty="0" err="1">
                <a:solidFill>
                  <a:srgbClr val="393939"/>
                </a:solidFill>
              </a:rPr>
              <a:t>int</a:t>
            </a:r>
            <a:r>
              <a:rPr lang="ko-KR" altLang="en-US" sz="2000" b="1" spc="-150" dirty="0">
                <a:solidFill>
                  <a:srgbClr val="393939"/>
                </a:solidFill>
              </a:rPr>
              <a:t>형에서 </a:t>
            </a:r>
            <a:r>
              <a:rPr lang="en-US" altLang="ko-KR" sz="2000" b="1" spc="-150" dirty="0">
                <a:solidFill>
                  <a:srgbClr val="393939"/>
                </a:solidFill>
              </a:rPr>
              <a:t>factor</a:t>
            </a:r>
            <a:r>
              <a:rPr lang="ko-KR" altLang="en-US" sz="2000" b="1" spc="-150" dirty="0">
                <a:solidFill>
                  <a:srgbClr val="393939"/>
                </a:solidFill>
              </a:rPr>
              <a:t>형</a:t>
            </a:r>
            <a:r>
              <a:rPr lang="ko-KR" altLang="en-US" sz="2000" spc="-150" dirty="0">
                <a:solidFill>
                  <a:srgbClr val="393939"/>
                </a:solidFill>
              </a:rPr>
              <a:t>으로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자료형을</a:t>
            </a:r>
            <a:r>
              <a:rPr lang="ko-KR" altLang="en-US" sz="2000" spc="-150" dirty="0">
                <a:solidFill>
                  <a:srgbClr val="393939"/>
                </a:solidFill>
              </a:rPr>
              <a:t> 변환했다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</a:rPr>
              <a:t>앞서 선택한 변수들만을 선택해 </a:t>
            </a:r>
            <a:r>
              <a:rPr lang="en-US" altLang="ko-KR" sz="2000" b="1" spc="-150" dirty="0">
                <a:solidFill>
                  <a:srgbClr val="393939"/>
                </a:solidFill>
              </a:rPr>
              <a:t>dataset</a:t>
            </a:r>
            <a:r>
              <a:rPr lang="ko-KR" altLang="en-US" sz="2000" b="1" spc="-150" dirty="0">
                <a:solidFill>
                  <a:srgbClr val="393939"/>
                </a:solidFill>
              </a:rPr>
              <a:t> 을 재구성 </a:t>
            </a:r>
            <a:r>
              <a:rPr lang="ko-KR" altLang="en-US" sz="2000" spc="-150" dirty="0">
                <a:solidFill>
                  <a:srgbClr val="393939"/>
                </a:solidFill>
              </a:rPr>
              <a:t>했다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</a:rPr>
              <a:t>이후 </a:t>
            </a:r>
            <a:r>
              <a:rPr lang="en-US" altLang="ko-KR" sz="2000" spc="-150" dirty="0">
                <a:solidFill>
                  <a:srgbClr val="393939"/>
                </a:solidFill>
              </a:rPr>
              <a:t>Training set</a:t>
            </a:r>
            <a:r>
              <a:rPr lang="ko-KR" altLang="en-US" sz="2000" spc="-150" dirty="0">
                <a:solidFill>
                  <a:srgbClr val="393939"/>
                </a:solidFill>
              </a:rPr>
              <a:t>과 </a:t>
            </a:r>
            <a:r>
              <a:rPr lang="en-US" altLang="ko-KR" sz="2000" spc="-150" dirty="0">
                <a:solidFill>
                  <a:srgbClr val="393939"/>
                </a:solidFill>
              </a:rPr>
              <a:t>Test set</a:t>
            </a:r>
            <a:r>
              <a:rPr lang="ko-KR" altLang="en-US" sz="2000" spc="-150" dirty="0">
                <a:solidFill>
                  <a:srgbClr val="393939"/>
                </a:solidFill>
              </a:rPr>
              <a:t>을 </a:t>
            </a:r>
            <a:r>
              <a:rPr lang="en-US" altLang="ko-KR" sz="2000" b="1" spc="-150" dirty="0">
                <a:solidFill>
                  <a:srgbClr val="393939"/>
                </a:solidFill>
              </a:rPr>
              <a:t>7:3</a:t>
            </a:r>
            <a:r>
              <a:rPr lang="ko-KR" altLang="en-US" sz="2000" b="1" spc="-150" dirty="0">
                <a:solidFill>
                  <a:srgbClr val="393939"/>
                </a:solidFill>
              </a:rPr>
              <a:t>의 비율로 </a:t>
            </a:r>
            <a:r>
              <a:rPr lang="ko-KR" altLang="en-US" sz="2000" b="1" spc="-150" dirty="0" err="1">
                <a:solidFill>
                  <a:srgbClr val="393939"/>
                </a:solidFill>
              </a:rPr>
              <a:t>층화추출</a:t>
            </a:r>
            <a:r>
              <a:rPr lang="ko-KR" altLang="en-US" sz="2000" b="1" spc="-150" dirty="0">
                <a:solidFill>
                  <a:srgbClr val="393939"/>
                </a:solidFill>
              </a:rPr>
              <a:t> </a:t>
            </a:r>
            <a:r>
              <a:rPr lang="ko-KR" altLang="en-US" sz="2000" spc="-150" dirty="0">
                <a:solidFill>
                  <a:srgbClr val="393939"/>
                </a:solidFill>
              </a:rPr>
              <a:t>했다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393939"/>
                </a:solidFill>
              </a:rPr>
              <a:t>Training set</a:t>
            </a:r>
            <a:r>
              <a:rPr lang="ko-KR" altLang="en-US" sz="2000" spc="-150" dirty="0">
                <a:solidFill>
                  <a:srgbClr val="393939"/>
                </a:solidFill>
              </a:rPr>
              <a:t>의 행 수 </a:t>
            </a:r>
            <a:r>
              <a:rPr lang="en-US" altLang="ko-KR" sz="2000" spc="-150" dirty="0">
                <a:solidFill>
                  <a:srgbClr val="393939"/>
                </a:solidFill>
              </a:rPr>
              <a:t>: 8878, Test</a:t>
            </a:r>
            <a:r>
              <a:rPr lang="ko-KR" altLang="en-US" sz="2000" spc="-150" dirty="0">
                <a:solidFill>
                  <a:srgbClr val="393939"/>
                </a:solidFill>
              </a:rPr>
              <a:t> </a:t>
            </a:r>
            <a:r>
              <a:rPr lang="en-US" altLang="ko-KR" sz="2000" spc="-150" dirty="0">
                <a:solidFill>
                  <a:srgbClr val="393939"/>
                </a:solidFill>
              </a:rPr>
              <a:t>set</a:t>
            </a:r>
            <a:r>
              <a:rPr lang="ko-KR" altLang="en-US" sz="2000" spc="-150" dirty="0">
                <a:solidFill>
                  <a:srgbClr val="393939"/>
                </a:solidFill>
              </a:rPr>
              <a:t>의 행 수 </a:t>
            </a:r>
            <a:r>
              <a:rPr lang="en-US" altLang="ko-KR" sz="2000" spc="-150" dirty="0">
                <a:solidFill>
                  <a:srgbClr val="393939"/>
                </a:solidFill>
              </a:rPr>
              <a:t>: 3806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셋 재구성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,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분할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0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741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의사 결정 트리 모델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994" y="2019119"/>
            <a:ext cx="5691894" cy="298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562573" y="5247855"/>
            <a:ext cx="581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>
                <a:solidFill>
                  <a:srgbClr val="393939"/>
                </a:solidFill>
              </a:rPr>
              <a:t>- </a:t>
            </a:r>
            <a:r>
              <a:rPr lang="en-US" altLang="ko-KR" b="1" spc="-150" dirty="0">
                <a:solidFill>
                  <a:srgbClr val="393939"/>
                </a:solidFill>
              </a:rPr>
              <a:t>Grid search</a:t>
            </a:r>
            <a:r>
              <a:rPr lang="ko-KR" altLang="en-US" spc="-150" dirty="0">
                <a:solidFill>
                  <a:srgbClr val="393939"/>
                </a:solidFill>
              </a:rPr>
              <a:t>를 통해 최적화</a:t>
            </a:r>
            <a:endParaRPr lang="en-US" altLang="ko-KR" spc="-150" dirty="0">
              <a:solidFill>
                <a:srgbClr val="393939"/>
              </a:solidFill>
            </a:endParaRPr>
          </a:p>
          <a:p>
            <a:pPr algn="just"/>
            <a:r>
              <a:rPr lang="en-US" altLang="ko-KR" spc="-150" dirty="0">
                <a:solidFill>
                  <a:srgbClr val="393939"/>
                </a:solidFill>
              </a:rPr>
              <a:t>- </a:t>
            </a:r>
            <a:r>
              <a:rPr lang="en-US" altLang="ko-KR" spc="-150" dirty="0" err="1">
                <a:solidFill>
                  <a:srgbClr val="393939"/>
                </a:solidFill>
              </a:rPr>
              <a:t>maxdepth</a:t>
            </a:r>
            <a:r>
              <a:rPr lang="ko-KR" altLang="en-US" spc="-150" dirty="0">
                <a:solidFill>
                  <a:srgbClr val="393939"/>
                </a:solidFill>
              </a:rPr>
              <a:t>가 크고 더 정확도가 높은 모델 대신에</a:t>
            </a:r>
            <a:r>
              <a:rPr lang="en-US" altLang="ko-KR" spc="-150" dirty="0">
                <a:solidFill>
                  <a:srgbClr val="393939"/>
                </a:solidFill>
              </a:rPr>
              <a:t>, </a:t>
            </a:r>
            <a:br>
              <a:rPr lang="en-US" altLang="ko-KR" spc="-150" dirty="0">
                <a:solidFill>
                  <a:srgbClr val="393939"/>
                </a:solidFill>
              </a:rPr>
            </a:br>
            <a:r>
              <a:rPr lang="en-US" altLang="ko-KR" spc="-150" dirty="0">
                <a:solidFill>
                  <a:srgbClr val="393939"/>
                </a:solidFill>
              </a:rPr>
              <a:t>  </a:t>
            </a:r>
            <a:r>
              <a:rPr lang="ko-KR" altLang="en-US" spc="-150" dirty="0">
                <a:solidFill>
                  <a:srgbClr val="393939"/>
                </a:solidFill>
              </a:rPr>
              <a:t>더 단순한 모델인 </a:t>
            </a:r>
            <a:r>
              <a:rPr lang="en-US" altLang="ko-KR" spc="-150" dirty="0" err="1">
                <a:solidFill>
                  <a:srgbClr val="393939"/>
                </a:solidFill>
              </a:rPr>
              <a:t>minsplit</a:t>
            </a:r>
            <a:r>
              <a:rPr lang="en-US" altLang="ko-KR" spc="-150" dirty="0">
                <a:solidFill>
                  <a:srgbClr val="393939"/>
                </a:solidFill>
              </a:rPr>
              <a:t>=4, </a:t>
            </a:r>
            <a:r>
              <a:rPr lang="en-US" altLang="ko-KR" spc="-150" dirty="0" err="1">
                <a:solidFill>
                  <a:srgbClr val="393939"/>
                </a:solidFill>
              </a:rPr>
              <a:t>minbucket</a:t>
            </a:r>
            <a:r>
              <a:rPr lang="en-US" altLang="ko-KR" spc="-150" dirty="0">
                <a:solidFill>
                  <a:srgbClr val="393939"/>
                </a:solidFill>
              </a:rPr>
              <a:t>=6 </a:t>
            </a:r>
            <a:r>
              <a:rPr lang="en-US" altLang="ko-KR" spc="-150" dirty="0" err="1">
                <a:solidFill>
                  <a:srgbClr val="393939"/>
                </a:solidFill>
              </a:rPr>
              <a:t>maxdepth</a:t>
            </a:r>
            <a:r>
              <a:rPr lang="en-US" altLang="ko-KR" spc="-150" dirty="0">
                <a:solidFill>
                  <a:srgbClr val="393939"/>
                </a:solidFill>
              </a:rPr>
              <a:t>=3 </a:t>
            </a:r>
            <a:r>
              <a:rPr lang="ko-KR" altLang="en-US" spc="-150" dirty="0">
                <a:solidFill>
                  <a:srgbClr val="393939"/>
                </a:solidFill>
              </a:rPr>
              <a:t>조합 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8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의사 결정 트리 모델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– parameter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최적화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7897C4-6CDA-4D33-AD7D-C197D1FF47D8}"/>
              </a:ext>
            </a:extLst>
          </p:cNvPr>
          <p:cNvSpPr/>
          <p:nvPr/>
        </p:nvSpPr>
        <p:spPr>
          <a:xfrm>
            <a:off x="875104" y="4437530"/>
            <a:ext cx="5186291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9A89FB-CBA0-4058-8242-4AD2D76C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27" y="2019284"/>
            <a:ext cx="5228571" cy="322857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281E70E-DBFF-4258-9978-116465907505}"/>
              </a:ext>
            </a:extLst>
          </p:cNvPr>
          <p:cNvSpPr/>
          <p:nvPr/>
        </p:nvSpPr>
        <p:spPr>
          <a:xfrm>
            <a:off x="11066931" y="3579565"/>
            <a:ext cx="416858" cy="3738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70D52-96B7-4B71-B353-52B6B76E0437}"/>
              </a:ext>
            </a:extLst>
          </p:cNvPr>
          <p:cNvSpPr txBox="1"/>
          <p:nvPr/>
        </p:nvSpPr>
        <p:spPr>
          <a:xfrm>
            <a:off x="6838142" y="5419164"/>
            <a:ext cx="473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dirty="0">
                <a:solidFill>
                  <a:srgbClr val="04396C"/>
                </a:solidFill>
              </a:rPr>
              <a:t>cp</a:t>
            </a:r>
            <a:r>
              <a:rPr lang="ko-KR" altLang="en-US" b="1" dirty="0">
                <a:solidFill>
                  <a:srgbClr val="04396C"/>
                </a:solidFill>
              </a:rPr>
              <a:t>플롯</a:t>
            </a:r>
            <a:r>
              <a:rPr lang="ko-KR" altLang="en-US" dirty="0"/>
              <a:t>을 통해 </a:t>
            </a:r>
            <a:r>
              <a:rPr lang="en-US" altLang="ko-KR" dirty="0" err="1"/>
              <a:t>xerror</a:t>
            </a:r>
            <a:r>
              <a:rPr lang="ko-KR" altLang="en-US" dirty="0"/>
              <a:t> 최소로 하는 </a:t>
            </a:r>
            <a:r>
              <a:rPr lang="en-US" altLang="ko-KR" dirty="0"/>
              <a:t>cp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- Cp = 0.013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1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741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의사 결정 트리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394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의사 결정 트리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– </a:t>
            </a:r>
            <a:r>
              <a:rPr lang="en-US" altLang="ko-KR" sz="2400" spc="-300" dirty="0" err="1">
                <a:solidFill>
                  <a:srgbClr val="393939"/>
                </a:solidFill>
                <a:latin typeface="+mn-ea"/>
              </a:rPr>
              <a:t>gini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, information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적용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1203021" y="3240803"/>
            <a:ext cx="434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spc="-150" dirty="0">
                <a:solidFill>
                  <a:srgbClr val="393939"/>
                </a:solidFill>
                <a:latin typeface="+mj-ea"/>
                <a:ea typeface="+mj-ea"/>
              </a:rPr>
              <a:t>Accuracy: 0.6631</a:t>
            </a:r>
            <a:endParaRPr lang="ko-KR" altLang="en-US" sz="4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252911" y="4315024"/>
            <a:ext cx="368617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앞선 최적 파라미터와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cp와</a:t>
            </a:r>
            <a:r>
              <a:rPr lang="ko-KR" altLang="en-US" sz="2000" spc="-150" dirty="0">
                <a:solidFill>
                  <a:srgbClr val="393939"/>
                </a:solidFill>
              </a:rPr>
              <a:t> 함께 </a:t>
            </a:r>
            <a:r>
              <a:rPr lang="en-US" altLang="ko-KR" sz="2000" spc="-150" dirty="0">
                <a:solidFill>
                  <a:srgbClr val="393939"/>
                </a:solidFill>
              </a:rPr>
              <a:t>split criterion</a:t>
            </a:r>
            <a:r>
              <a:rPr lang="ko-KR" altLang="en-US" sz="2000" spc="-150" dirty="0">
                <a:solidFill>
                  <a:srgbClr val="393939"/>
                </a:solidFill>
              </a:rPr>
              <a:t>을 적용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그 결과 </a:t>
            </a:r>
            <a:r>
              <a:rPr lang="en-US" altLang="ko-KR" sz="2000" spc="-150" dirty="0" err="1">
                <a:solidFill>
                  <a:srgbClr val="393939"/>
                </a:solidFill>
              </a:rPr>
              <a:t>gini</a:t>
            </a:r>
            <a:r>
              <a:rPr lang="ko-KR" altLang="en-US" sz="2000" spc="-150" dirty="0">
                <a:solidFill>
                  <a:srgbClr val="393939"/>
                </a:solidFill>
              </a:rPr>
              <a:t>의 정확도가 약 </a:t>
            </a:r>
            <a:r>
              <a:rPr lang="en-US" altLang="ko-KR" sz="2000" spc="-150" dirty="0">
                <a:solidFill>
                  <a:srgbClr val="393939"/>
                </a:solidFill>
              </a:rPr>
              <a:t>0.6681</a:t>
            </a:r>
            <a:r>
              <a:rPr lang="ko-KR" altLang="en-US" sz="2000" spc="-150" dirty="0">
                <a:solidFill>
                  <a:srgbClr val="393939"/>
                </a:solidFill>
              </a:rPr>
              <a:t>로</a:t>
            </a:r>
            <a:r>
              <a:rPr lang="en-US" altLang="ko-KR" sz="2000" spc="-150" dirty="0">
                <a:solidFill>
                  <a:srgbClr val="393939"/>
                </a:solidFill>
              </a:rPr>
              <a:t>, </a:t>
            </a:r>
            <a:r>
              <a:rPr lang="ko-KR" altLang="en-US" sz="2000" spc="-150" dirty="0">
                <a:solidFill>
                  <a:srgbClr val="393939"/>
                </a:solidFill>
              </a:rPr>
              <a:t>약 </a:t>
            </a:r>
            <a:r>
              <a:rPr lang="en-US" altLang="ko-KR" sz="2000" spc="-150" dirty="0">
                <a:solidFill>
                  <a:srgbClr val="393939"/>
                </a:solidFill>
              </a:rPr>
              <a:t>0.6684</a:t>
            </a:r>
            <a:r>
              <a:rPr lang="ko-KR" altLang="en-US" sz="2000" spc="-150" dirty="0">
                <a:solidFill>
                  <a:srgbClr val="393939"/>
                </a:solidFill>
              </a:rPr>
              <a:t>가 나온 </a:t>
            </a:r>
            <a:r>
              <a:rPr lang="en-US" altLang="ko-KR" sz="2000" spc="-150" dirty="0">
                <a:solidFill>
                  <a:srgbClr val="393939"/>
                </a:solidFill>
              </a:rPr>
              <a:t>information</a:t>
            </a:r>
            <a:r>
              <a:rPr lang="ko-KR" altLang="en-US" sz="2000" spc="-150" dirty="0">
                <a:solidFill>
                  <a:srgbClr val="393939"/>
                </a:solidFill>
              </a:rPr>
              <a:t>보다 높게 나와 </a:t>
            </a:r>
            <a:r>
              <a:rPr lang="en-US" altLang="ko-KR" sz="2000" spc="-150" dirty="0">
                <a:solidFill>
                  <a:srgbClr val="393939"/>
                </a:solidFill>
              </a:rPr>
              <a:t>default</a:t>
            </a:r>
            <a:r>
              <a:rPr lang="ko-KR" altLang="en-US" sz="2000" spc="-150" dirty="0">
                <a:solidFill>
                  <a:srgbClr val="393939"/>
                </a:solidFill>
              </a:rPr>
              <a:t>인 </a:t>
            </a:r>
            <a:r>
              <a:rPr lang="en-US" altLang="ko-KR" sz="2000" spc="-150" dirty="0" err="1">
                <a:solidFill>
                  <a:srgbClr val="393939"/>
                </a:solidFill>
              </a:rPr>
              <a:t>gini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를</a:t>
            </a:r>
            <a:r>
              <a:rPr lang="ko-KR" altLang="en-US" sz="2000" spc="-150" dirty="0">
                <a:solidFill>
                  <a:srgbClr val="393939"/>
                </a:solidFill>
              </a:rPr>
              <a:t> 선택하였다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927102" y="2678653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 information </a:t>
            </a:r>
            <a:r>
              <a:rPr lang="ko-KR" altLang="en-US" sz="2000" spc="-150" dirty="0">
                <a:solidFill>
                  <a:srgbClr val="393939"/>
                </a:solidFill>
              </a:rPr>
              <a:t>적용</a:t>
            </a:r>
            <a:endParaRPr lang="en-US" altLang="ko-KR" sz="2000" spc="-150" dirty="0">
              <a:solidFill>
                <a:srgbClr val="39393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746515" y="3240803"/>
            <a:ext cx="434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spc="-150" dirty="0">
                <a:solidFill>
                  <a:srgbClr val="393939"/>
                </a:solidFill>
                <a:latin typeface="+mj-ea"/>
                <a:ea typeface="+mj-ea"/>
              </a:rPr>
              <a:t>Accuracy: 0.6684</a:t>
            </a:r>
            <a:endParaRPr lang="ko-KR" altLang="en-US" sz="4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470596" y="2678653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 </a:t>
            </a:r>
            <a:r>
              <a:rPr lang="en-US" altLang="ko-KR" sz="2000" spc="-150" dirty="0" err="1">
                <a:solidFill>
                  <a:srgbClr val="393939"/>
                </a:solidFill>
              </a:rPr>
              <a:t>gini</a:t>
            </a:r>
            <a:r>
              <a:rPr lang="ko-KR" altLang="en-US" sz="2000" spc="-150" dirty="0">
                <a:solidFill>
                  <a:srgbClr val="393939"/>
                </a:solidFill>
              </a:rPr>
              <a:t>적용</a:t>
            </a:r>
            <a:endParaRPr lang="en-US" altLang="ko-KR" sz="2000" spc="-15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4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741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의사 결정 트리 모델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07" y="2354547"/>
            <a:ext cx="5690082" cy="35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240380" y="3429000"/>
            <a:ext cx="533753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393939"/>
                </a:solidFill>
              </a:rPr>
              <a:t>최적화한 </a:t>
            </a:r>
            <a:r>
              <a:rPr lang="en-US" altLang="ko-KR" sz="1900" spc="-150" dirty="0">
                <a:solidFill>
                  <a:srgbClr val="393939"/>
                </a:solidFill>
              </a:rPr>
              <a:t>parameter</a:t>
            </a:r>
            <a:r>
              <a:rPr lang="ko-KR" altLang="en-US" sz="1900" spc="-150" dirty="0">
                <a:solidFill>
                  <a:srgbClr val="393939"/>
                </a:solidFill>
              </a:rPr>
              <a:t>로 학습곡선을 생성하였다</a:t>
            </a:r>
            <a:r>
              <a:rPr lang="en-US" altLang="ko-KR" sz="1900" spc="-150" dirty="0">
                <a:solidFill>
                  <a:srgbClr val="393939"/>
                </a:solidFill>
              </a:rPr>
              <a:t>.</a:t>
            </a:r>
          </a:p>
          <a:p>
            <a:pPr algn="just"/>
            <a:endParaRPr lang="en-US" altLang="ko-KR" sz="1900" spc="-150" dirty="0">
              <a:solidFill>
                <a:srgbClr val="393939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→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Testing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</a:rPr>
              <a:t>정확도가 상승하며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training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</a:rPr>
              <a:t>정확도는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testing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</a:rPr>
              <a:t>에 가깝게 감소한다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→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</a:rPr>
              <a:t>과적합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</a:rPr>
              <a:t> 되지 않은 모델임을 알 수 있다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의사 결정 트리 모델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9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741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의사 결정 트리 모델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07" y="2354547"/>
            <a:ext cx="5690082" cy="351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240380" y="2945932"/>
            <a:ext cx="4010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데이터 탐색 과정에서 얻은 변수들을 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예측변수로 선정하여</a:t>
            </a:r>
            <a:r>
              <a:rPr lang="en-US" altLang="ko-KR" sz="2000" spc="-150" dirty="0">
                <a:solidFill>
                  <a:srgbClr val="393939"/>
                </a:solidFill>
              </a:rPr>
              <a:t> </a:t>
            </a:r>
            <a:r>
              <a:rPr lang="ko-KR" altLang="en-US" sz="2000" spc="-150" dirty="0">
                <a:solidFill>
                  <a:srgbClr val="393939"/>
                </a:solidFill>
              </a:rPr>
              <a:t>의사 결정 트리 모델을 생성한다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  <a:endParaRPr lang="ko-KR" altLang="en-US" sz="20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의사 결정 트리 모델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240380" y="4941687"/>
            <a:ext cx="434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spc="-150" dirty="0">
                <a:solidFill>
                  <a:srgbClr val="393939"/>
                </a:solidFill>
                <a:latin typeface="+mj-ea"/>
                <a:ea typeface="+mj-ea"/>
              </a:rPr>
              <a:t>Accuracy: 0.6684</a:t>
            </a:r>
            <a:endParaRPr lang="ko-KR" altLang="en-US" sz="4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881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60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인공신경망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240380" y="3015614"/>
            <a:ext cx="368617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교차 검증을 </a:t>
            </a:r>
            <a:r>
              <a:rPr lang="en-US" altLang="ko-KR" sz="2000" spc="-150" dirty="0">
                <a:solidFill>
                  <a:srgbClr val="393939"/>
                </a:solidFill>
              </a:rPr>
              <a:t>10</a:t>
            </a:r>
            <a:r>
              <a:rPr lang="ko-KR" altLang="en-US" sz="2000" spc="-150" dirty="0">
                <a:solidFill>
                  <a:srgbClr val="393939"/>
                </a:solidFill>
              </a:rPr>
              <a:t>회 진행 하여 나온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인공 신경망 </a:t>
            </a:r>
            <a:r>
              <a:rPr lang="ko-KR" altLang="en-US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모델의 정확도 및 파라미터  최적화 값 출력 결과</a:t>
            </a:r>
            <a:r>
              <a:rPr lang="ko-KR" altLang="en-US" sz="2000" spc="-150" dirty="0">
                <a:solidFill>
                  <a:srgbClr val="393939"/>
                </a:solidFill>
              </a:rPr>
              <a:t> 이다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최적화 과정을 거친 결과 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Hidden layer</a:t>
            </a:r>
            <a:r>
              <a:rPr lang="ko-KR" altLang="en-US" sz="2000" spc="-150" dirty="0">
                <a:solidFill>
                  <a:srgbClr val="393939"/>
                </a:solidFill>
              </a:rPr>
              <a:t>의 개수와 </a:t>
            </a:r>
            <a:r>
              <a:rPr lang="en-US" altLang="ko-KR" sz="2000" spc="-150" dirty="0">
                <a:solidFill>
                  <a:srgbClr val="393939"/>
                </a:solidFill>
              </a:rPr>
              <a:t>overfitting</a:t>
            </a:r>
            <a:r>
              <a:rPr lang="ko-KR" altLang="en-US" sz="2000" spc="-150" dirty="0">
                <a:solidFill>
                  <a:srgbClr val="393939"/>
                </a:solidFill>
              </a:rPr>
              <a:t>을 막기 위한 </a:t>
            </a:r>
            <a:r>
              <a:rPr lang="en-US" altLang="ko-KR" sz="2000" spc="-150" dirty="0">
                <a:solidFill>
                  <a:srgbClr val="393939"/>
                </a:solidFill>
              </a:rPr>
              <a:t>decay </a:t>
            </a:r>
            <a:r>
              <a:rPr lang="ko-KR" altLang="en-US" sz="2000" spc="-150" dirty="0">
                <a:solidFill>
                  <a:srgbClr val="393939"/>
                </a:solidFill>
              </a:rPr>
              <a:t>파라미터 값은 다음과 같이 산정되었다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인공 신경망 모델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–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모델 정확도 및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파라미터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최적화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5" y="2491612"/>
            <a:ext cx="46386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6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60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인공신경망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002128" y="5504472"/>
            <a:ext cx="459285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</a:rPr>
              <a:t>반복문을 통해 </a:t>
            </a:r>
            <a:r>
              <a:rPr lang="en-US" altLang="ko-KR" sz="2000" spc="-150" dirty="0">
                <a:solidFill>
                  <a:srgbClr val="393939"/>
                </a:solidFill>
              </a:rPr>
              <a:t>seed(1234)</a:t>
            </a:r>
            <a:r>
              <a:rPr lang="ko-KR" altLang="en-US" sz="2000" spc="-150" dirty="0">
                <a:solidFill>
                  <a:srgbClr val="393939"/>
                </a:solidFill>
              </a:rPr>
              <a:t>에서의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</a:rPr>
              <a:t>인공 신경망의 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</a:rPr>
              <a:t>최적 </a:t>
            </a:r>
            <a:r>
              <a:rPr lang="en-US" altLang="ko-KR" sz="2000" b="1" spc="-150" dirty="0" err="1">
                <a:solidFill>
                  <a:schemeClr val="accent2">
                    <a:lumMod val="75000"/>
                  </a:schemeClr>
                </a:solidFill>
              </a:rPr>
              <a:t>maxit</a:t>
            </a:r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</a:rPr>
              <a:t>값(400)</a:t>
            </a:r>
            <a:r>
              <a:rPr lang="ko-KR" altLang="en-US" sz="2000" spc="-150" dirty="0">
                <a:solidFill>
                  <a:srgbClr val="393939"/>
                </a:solidFill>
              </a:rPr>
              <a:t>을 구함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인공 신경망 모델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–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파라미터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최적화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34" y="2100260"/>
            <a:ext cx="5196531" cy="32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28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741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의사 결정 트리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240380" y="2951446"/>
            <a:ext cx="368617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데이터 탐색에서 얻은 영향력 있는 변수들을 포함해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hidden</a:t>
            </a:r>
            <a:r>
              <a:rPr lang="ko-KR" altLang="en-US" sz="2000" spc="-150" dirty="0">
                <a:solidFill>
                  <a:srgbClr val="393939"/>
                </a:solidFill>
              </a:rPr>
              <a:t>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layer</a:t>
            </a:r>
            <a:r>
              <a:rPr lang="ko-KR" altLang="en-US" sz="2000" spc="-150" dirty="0">
                <a:solidFill>
                  <a:srgbClr val="393939"/>
                </a:solidFill>
              </a:rPr>
              <a:t> 1개를 가지는 인공 신경망 모델을 생성한다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  <a:endParaRPr lang="ko-KR" altLang="en-US" sz="20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인공 신경망 모델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240380" y="4892689"/>
            <a:ext cx="434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spc="-150" dirty="0">
                <a:solidFill>
                  <a:srgbClr val="393939"/>
                </a:solidFill>
                <a:latin typeface="+mj-ea"/>
                <a:ea typeface="+mj-ea"/>
              </a:rPr>
              <a:t>Accuracy: 0.6776</a:t>
            </a:r>
            <a:endParaRPr lang="ko-KR" altLang="en-US" sz="4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6" y="2919362"/>
            <a:ext cx="5762661" cy="35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23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580882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인공신경망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240379" y="3472779"/>
            <a:ext cx="3686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srgbClr val="393939"/>
                </a:solidFill>
              </a:rPr>
              <a:t>데이터 셋을 인경 신경망 모델에 넣은 결과 나온 변수들의 중요도를 순서대로 나타낸 차트이다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algn="just"/>
            <a:endParaRPr lang="ko-KR" altLang="en-US" sz="20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인공 신경망 모델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2" y="2614561"/>
            <a:ext cx="5368968" cy="331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841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40482" cy="707886"/>
            <a:chOff x="294640" y="3596640"/>
            <a:chExt cx="2040482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391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Data Set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4481855" cy="1606391"/>
            <a:chOff x="294640" y="3596640"/>
            <a:chExt cx="4481855" cy="16063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4679811"/>
              <a:ext cx="3833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데이터 적합성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2800" spc="-150" dirty="0" err="1">
                  <a:solidFill>
                    <a:srgbClr val="393939"/>
                  </a:solidFill>
                </a:rPr>
                <a:t>강건성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평가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735139"/>
              <a:ext cx="17443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Model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생성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833485" cy="707886"/>
            <a:chOff x="294640" y="3596640"/>
            <a:chExt cx="83348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68921" y="400211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93939"/>
                </a:solidFill>
                <a:latin typeface="Arial Nova Light" panose="020B0304020202020204" pitchFamily="34" charset="0"/>
              </a:rPr>
              <a:t>데이터 전처리 및 데이터 탐색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68920" y="5006121"/>
            <a:ext cx="517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93939"/>
                </a:solidFill>
                <a:latin typeface="Arial Nova Light" panose="020B0304020202020204" pitchFamily="34" charset="0"/>
              </a:rPr>
              <a:t>의사 결정 트리</a:t>
            </a:r>
            <a:r>
              <a:rPr lang="en-US" altLang="ko-KR" dirty="0">
                <a:solidFill>
                  <a:srgbClr val="393939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dirty="0">
                <a:solidFill>
                  <a:srgbClr val="393939"/>
                </a:solidFill>
                <a:latin typeface="Arial Nova Light" panose="020B0304020202020204" pitchFamily="34" charset="0"/>
              </a:rPr>
              <a:t>인공 신경망</a:t>
            </a:r>
            <a:r>
              <a:rPr lang="en-US" altLang="ko-KR" dirty="0">
                <a:solidFill>
                  <a:srgbClr val="393939"/>
                </a:solidFill>
                <a:latin typeface="Arial Nova Light" panose="020B0304020202020204" pitchFamily="34" charset="0"/>
              </a:rPr>
              <a:t>, SVM </a:t>
            </a:r>
            <a:r>
              <a:rPr lang="ko-KR" altLang="en-US" dirty="0">
                <a:solidFill>
                  <a:srgbClr val="393939"/>
                </a:solidFill>
                <a:latin typeface="Arial Nova Light" panose="020B0304020202020204" pitchFamily="34" charset="0"/>
              </a:rPr>
              <a:t>모델 생성 후 비교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5100871" y="5986143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393939"/>
                </a:solidFill>
              </a:rPr>
              <a:t>분포기반과 경계모델에 적합한 데이터와 </a:t>
            </a:r>
            <a:r>
              <a:rPr lang="ko-KR" altLang="en-US" spc="-150" dirty="0" err="1">
                <a:solidFill>
                  <a:srgbClr val="393939"/>
                </a:solidFill>
              </a:rPr>
              <a:t>강건성</a:t>
            </a:r>
            <a:r>
              <a:rPr lang="ko-KR" altLang="en-US" spc="-150" dirty="0">
                <a:solidFill>
                  <a:srgbClr val="393939"/>
                </a:solidFill>
              </a:rPr>
              <a:t> 평가</a:t>
            </a:r>
          </a:p>
        </p:txBody>
      </p:sp>
    </p:spTree>
    <p:extLst>
      <p:ext uri="{BB962C8B-B14F-4D97-AF65-F5344CB8AC3E}">
        <p14:creationId xmlns:p14="http://schemas.microsoft.com/office/powerpoint/2010/main" val="31974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580882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인공신경망 모델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240380" y="3429000"/>
            <a:ext cx="5337538" cy="18004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900" b="1" spc="-150" dirty="0" err="1">
                <a:solidFill>
                  <a:srgbClr val="393939"/>
                </a:solidFill>
              </a:rPr>
              <a:t>인공신경망</a:t>
            </a:r>
            <a:r>
              <a:rPr lang="en-US" altLang="ko-KR" sz="1900" b="1" spc="-150" dirty="0">
                <a:solidFill>
                  <a:srgbClr val="393939"/>
                </a:solidFill>
              </a:rPr>
              <a:t>(ANN) </a:t>
            </a:r>
            <a:r>
              <a:rPr lang="ko-KR" altLang="en-US" sz="1900" b="1" spc="-150" dirty="0">
                <a:solidFill>
                  <a:srgbClr val="393939"/>
                </a:solidFill>
              </a:rPr>
              <a:t>모델에 대한 학습곡선을 생성하였다</a:t>
            </a:r>
            <a:r>
              <a:rPr lang="en-US" altLang="ko-KR" sz="1900" b="1" spc="-150" dirty="0">
                <a:solidFill>
                  <a:srgbClr val="393939"/>
                </a:solidFill>
              </a:rPr>
              <a:t>.</a:t>
            </a:r>
          </a:p>
          <a:p>
            <a:pPr algn="just"/>
            <a:endParaRPr lang="en-US" altLang="ko-KR" sz="1900" spc="-150" dirty="0">
              <a:solidFill>
                <a:srgbClr val="393939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→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Testing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</a:rPr>
              <a:t>정확도가 상승하며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training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</a:rPr>
              <a:t>정확도는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testing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</a:rPr>
              <a:t>에 가깝게 감소한다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→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Testing과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Training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 데이터 모두 정확도가 수렴한다.</a:t>
            </a:r>
            <a:endParaRPr lang="ko-KR" altLang="en-US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344677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인공신경망 모델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학습곡선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3F341D74-372D-568D-40BA-F4269B27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70" y="2837793"/>
            <a:ext cx="5107537" cy="31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8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SVM </a:t>
            </a:r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파라미터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최적화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Radial, sigmoid, polynomial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240080" y="1736638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-Radial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090186" y="1736638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 sigmoid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7939086" y="1736638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 polynomial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132080" y="4318540"/>
            <a:ext cx="368617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393939"/>
                </a:solidFill>
              </a:rPr>
              <a:t>Radial </a:t>
            </a:r>
            <a:r>
              <a:rPr lang="ko-KR" altLang="en-US" sz="2000" spc="-150" dirty="0">
                <a:solidFill>
                  <a:srgbClr val="393939"/>
                </a:solidFill>
              </a:rPr>
              <a:t>커널을 활용한 결과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</a:rPr>
              <a:t>최적 </a:t>
            </a:r>
            <a:r>
              <a:rPr lang="en-US" altLang="ko-KR" sz="2000" spc="-150" dirty="0">
                <a:solidFill>
                  <a:srgbClr val="393939"/>
                </a:solidFill>
              </a:rPr>
              <a:t>parameter </a:t>
            </a:r>
          </a:p>
          <a:p>
            <a:pPr algn="ctr"/>
            <a:r>
              <a:rPr lang="en-US" altLang="ko-KR" sz="2000" spc="-150" dirty="0">
                <a:solidFill>
                  <a:srgbClr val="393939"/>
                </a:solidFill>
              </a:rPr>
              <a:t>gamma(0.5), Cost(0.5)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8071560" y="4580150"/>
            <a:ext cx="368617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 sz="2000" spc="-150" dirty="0">
              <a:solidFill>
                <a:srgbClr val="39393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60359" y="5867243"/>
            <a:ext cx="1087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 dirty="0" err="1">
                <a:solidFill>
                  <a:srgbClr val="393939"/>
                </a:solidFill>
              </a:rPr>
              <a:t>tune.svm</a:t>
            </a:r>
            <a:r>
              <a:rPr lang="ko-KR" altLang="en-US" sz="2000" b="1" spc="-150" dirty="0">
                <a:solidFill>
                  <a:srgbClr val="393939"/>
                </a:solidFill>
              </a:rPr>
              <a:t>()</a:t>
            </a:r>
            <a:r>
              <a:rPr lang="ko-KR" altLang="en-US" sz="2000" spc="-150" dirty="0">
                <a:solidFill>
                  <a:srgbClr val="393939"/>
                </a:solidFill>
              </a:rPr>
              <a:t>을 통해 커널 별로 최적 </a:t>
            </a:r>
            <a:r>
              <a:rPr lang="en-US" altLang="ko-KR" sz="2000" spc="-150" dirty="0">
                <a:solidFill>
                  <a:srgbClr val="393939"/>
                </a:solidFill>
              </a:rPr>
              <a:t>Parameter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를</a:t>
            </a:r>
            <a:r>
              <a:rPr lang="ko-KR" altLang="en-US" sz="2000" spc="-150" dirty="0">
                <a:solidFill>
                  <a:srgbClr val="393939"/>
                </a:solidFill>
              </a:rPr>
              <a:t> 뽑았다.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</a:rPr>
              <a:t>그리고  그 </a:t>
            </a:r>
            <a:r>
              <a:rPr lang="en-US" altLang="ko-KR" sz="2000" spc="-150" dirty="0">
                <a:solidFill>
                  <a:srgbClr val="393939"/>
                </a:solidFill>
              </a:rPr>
              <a:t>Parameter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를</a:t>
            </a:r>
            <a:r>
              <a:rPr lang="ko-KR" altLang="en-US" sz="2000" spc="-150" dirty="0">
                <a:solidFill>
                  <a:srgbClr val="393939"/>
                </a:solidFill>
              </a:rPr>
              <a:t> 기반으로 각각 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</a:rPr>
              <a:t>해당 커널을 사용한 </a:t>
            </a:r>
            <a:r>
              <a:rPr lang="en-US" altLang="ko-KR" sz="2000" b="1" spc="-150" dirty="0" err="1">
                <a:solidFill>
                  <a:schemeClr val="accent2">
                    <a:lumMod val="75000"/>
                  </a:schemeClr>
                </a:solidFill>
              </a:rPr>
              <a:t>svm</a:t>
            </a:r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</a:rPr>
              <a:t>모델을 만들었다</a:t>
            </a:r>
            <a:r>
              <a:rPr lang="en-US" altLang="ko-KR" sz="2000" spc="-15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6" y="2483650"/>
            <a:ext cx="3951124" cy="158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18" y="2454202"/>
            <a:ext cx="2990310" cy="164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8" y="2395789"/>
            <a:ext cx="3206751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090185" y="4318540"/>
            <a:ext cx="368617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393939"/>
                </a:solidFill>
              </a:rPr>
              <a:t>Sigmoid </a:t>
            </a:r>
            <a:r>
              <a:rPr lang="ko-KR" altLang="en-US" sz="2000" spc="-150" dirty="0">
                <a:solidFill>
                  <a:srgbClr val="393939"/>
                </a:solidFill>
              </a:rPr>
              <a:t>커널을 활용한 결과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</a:rPr>
              <a:t>최적 </a:t>
            </a:r>
            <a:r>
              <a:rPr lang="en-US" altLang="ko-KR" sz="2000" spc="-150" dirty="0">
                <a:solidFill>
                  <a:srgbClr val="393939"/>
                </a:solidFill>
              </a:rPr>
              <a:t>parameter </a:t>
            </a:r>
          </a:p>
          <a:p>
            <a:pPr algn="ctr"/>
            <a:r>
              <a:rPr lang="en-US" altLang="ko-KR" sz="2000" spc="-150" dirty="0">
                <a:solidFill>
                  <a:srgbClr val="393939"/>
                </a:solidFill>
              </a:rPr>
              <a:t>cost(4)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8071559" y="4318540"/>
            <a:ext cx="368617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393939"/>
                </a:solidFill>
              </a:rPr>
              <a:t>Polynomial </a:t>
            </a:r>
            <a:r>
              <a:rPr lang="ko-KR" altLang="en-US" sz="2000" spc="-150" dirty="0">
                <a:solidFill>
                  <a:srgbClr val="393939"/>
                </a:solidFill>
              </a:rPr>
              <a:t>커널을 활용한 결과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</a:rPr>
              <a:t>최적 </a:t>
            </a:r>
            <a:r>
              <a:rPr lang="en-US" altLang="ko-KR" sz="2000" spc="-150" dirty="0">
                <a:solidFill>
                  <a:srgbClr val="393939"/>
                </a:solidFill>
              </a:rPr>
              <a:t>parameter </a:t>
            </a:r>
          </a:p>
          <a:p>
            <a:pPr algn="ctr"/>
            <a:r>
              <a:rPr lang="en-US" altLang="ko-KR" sz="2000" spc="-150" dirty="0">
                <a:solidFill>
                  <a:srgbClr val="393939"/>
                </a:solidFill>
              </a:rPr>
              <a:t>degree(3), Cost(64)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CFE5A9FE-5817-4483-CF8B-4263924C4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83" y="3663796"/>
            <a:ext cx="2743200" cy="4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4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SVM </a:t>
            </a:r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391806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 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커널 별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SVM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모델의 성능 평가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876582" y="5034879"/>
            <a:ext cx="43474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800" spc="-150" dirty="0">
                <a:solidFill>
                  <a:srgbClr val="393939"/>
                </a:solidFill>
                <a:latin typeface="+mj-ea"/>
                <a:ea typeface="+mj-ea"/>
              </a:rPr>
              <a:t>Accuracy: 0.6981</a:t>
            </a:r>
            <a:endParaRPr lang="ko-KR" altLang="en-US" sz="2800" spc="-15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220789" y="2196375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-Radial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260004" y="5034879"/>
            <a:ext cx="43474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800" spc="-150" dirty="0">
                <a:solidFill>
                  <a:srgbClr val="393939"/>
                </a:solidFill>
                <a:latin typeface="+mj-ea"/>
                <a:ea typeface="+mj-ea"/>
              </a:rPr>
              <a:t>Accuracy: </a:t>
            </a:r>
            <a:r>
              <a:rPr lang="en-US" sz="2800" spc="-150" dirty="0">
                <a:ea typeface="+mn-lt"/>
                <a:cs typeface="+mn-lt"/>
              </a:rPr>
              <a:t>0.5786</a:t>
            </a:r>
            <a:endParaRPr lang="ko-KR" altLang="en-US" sz="28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070895" y="2196375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-Sigmoid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7762654" y="5034879"/>
            <a:ext cx="43474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800" spc="-150" dirty="0">
                <a:solidFill>
                  <a:srgbClr val="393939"/>
                </a:solidFill>
                <a:latin typeface="+mj-ea"/>
                <a:ea typeface="+mj-ea"/>
              </a:rPr>
              <a:t>Accuracy: 0.6999</a:t>
            </a:r>
            <a:endParaRPr lang="en-US" sz="2800" spc="-150">
              <a:solidFill>
                <a:srgbClr val="000000"/>
              </a:solidFill>
              <a:latin typeface="나눔스퀘어 Light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7919795" y="2196375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 Polynomial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60359" y="5867243"/>
            <a:ext cx="10871281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2"/>
                </a:solidFill>
              </a:rPr>
              <a:t>Polynomial </a:t>
            </a:r>
            <a:r>
              <a:rPr lang="ko-KR" altLang="en-US" sz="2000" spc="-150" dirty="0">
                <a:solidFill>
                  <a:schemeClr val="accent2"/>
                </a:solidFill>
              </a:rPr>
              <a:t>커널</a:t>
            </a:r>
            <a:r>
              <a:rPr lang="ko-KR" altLang="en-US" sz="2000" spc="-150" dirty="0"/>
              <a:t>의 정확도가 가장 높게 나와 이것을 선택했다</a:t>
            </a:r>
            <a:r>
              <a:rPr lang="en-US" altLang="ko-KR" sz="2000" spc="-150" dirty="0"/>
              <a:t>.</a:t>
            </a:r>
          </a:p>
          <a:p>
            <a:pPr algn="ctr"/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주어진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그래프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아래의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영역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(AUC)이 1에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가까울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수록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전체적인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예측률이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높다고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 볼 수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</a:rPr>
              <a:t>있다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9871C829-2708-871D-08F5-DFF2E898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790969"/>
            <a:ext cx="3448050" cy="2133313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8974D460-5300-E64B-8261-B51734AB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0" y="2803669"/>
            <a:ext cx="3378200" cy="2126963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86BE7A4E-2F24-A251-C056-7011F8D77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50" y="2797319"/>
            <a:ext cx="3492500" cy="21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7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ko-KR" altLang="en-US" sz="3600" spc="-3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9364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성능 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70939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 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각 모델의 성능 비교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2083167" y="4315024"/>
            <a:ext cx="769900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</a:rPr>
              <a:t>예측 정확도는 </a:t>
            </a:r>
            <a:r>
              <a:rPr lang="en-US" altLang="ko-KR" sz="2000" spc="-150" dirty="0" err="1">
                <a:solidFill>
                  <a:srgbClr val="393939"/>
                </a:solidFill>
              </a:rPr>
              <a:t>svm</a:t>
            </a:r>
            <a:r>
              <a:rPr lang="ko-KR" altLang="en-US" sz="2000" spc="-150" dirty="0">
                <a:solidFill>
                  <a:srgbClr val="393939"/>
                </a:solidFill>
              </a:rPr>
              <a:t>이 가장 크고</a:t>
            </a:r>
            <a:r>
              <a:rPr lang="en-US" altLang="ko-KR" sz="2000" spc="-150" dirty="0">
                <a:solidFill>
                  <a:srgbClr val="393939"/>
                </a:solidFill>
              </a:rPr>
              <a:t>, </a:t>
            </a:r>
            <a:r>
              <a:rPr lang="en-US" altLang="ko-KR" sz="2000" spc="-150" dirty="0" err="1">
                <a:solidFill>
                  <a:srgbClr val="393939"/>
                </a:solidFill>
              </a:rPr>
              <a:t>ann</a:t>
            </a:r>
            <a:r>
              <a:rPr lang="en-US" altLang="ko-KR" sz="2000" spc="-150" dirty="0">
                <a:solidFill>
                  <a:srgbClr val="393939"/>
                </a:solidFill>
              </a:rPr>
              <a:t>(</a:t>
            </a:r>
            <a:r>
              <a:rPr lang="ko-KR" altLang="en-US" sz="2000" spc="-150" dirty="0">
                <a:solidFill>
                  <a:srgbClr val="393939"/>
                </a:solidFill>
              </a:rPr>
              <a:t>인공신경망</a:t>
            </a:r>
            <a:r>
              <a:rPr lang="en-US" altLang="ko-KR" sz="2000" spc="-150" dirty="0">
                <a:solidFill>
                  <a:srgbClr val="393939"/>
                </a:solidFill>
              </a:rPr>
              <a:t>)</a:t>
            </a:r>
            <a:r>
              <a:rPr lang="ko-KR" altLang="en-US" sz="2000" spc="-150" dirty="0">
                <a:solidFill>
                  <a:srgbClr val="393939"/>
                </a:solidFill>
              </a:rPr>
              <a:t>이 그 다음이었다</a:t>
            </a:r>
            <a:r>
              <a:rPr lang="en-US" altLang="ko-KR" sz="2000" spc="-150" dirty="0">
                <a:solidFill>
                  <a:srgbClr val="393939"/>
                </a:solidFill>
              </a:rPr>
              <a:t>. </a:t>
            </a:r>
            <a:r>
              <a:rPr lang="ko-KR" altLang="en-US" sz="2000" spc="-150" dirty="0">
                <a:solidFill>
                  <a:srgbClr val="393939"/>
                </a:solidFill>
              </a:rPr>
              <a:t>마지막으로 </a:t>
            </a:r>
            <a:r>
              <a:rPr lang="en-US" altLang="ko-KR" sz="2000" spc="-150" dirty="0">
                <a:solidFill>
                  <a:srgbClr val="393939"/>
                </a:solidFill>
              </a:rPr>
              <a:t>DT(</a:t>
            </a:r>
            <a:r>
              <a:rPr lang="ko-KR" altLang="en-US" sz="2000" spc="-150" dirty="0">
                <a:solidFill>
                  <a:srgbClr val="393939"/>
                </a:solidFill>
              </a:rPr>
              <a:t>의사결정 트리</a:t>
            </a:r>
            <a:r>
              <a:rPr lang="en-US" altLang="ko-KR" sz="2000" spc="-150" dirty="0">
                <a:solidFill>
                  <a:srgbClr val="393939"/>
                </a:solidFill>
              </a:rPr>
              <a:t>)</a:t>
            </a:r>
            <a:r>
              <a:rPr lang="ko-KR" altLang="en-US" sz="2000" spc="-150" dirty="0">
                <a:solidFill>
                  <a:srgbClr val="393939"/>
                </a:solidFill>
              </a:rPr>
              <a:t>의 정확도가 가장 낮았다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</a:rPr>
              <a:t>이 데이터셋은 </a:t>
            </a:r>
            <a:r>
              <a:rPr lang="ko-KR" altLang="en-US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극단치</a:t>
            </a:r>
            <a:r>
              <a:rPr lang="ko-KR" altLang="en-US" sz="2000" spc="-150" dirty="0">
                <a:solidFill>
                  <a:srgbClr val="393939"/>
                </a:solidFill>
              </a:rPr>
              <a:t>를 다소 가지므로</a:t>
            </a:r>
            <a:r>
              <a:rPr lang="en-US" altLang="ko-KR" sz="2000" spc="-150" dirty="0">
                <a:solidFill>
                  <a:srgbClr val="393939"/>
                </a:solidFill>
              </a:rPr>
              <a:t>, </a:t>
            </a:r>
            <a:r>
              <a:rPr lang="ko-KR" altLang="en-US" sz="2000" spc="-150" dirty="0">
                <a:solidFill>
                  <a:srgbClr val="393939"/>
                </a:solidFill>
              </a:rPr>
              <a:t>극단치에 대한 강건성이 가장 큰 </a:t>
            </a:r>
            <a:r>
              <a:rPr lang="en-US" altLang="ko-KR" sz="2000" b="1" spc="-150" dirty="0" err="1">
                <a:solidFill>
                  <a:srgbClr val="FF3399"/>
                </a:solidFill>
              </a:rPr>
              <a:t>svm</a:t>
            </a:r>
            <a:r>
              <a:rPr lang="ko-KR" altLang="en-US" sz="2000" b="1" spc="-150" dirty="0">
                <a:solidFill>
                  <a:srgbClr val="FF3399"/>
                </a:solidFill>
              </a:rPr>
              <a:t>의 성능이 가장 크게 나온 것</a:t>
            </a:r>
            <a:r>
              <a:rPr lang="ko-KR" altLang="en-US" sz="2000" spc="-150" dirty="0">
                <a:solidFill>
                  <a:srgbClr val="393939"/>
                </a:solidFill>
              </a:rPr>
              <a:t>으로 볼 수 있다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515999" y="3240803"/>
            <a:ext cx="4347409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3500" spc="-150" dirty="0">
                <a:solidFill>
                  <a:srgbClr val="393939"/>
                </a:solidFill>
                <a:latin typeface="+mj-ea"/>
                <a:ea typeface="+mj-ea"/>
              </a:rPr>
              <a:t>Accuracy: 0.6684</a:t>
            </a:r>
            <a:endParaRPr lang="ko-KR" altLang="en-US" sz="35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240080" y="2678653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 </a:t>
            </a:r>
            <a:r>
              <a:rPr lang="ko-KR" altLang="en-US" sz="2000" spc="-150" dirty="0">
                <a:solidFill>
                  <a:srgbClr val="393939"/>
                </a:solidFill>
              </a:rPr>
              <a:t>의사 결정 나무</a:t>
            </a:r>
            <a:endParaRPr lang="en-US" altLang="ko-KR" sz="2000" spc="-150" dirty="0">
              <a:solidFill>
                <a:srgbClr val="39393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366105" y="3240803"/>
            <a:ext cx="4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spc="-150" dirty="0">
                <a:solidFill>
                  <a:srgbClr val="393939"/>
                </a:solidFill>
                <a:latin typeface="+mj-ea"/>
                <a:ea typeface="+mj-ea"/>
              </a:rPr>
              <a:t>Accuracy: 0.6776</a:t>
            </a:r>
            <a:endParaRPr lang="ko-KR" altLang="en-US" sz="35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090186" y="2678653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 </a:t>
            </a:r>
            <a:r>
              <a:rPr lang="ko-KR" altLang="en-US" sz="2000" spc="-150" dirty="0">
                <a:solidFill>
                  <a:srgbClr val="393939"/>
                </a:solidFill>
              </a:rPr>
              <a:t>인공 신경망</a:t>
            </a:r>
            <a:endParaRPr lang="en-US" altLang="ko-KR" sz="2000" spc="-150" dirty="0">
              <a:solidFill>
                <a:srgbClr val="39393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8045671" y="3240803"/>
            <a:ext cx="4347409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3500" spc="-150" dirty="0">
                <a:solidFill>
                  <a:srgbClr val="393939"/>
                </a:solidFill>
                <a:latin typeface="+mj-ea"/>
                <a:ea typeface="+mj-ea"/>
              </a:rPr>
              <a:t>Accuracy: 0.6999</a:t>
            </a:r>
            <a:endParaRPr lang="en-US" sz="3500" spc="-150" dirty="0">
              <a:solidFill>
                <a:srgbClr val="000000"/>
              </a:solidFill>
              <a:latin typeface="나눔스퀘어 Light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7939086" y="2678653"/>
            <a:ext cx="368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>
                <a:solidFill>
                  <a:srgbClr val="393939"/>
                </a:solidFill>
              </a:rPr>
              <a:t>- SVM </a:t>
            </a:r>
            <a:r>
              <a:rPr lang="ko-KR" altLang="en-US" sz="2000" spc="-150" dirty="0">
                <a:solidFill>
                  <a:srgbClr val="393939"/>
                </a:solidFill>
              </a:rPr>
              <a:t>모델</a:t>
            </a:r>
            <a:endParaRPr lang="en-US" altLang="ko-KR" sz="2000" spc="-15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3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534970" y="3105834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적합한 데이터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강건성</a:t>
            </a:r>
            <a:r>
              <a:rPr lang="ko-KR" altLang="en-US" sz="3600" spc="-300" dirty="0">
                <a:solidFill>
                  <a:schemeClr val="bg1"/>
                </a:solidFill>
              </a:rPr>
              <a:t>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적합한 데이터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강건성</a:t>
            </a:r>
            <a:r>
              <a:rPr lang="ko-KR" altLang="en-US" sz="3600" spc="-300" dirty="0">
                <a:solidFill>
                  <a:schemeClr val="bg1"/>
                </a:solidFill>
              </a:rPr>
              <a:t> 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분포기반 모델과 경계기반 모델에 적합한 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285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적합한 데이터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7045058" y="1987672"/>
            <a:ext cx="3859860" cy="4673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7045058" y="1987670"/>
            <a:ext cx="3859860" cy="804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7730126" y="2177394"/>
            <a:ext cx="2324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경계 기반 모델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218377" y="3063747"/>
            <a:ext cx="3513221" cy="30105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-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인공신경망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, SVM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모델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과 같은 경계 기반 모델은 커널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활성화 함수 등을 이용해 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non-linear data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를 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linear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데이터로 변환해서 분석을 진행</a:t>
            </a:r>
            <a:endParaRPr lang="ko-KR" altLang="en-US" sz="2000" spc="-150">
              <a:solidFill>
                <a:schemeClr val="tx1">
                  <a:lumMod val="50000"/>
                  <a:lumOff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/>
                <a:ea typeface="경기천년제목 Bold"/>
              </a:rPr>
              <a:t>- 데이터 포인트가 중요한 모델이기 때문에 </a:t>
            </a:r>
            <a:r>
              <a:rPr lang="ko-KR" altLang="en-US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경기천년제목 Bold"/>
                <a:ea typeface="경기천년제목 Bold"/>
              </a:rPr>
              <a:t>수치형 데이터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Bold"/>
                <a:ea typeface="경기천년제목 Bold"/>
              </a:rPr>
              <a:t>가 분석에 적합하다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Bold"/>
                <a:ea typeface="경기천년제목 Bold"/>
              </a:rPr>
              <a:t>.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1678700" y="1987672"/>
            <a:ext cx="3859860" cy="4673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1678700" y="1987670"/>
            <a:ext cx="3859860" cy="804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2363768" y="2177394"/>
            <a:ext cx="2324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경계 기반 모델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1852018" y="3062377"/>
            <a:ext cx="3513221" cy="30105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-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의사 결정 나무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: 루트에서 잎까지 각 지점에 있는 기준에 의해 데이터가 순차적으로 분류되기에, 비선형 데이터 셋을 처리하는데 효과적이다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-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학습 데이터 셋의 분포와 현장 데이터가 같은 데이터</a:t>
            </a:r>
            <a:r>
              <a:rPr lang="ko-KR" altLang="en-US" sz="2000" spc="-150" dirty="0">
                <a:solidFill>
                  <a:srgbClr val="393939"/>
                </a:solidFill>
                <a:ea typeface="+mn-lt"/>
                <a:cs typeface="+mn-lt"/>
              </a:rPr>
              <a:t>가 분석에 적합</a:t>
            </a:r>
            <a:r>
              <a:rPr lang="en-US" sz="2000" spc="-150" dirty="0">
                <a:solidFill>
                  <a:srgbClr val="393939"/>
                </a:solidFill>
                <a:ea typeface="+mn-lt"/>
                <a:cs typeface="+mn-lt"/>
              </a:rPr>
              <a:t>. </a:t>
            </a:r>
            <a:endParaRPr lang="en-US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1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적합한 데이터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강건성</a:t>
            </a:r>
            <a:r>
              <a:rPr lang="ko-KR" altLang="en-US" sz="3600" spc="-300" dirty="0">
                <a:solidFill>
                  <a:schemeClr val="bg1"/>
                </a:solidFill>
              </a:rPr>
              <a:t> 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1112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강건성</a:t>
            </a:r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 평가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240080" y="1814043"/>
            <a:ext cx="3859860" cy="4673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240080" y="1814041"/>
            <a:ext cx="3859860" cy="804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029908" y="2031845"/>
            <a:ext cx="2324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ANN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인공신경망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)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434566" y="2981779"/>
            <a:ext cx="3513221" cy="22719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경기천년제목 Bold"/>
                <a:ea typeface="경기천년제목 Bold"/>
              </a:rPr>
              <a:t>입력층에 대하여 원하는 값이 나오도록 개개의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경기천년제목 Bold"/>
                <a:ea typeface="경기천년제목 Bold"/>
              </a:rPr>
              <a:t>weight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경기천년제목 Bold"/>
                <a:ea typeface="경기천년제목 Bold"/>
              </a:rPr>
              <a:t>를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경기천년제목 Bold"/>
                <a:ea typeface="경기천년제목 Bold"/>
              </a:rPr>
              <a:t> 조정하는 방법을 사용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경기천년제목 Bold"/>
                <a:ea typeface="경기천년제목 Bold"/>
              </a:rPr>
              <a:t>.</a:t>
            </a:r>
            <a:endParaRPr lang="ko-KR" altLang="en-US" sz="2000" spc="-150" dirty="0">
              <a:solidFill>
                <a:schemeClr val="bg2">
                  <a:lumMod val="50000"/>
                </a:schemeClr>
              </a:solidFill>
              <a:latin typeface="경기천년제목 Bold"/>
              <a:ea typeface="경기천년제목 Bold"/>
            </a:endParaRPr>
          </a:p>
          <a:p>
            <a:pPr algn="just">
              <a:lnSpc>
                <a:spcPct val="120000"/>
              </a:lnSpc>
            </a:pPr>
            <a:endParaRPr lang="en-US" altLang="ko-KR" sz="2000" spc="-150" dirty="0">
              <a:solidFill>
                <a:schemeClr val="bg2">
                  <a:lumMod val="50000"/>
                </a:schemeClr>
              </a:solidFill>
              <a:ea typeface="경기천년제목 Bold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ko-KR" sz="2000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→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2000" spc="-150" dirty="0">
                <a:solidFill>
                  <a:srgbClr val="000000"/>
                </a:solidFill>
                <a:ea typeface="경기천년제목 Bold"/>
              </a:rPr>
              <a:t>이상치</a:t>
            </a:r>
            <a:r>
              <a:rPr lang="ko-KR" altLang="en-US" sz="2000" spc="-150" dirty="0">
                <a:latin typeface="경기천년제목 Bold" panose="02020803020101020101" pitchFamily="18" charset="-127"/>
                <a:ea typeface="경기천년제목 Bold"/>
              </a:rPr>
              <a:t> 잡음에 민감하지 않고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그에 대한 </a:t>
            </a:r>
            <a:r>
              <a:rPr lang="ko-KR" altLang="en-US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강건성을 가진다</a:t>
            </a:r>
            <a:r>
              <a:rPr lang="en-US" altLang="ko-KR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.</a:t>
            </a:r>
            <a:endParaRPr lang="ko-KR" altLang="en-US" sz="2000" b="1" spc="-150" dirty="0">
              <a:solidFill>
                <a:schemeClr val="accent1">
                  <a:lumMod val="60000"/>
                  <a:lumOff val="40000"/>
                </a:schemeClr>
              </a:solidFill>
              <a:latin typeface="경기천년제목 Bold" panose="02020803020101020101" pitchFamily="18" charset="-127"/>
              <a:ea typeface="경기천년제목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8318832" y="1790501"/>
            <a:ext cx="3859860" cy="4673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8318832" y="1790499"/>
            <a:ext cx="3859860" cy="804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9003900" y="1980223"/>
            <a:ext cx="2324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의사결정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트리</a:t>
            </a:r>
            <a:endParaRPr lang="en-US" altLang="ko-KR" dirty="0" err="1">
              <a:solidFill>
                <a:schemeClr val="bg1">
                  <a:lumMod val="9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8492151" y="2979404"/>
            <a:ext cx="3513221" cy="22719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알고리즘이 동일한 값을 기준으로 데이터 포인트를 분할하므로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이상값이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 데이터 분할에 영향을 미치지 않는다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.</a:t>
            </a:r>
            <a:endParaRPr lang="ko-KR" altLang="en-US" sz="2000" spc="-150">
              <a:solidFill>
                <a:schemeClr val="bg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just">
              <a:lnSpc>
                <a:spcPct val="120000"/>
              </a:lnSpc>
            </a:pPr>
            <a:endParaRPr lang="ko-KR" sz="2000" spc="-150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ko-KR" sz="2000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→</a:t>
            </a:r>
            <a:r>
              <a:rPr lang="en-US" sz="2000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나눔스퀘어 Light"/>
                <a:ea typeface="경기천년제목 Bold"/>
              </a:rPr>
              <a:t> </a:t>
            </a:r>
            <a:r>
              <a:rPr lang="ko-KR" altLang="en-US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강건성을 가진다</a:t>
            </a:r>
            <a:r>
              <a:rPr lang="en-US" altLang="ko-KR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.</a:t>
            </a:r>
            <a:endParaRPr lang="ko-KR" altLang="en-US" sz="2000" b="1" spc="-150">
              <a:solidFill>
                <a:schemeClr val="accent1">
                  <a:lumMod val="60000"/>
                  <a:lumOff val="40000"/>
                </a:schemeClr>
              </a:solidFill>
              <a:latin typeface="경기천년제목 Bold" panose="02020803020101020101" pitchFamily="18" charset="-127"/>
              <a:ea typeface="경기천년제목 Bold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4311631" y="1785965"/>
            <a:ext cx="3859860" cy="4673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4311631" y="1785963"/>
            <a:ext cx="3859860" cy="804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4996699" y="1975687"/>
            <a:ext cx="2324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SVM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4484950" y="2979883"/>
            <a:ext cx="3513221" cy="30105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이상치를 완벽하게 선형으로 분리하지는 못하고 양 옆 서포트 벡터와의 마진을 최대화하여 강건성을 최대화 하는 방법을 사용한다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. </a:t>
            </a:r>
            <a:endParaRPr lang="ko-KR" altLang="en-US" sz="200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sz="2000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→</a:t>
            </a:r>
            <a:r>
              <a:rPr lang="en-US" sz="2000" spc="-15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몇몇의 이상치의 존재는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오분류로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 이어질 수 있기에 </a:t>
            </a:r>
            <a:r>
              <a:rPr lang="ko-KR" altLang="en-US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강건성이 크다고 볼 수 없다</a:t>
            </a:r>
            <a:r>
              <a:rPr lang="en-US" altLang="ko-KR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.</a:t>
            </a:r>
            <a:endParaRPr lang="en-US" sz="2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335861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극단치에 대한 강건성 평가</a:t>
            </a:r>
          </a:p>
        </p:txBody>
      </p:sp>
    </p:spTree>
    <p:extLst>
      <p:ext uri="{BB962C8B-B14F-4D97-AF65-F5344CB8AC3E}">
        <p14:creationId xmlns:p14="http://schemas.microsoft.com/office/powerpoint/2010/main" val="1077551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780575" y="3075057"/>
            <a:ext cx="263084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000" spc="-300" dirty="0" err="1">
                <a:solidFill>
                  <a:schemeClr val="bg1"/>
                </a:solidFill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Data Set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Data Set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941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Data </a:t>
            </a:r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252912" y="4783892"/>
            <a:ext cx="3686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</a:rPr>
              <a:t>운전자의 쿠폰 발급 여부를 예측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393939"/>
                </a:solidFill>
              </a:rPr>
              <a:t>Rows – 12684,  Columns – 26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CC3399"/>
                </a:solidFill>
              </a:rPr>
              <a:t>다수의 </a:t>
            </a:r>
            <a:r>
              <a:rPr lang="ko-KR" altLang="en-US" sz="2000" spc="-150" dirty="0" err="1">
                <a:solidFill>
                  <a:srgbClr val="CC3399"/>
                </a:solidFill>
              </a:rPr>
              <a:t>명목형</a:t>
            </a:r>
            <a:r>
              <a:rPr lang="ko-KR" altLang="en-US" sz="2000" spc="-150" dirty="0">
                <a:solidFill>
                  <a:srgbClr val="CC3399"/>
                </a:solidFill>
              </a:rPr>
              <a:t> 변수 포함</a:t>
            </a:r>
            <a:r>
              <a:rPr lang="en-US" altLang="ko-KR" sz="2000" spc="-150" dirty="0">
                <a:solidFill>
                  <a:srgbClr val="CC3399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ko-KR" altLang="en-US" sz="2000" spc="-150" dirty="0">
              <a:solidFill>
                <a:srgbClr val="39393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55" y="2898691"/>
            <a:ext cx="4775490" cy="154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667083" y="1996495"/>
            <a:ext cx="2857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393939"/>
                </a:solidFill>
                <a:latin typeface="+mj-ea"/>
                <a:ea typeface="+mj-ea"/>
              </a:rPr>
              <a:t>Coupon dataset</a:t>
            </a:r>
            <a:endParaRPr lang="ko-KR" altLang="en-US" sz="3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66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6617827" y="1936724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Data Set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5712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Data </a:t>
            </a:r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전처리 과정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919143" y="1936724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3813610" y="1936724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29126" y="4579186"/>
            <a:ext cx="2887651" cy="1905057"/>
            <a:chOff x="503593" y="5390664"/>
            <a:chExt cx="3202598" cy="1905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503593" y="5895338"/>
              <a:ext cx="3202598" cy="14003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700" spc="-150" dirty="0">
                  <a:solidFill>
                    <a:srgbClr val="393939"/>
                  </a:solidFill>
                </a:rPr>
                <a:t>분석을 진행할 모델의 목표 변수를 설정</a:t>
              </a:r>
              <a:endParaRPr lang="en-US" altLang="ko-KR" sz="1700" spc="-150" dirty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700" b="1" spc="-150" dirty="0">
                  <a:solidFill>
                    <a:srgbClr val="CC3399"/>
                  </a:solidFill>
                </a:rPr>
                <a:t>이진형 목표 변수 </a:t>
              </a:r>
              <a:r>
                <a:rPr lang="en-US" altLang="ko-KR" sz="1700" b="1" spc="-150" dirty="0">
                  <a:solidFill>
                    <a:srgbClr val="CC3399"/>
                  </a:solidFill>
                </a:rPr>
                <a:t>: </a:t>
              </a:r>
              <a:r>
                <a:rPr lang="ko-KR" altLang="en-US" sz="1700" b="1" spc="-150" dirty="0">
                  <a:solidFill>
                    <a:srgbClr val="CC3399"/>
                  </a:solidFill>
                </a:rPr>
                <a:t> 속성 </a:t>
              </a:r>
              <a:r>
                <a:rPr lang="en-US" altLang="ko-KR" sz="1700" b="1" spc="-150" dirty="0">
                  <a:solidFill>
                    <a:srgbClr val="CC3399"/>
                  </a:solidFill>
                </a:rPr>
                <a:t>“Y”</a:t>
              </a:r>
            </a:p>
            <a:p>
              <a:pPr algn="ctr"/>
              <a:r>
                <a:rPr lang="ko-KR" altLang="en-US" sz="1700" spc="-150" dirty="0">
                  <a:solidFill>
                    <a:srgbClr val="393939"/>
                  </a:solidFill>
                </a:rPr>
                <a:t>운전자의 쿠폰 발급 여부를 나타냄</a:t>
              </a:r>
              <a:r>
                <a:rPr lang="en-US" altLang="ko-KR" sz="1700" spc="-150" dirty="0">
                  <a:solidFill>
                    <a:srgbClr val="393939"/>
                  </a:solidFill>
                </a:rPr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141604" y="5390664"/>
              <a:ext cx="1867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목표 변수 설정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3750495" y="4609627"/>
            <a:ext cx="2600196" cy="909177"/>
            <a:chOff x="631683" y="5390664"/>
            <a:chExt cx="2887651" cy="8586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spc="-150" dirty="0" err="1">
                  <a:solidFill>
                    <a:srgbClr val="393939"/>
                  </a:solidFill>
                </a:rPr>
                <a:t>결측치</a:t>
              </a:r>
              <a:r>
                <a:rPr lang="en-US" altLang="ko-KR" sz="17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700" spc="-150" dirty="0">
                  <a:solidFill>
                    <a:srgbClr val="393939"/>
                  </a:solidFill>
                </a:rPr>
                <a:t>이상치를 조사한 후 정제</a:t>
              </a:r>
              <a:endParaRPr lang="en-US" altLang="ko-KR" sz="17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755281" y="5390664"/>
              <a:ext cx="2640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결측치</a:t>
              </a:r>
              <a:r>
                <a:rPr lang="en-US" altLang="ko-KR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 &amp; 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이상치 정제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9278657" y="4579186"/>
            <a:ext cx="2600196" cy="1328050"/>
            <a:chOff x="631683" y="5390664"/>
            <a:chExt cx="2887651" cy="138183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spc="-150" dirty="0">
                  <a:solidFill>
                    <a:srgbClr val="393939"/>
                  </a:solidFill>
                </a:rPr>
                <a:t>모델에 적용할 데이터를</a:t>
              </a:r>
              <a:endParaRPr lang="en-US" altLang="ko-KR" sz="1700" spc="-150" dirty="0">
                <a:solidFill>
                  <a:srgbClr val="393939"/>
                </a:solidFill>
              </a:endParaRPr>
            </a:p>
            <a:p>
              <a:pPr algn="ctr"/>
              <a:r>
                <a:rPr lang="en-US" altLang="ko-KR" sz="1700" spc="-150" dirty="0">
                  <a:solidFill>
                    <a:srgbClr val="393939"/>
                  </a:solidFill>
                </a:rPr>
                <a:t>Train Data Set</a:t>
              </a:r>
              <a:r>
                <a:rPr lang="ko-KR" altLang="en-US" sz="1700" spc="-150" dirty="0">
                  <a:solidFill>
                    <a:srgbClr val="393939"/>
                  </a:solidFill>
                </a:rPr>
                <a:t>과 </a:t>
              </a:r>
              <a:r>
                <a:rPr lang="en-US" altLang="ko-KR" sz="1700" spc="-150" dirty="0">
                  <a:solidFill>
                    <a:srgbClr val="393939"/>
                  </a:solidFill>
                </a:rPr>
                <a:t>Test Data Set</a:t>
              </a:r>
            </a:p>
            <a:p>
              <a:pPr algn="ctr"/>
              <a:r>
                <a:rPr lang="ko-KR" altLang="en-US" sz="1700" spc="-150" dirty="0" err="1">
                  <a:solidFill>
                    <a:srgbClr val="393939"/>
                  </a:solidFill>
                </a:rPr>
                <a:t>으로</a:t>
              </a:r>
              <a:r>
                <a:rPr lang="en-US" altLang="ko-KR" sz="1700" spc="-150" dirty="0">
                  <a:solidFill>
                    <a:srgbClr val="393939"/>
                  </a:solidFill>
                </a:rPr>
                <a:t> </a:t>
              </a:r>
              <a:r>
                <a:rPr lang="ko-KR" altLang="en-US" sz="1700" spc="-150" dirty="0">
                  <a:solidFill>
                    <a:srgbClr val="393939"/>
                  </a:solidFill>
                </a:rPr>
                <a:t>분할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1301100" y="5390664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데이터 분할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7806" y="2462189"/>
            <a:ext cx="1370289" cy="1370289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4834" y="2374112"/>
            <a:ext cx="1370289" cy="1370289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D758ABC9-6285-407D-B03C-9B322E2BF87F}"/>
              </a:ext>
            </a:extLst>
          </p:cNvPr>
          <p:cNvSpPr/>
          <p:nvPr/>
        </p:nvSpPr>
        <p:spPr>
          <a:xfrm>
            <a:off x="9422386" y="1936724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2568" y="2447572"/>
            <a:ext cx="1370289" cy="1370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81777D-D06C-4088-9D08-DFB7E1F7E5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2628" y="2551525"/>
            <a:ext cx="1083136" cy="1083136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777B65-A009-4F3F-AB07-ACB7C1A4F9DC}"/>
              </a:ext>
            </a:extLst>
          </p:cNvPr>
          <p:cNvGrpSpPr/>
          <p:nvPr/>
        </p:nvGrpSpPr>
        <p:grpSpPr>
          <a:xfrm>
            <a:off x="6567176" y="4579188"/>
            <a:ext cx="2600196" cy="1100583"/>
            <a:chOff x="631683" y="5390664"/>
            <a:chExt cx="2887651" cy="11451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BF7D19-4467-4BD5-B200-D55F4F2DFE47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640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spc="-150" dirty="0">
                  <a:solidFill>
                    <a:srgbClr val="393939"/>
                  </a:solidFill>
                </a:rPr>
                <a:t>데이터를 </a:t>
              </a:r>
              <a:r>
                <a:rPr lang="en-US" altLang="ko-KR" sz="1700" spc="-150" dirty="0">
                  <a:solidFill>
                    <a:srgbClr val="393939"/>
                  </a:solidFill>
                </a:rPr>
                <a:t>factor</a:t>
              </a:r>
              <a:r>
                <a:rPr lang="ko-KR" altLang="en-US" sz="1700" spc="-150" dirty="0">
                  <a:solidFill>
                    <a:srgbClr val="393939"/>
                  </a:solidFill>
                </a:rPr>
                <a:t>형</a:t>
              </a:r>
              <a:r>
                <a:rPr lang="en-US" altLang="ko-KR" sz="17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700" spc="-150" dirty="0">
                  <a:solidFill>
                    <a:srgbClr val="393939"/>
                  </a:solidFill>
                </a:rPr>
                <a:t>순서형 등 알맞은 타입으로 변환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8F5FF5-3246-4C2F-BA67-84C8927AF1F0}"/>
                </a:ext>
              </a:extLst>
            </p:cNvPr>
            <p:cNvSpPr txBox="1"/>
            <p:nvPr/>
          </p:nvSpPr>
          <p:spPr>
            <a:xfrm>
              <a:off x="1122027" y="5390664"/>
              <a:ext cx="1906969" cy="48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데이터 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Data Set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변수 선택</a:t>
            </a:r>
            <a:r>
              <a:rPr lang="en-US" altLang="ko-KR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데이터 분할</a:t>
            </a: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331" y="1529955"/>
            <a:ext cx="6159335" cy="379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3016331" y="5010865"/>
            <a:ext cx="6375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000" spc="-150" dirty="0">
                <a:solidFill>
                  <a:srgbClr val="393939"/>
                </a:solidFill>
              </a:rPr>
              <a:t>Box plot</a:t>
            </a:r>
            <a:r>
              <a:rPr lang="ko-KR" altLang="en-US" sz="2000" spc="-150" dirty="0">
                <a:solidFill>
                  <a:srgbClr val="393939"/>
                </a:solidFill>
              </a:rPr>
              <a:t>을 통해 데이터의 분포와 범위를 알아보았다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ko-KR" altLang="en-US" sz="2000" spc="-150" dirty="0">
                <a:solidFill>
                  <a:srgbClr val="393939"/>
                </a:solidFill>
              </a:rPr>
              <a:t>하얀색 점이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극단치이다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ko-KR" altLang="en-US" sz="2000" b="1" spc="-1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이 데이터셋에 극단치가 적지 않다</a:t>
            </a:r>
            <a:r>
              <a:rPr lang="ko-KR" altLang="en-US" sz="2000" spc="-150" dirty="0"/>
              <a:t>는</a:t>
            </a:r>
            <a:r>
              <a:rPr lang="ko-KR" altLang="en-US" sz="2000" spc="-1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spc="-150" dirty="0">
                <a:solidFill>
                  <a:srgbClr val="393939"/>
                </a:solidFill>
              </a:rPr>
              <a:t>것을 알 수 있다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en-US" altLang="ko-KR" sz="2000" spc="-150" dirty="0">
              <a:solidFill>
                <a:srgbClr val="39393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5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Data Set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5135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상관 </a:t>
            </a:r>
            <a:r>
              <a:rPr lang="ko-KR" altLang="en-US" sz="15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게수</a:t>
            </a:r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 구하기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567761" y="1788457"/>
            <a:ext cx="2534644" cy="3590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567761" y="1788455"/>
            <a:ext cx="2534644" cy="644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683127" y="34905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7841430" y="34905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268652" y="1926235"/>
            <a:ext cx="11328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824108" y="3025137"/>
            <a:ext cx="2089465" cy="17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Cramer’s V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피어슨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상관계수 를 사용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Y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명목형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변수들 사이의 상관계수 표를 먼저 구한다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상관계수 구하기 단계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4764510" y="1788457"/>
            <a:ext cx="2534644" cy="3590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4764510" y="1788455"/>
            <a:ext cx="2534644" cy="644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5465401" y="1926235"/>
            <a:ext cx="11328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5020857" y="3025137"/>
            <a:ext cx="2089465" cy="13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수치형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변수들을 찾아내 그것들과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Y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피어슨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상관계수 표를 구한다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8903373" y="1788457"/>
            <a:ext cx="2534644" cy="3590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8903373" y="1788455"/>
            <a:ext cx="2534644" cy="644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9604264" y="1926235"/>
            <a:ext cx="11328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159720" y="3025137"/>
            <a:ext cx="2089465" cy="17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앞서 구한 두 개의 상관계수 표를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Y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 대한 상관계수 표로 만들고 이를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bar plot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으로 시각화한다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1965528" y="5597734"/>
            <a:ext cx="8396683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900" spc="-150" dirty="0">
                <a:solidFill>
                  <a:srgbClr val="393939"/>
                </a:solidFill>
                <a:latin typeface="경기천년제목 Bold" panose="02020803020101020101" pitchFamily="18" charset="-127"/>
                <a:ea typeface="경기천년제목 Bold"/>
              </a:rPr>
              <a:t>명목형 변수를 숫자에 매핑해 수치형 변수로 바꾼 후</a:t>
            </a:r>
            <a:r>
              <a:rPr lang="en-US" altLang="ko-KR" sz="1900" spc="-150" dirty="0">
                <a:solidFill>
                  <a:srgbClr val="393939"/>
                </a:solidFill>
                <a:latin typeface="경기천년제목 Bold" panose="02020803020101020101" pitchFamily="18" charset="-127"/>
                <a:ea typeface="경기천년제목 Bold"/>
              </a:rPr>
              <a:t>, </a:t>
            </a:r>
            <a:r>
              <a:rPr lang="ko-KR" altLang="en-US" sz="1900" spc="-150" dirty="0" err="1">
                <a:solidFill>
                  <a:srgbClr val="393939"/>
                </a:solidFill>
                <a:latin typeface="경기천년제목 Bold" panose="02020803020101020101" pitchFamily="18" charset="-127"/>
                <a:ea typeface="경기천년제목 Bold"/>
              </a:rPr>
              <a:t>피어슨</a:t>
            </a:r>
            <a:r>
              <a:rPr lang="ko-KR" altLang="en-US" sz="1900" spc="-150" dirty="0">
                <a:solidFill>
                  <a:srgbClr val="393939"/>
                </a:solidFill>
                <a:latin typeface="경기천년제목 Bold" panose="02020803020101020101" pitchFamily="18" charset="-127"/>
                <a:ea typeface="경기천년제목 Bold"/>
              </a:rPr>
              <a:t> 계수 상관분석으로만 예측 변수를 선정하는 시도 또한 진행했다</a:t>
            </a:r>
            <a:r>
              <a:rPr lang="en-US" altLang="ko-KR" sz="1900" spc="-150" dirty="0">
                <a:solidFill>
                  <a:srgbClr val="393939"/>
                </a:solidFill>
                <a:latin typeface="경기천년제목 Bold" panose="02020803020101020101" pitchFamily="18" charset="-127"/>
                <a:ea typeface="경기천년제목 Bold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900" spc="-150" dirty="0">
                <a:solidFill>
                  <a:srgbClr val="393939"/>
                </a:solidFill>
                <a:latin typeface="경기천년제목 Bold"/>
                <a:ea typeface="경기천년제목 Bold"/>
              </a:rPr>
              <a:t>그 결과 전반적인 </a:t>
            </a:r>
            <a:r>
              <a:rPr lang="ko-KR" altLang="en-US" sz="1900" spc="-150" dirty="0">
                <a:solidFill>
                  <a:schemeClr val="accent2">
                    <a:lumMod val="75000"/>
                  </a:schemeClr>
                </a:solidFill>
                <a:latin typeface="경기천년제목 Bold"/>
                <a:ea typeface="경기천년제목 Bold"/>
              </a:rPr>
              <a:t>모델 정확도들이 전보다 더욱 낮아져</a:t>
            </a:r>
            <a:r>
              <a:rPr lang="ko-KR" altLang="en-US" sz="1900" spc="-150" dirty="0">
                <a:solidFill>
                  <a:srgbClr val="393939"/>
                </a:solidFill>
                <a:latin typeface="경기천년제목 Bold"/>
                <a:ea typeface="경기천년제목 Bold"/>
              </a:rPr>
              <a:t> </a:t>
            </a:r>
            <a:r>
              <a:rPr lang="ko-KR" altLang="en-US" sz="1900" b="1" spc="-150" dirty="0">
                <a:solidFill>
                  <a:srgbClr val="CC3399"/>
                </a:solidFill>
                <a:latin typeface="경기천년제목 Bold"/>
                <a:ea typeface="경기천년제목 Bold"/>
              </a:rPr>
              <a:t>두 상관분석을 혼합하는 방식을 채택</a:t>
            </a:r>
            <a:r>
              <a:rPr lang="en-US" altLang="ko-KR" sz="1900" b="1" spc="-150" dirty="0">
                <a:solidFill>
                  <a:srgbClr val="CC3399"/>
                </a:solidFill>
                <a:latin typeface="경기천년제목 Bold"/>
                <a:ea typeface="경기천년제목 Bold"/>
              </a:rPr>
              <a:t>.</a:t>
            </a:r>
            <a:endParaRPr lang="ko-KR" altLang="en-US" sz="1900" b="1" spc="-150" dirty="0">
              <a:solidFill>
                <a:srgbClr val="CC3399"/>
              </a:solidFill>
              <a:latin typeface="경기천년제목 Bold"/>
              <a:ea typeface="경기천년제목 Bold"/>
            </a:endParaRPr>
          </a:p>
        </p:txBody>
      </p:sp>
    </p:spTree>
    <p:extLst>
      <p:ext uri="{BB962C8B-B14F-4D97-AF65-F5344CB8AC3E}">
        <p14:creationId xmlns:p14="http://schemas.microsoft.com/office/powerpoint/2010/main" val="106127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Data Set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285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상관계수 분석</a:t>
            </a: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2671713" y="4996330"/>
            <a:ext cx="722957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900" spc="-150" dirty="0">
                <a:solidFill>
                  <a:srgbClr val="393939"/>
                </a:solidFill>
              </a:rPr>
              <a:t>Cramer’s V </a:t>
            </a:r>
            <a:r>
              <a:rPr lang="ko-KR" altLang="en-US" sz="1900" spc="-150" dirty="0">
                <a:solidFill>
                  <a:srgbClr val="393939"/>
                </a:solidFill>
              </a:rPr>
              <a:t>상관계수를 구해 명목형 변수들 사이의 상관계수를 구함</a:t>
            </a:r>
            <a:endParaRPr lang="en-US" altLang="ko-KR" sz="1900" spc="-150" dirty="0">
              <a:solidFill>
                <a:srgbClr val="393939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900" spc="-150" dirty="0">
                <a:solidFill>
                  <a:srgbClr val="393939"/>
                </a:solidFill>
              </a:rPr>
              <a:t>Y</a:t>
            </a:r>
            <a:r>
              <a:rPr lang="ko-KR" altLang="en-US" sz="1900" spc="-150" dirty="0">
                <a:solidFill>
                  <a:srgbClr val="393939"/>
                </a:solidFill>
              </a:rPr>
              <a:t>에 대해 </a:t>
            </a:r>
            <a:r>
              <a:rPr lang="en-US" altLang="ko-KR" sz="1900" spc="-150" dirty="0">
                <a:solidFill>
                  <a:srgbClr val="393939"/>
                </a:solidFill>
              </a:rPr>
              <a:t>0.01</a:t>
            </a:r>
            <a:r>
              <a:rPr lang="ko-KR" altLang="en-US" sz="1900" spc="-150" dirty="0">
                <a:solidFill>
                  <a:srgbClr val="393939"/>
                </a:solidFill>
              </a:rPr>
              <a:t> 이상의 값을 갖는 예측변수를 선정</a:t>
            </a:r>
            <a:endParaRPr lang="en-US" altLang="ko-KR" sz="1900" spc="-150" dirty="0">
              <a:solidFill>
                <a:srgbClr val="393939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900" spc="-150" dirty="0">
                <a:solidFill>
                  <a:srgbClr val="393939"/>
                </a:solidFill>
              </a:rPr>
              <a:t>destination, </a:t>
            </a:r>
            <a:r>
              <a:rPr lang="en-US" altLang="ko-KR" sz="1900" spc="-150" dirty="0" err="1">
                <a:solidFill>
                  <a:srgbClr val="393939"/>
                </a:solidFill>
              </a:rPr>
              <a:t>passanger</a:t>
            </a:r>
            <a:r>
              <a:rPr lang="en-US" altLang="ko-KR" sz="1900" spc="-150" dirty="0">
                <a:solidFill>
                  <a:srgbClr val="393939"/>
                </a:solidFill>
              </a:rPr>
              <a:t>, weather, time, coupon, expiration, </a:t>
            </a:r>
            <a:r>
              <a:rPr lang="en-US" altLang="ko-KR" sz="1900" spc="-150" dirty="0" err="1">
                <a:solidFill>
                  <a:srgbClr val="393939"/>
                </a:solidFill>
              </a:rPr>
              <a:t>CoffeeHouse</a:t>
            </a:r>
            <a:r>
              <a:rPr lang="en-US" altLang="ko-KR" sz="1900" spc="-150" dirty="0">
                <a:solidFill>
                  <a:srgbClr val="393939"/>
                </a:solidFill>
              </a:rPr>
              <a:t> </a:t>
            </a:r>
            <a:r>
              <a:rPr lang="ko-KR" altLang="en-US" sz="1900" spc="-150" dirty="0">
                <a:solidFill>
                  <a:srgbClr val="393939"/>
                </a:solidFill>
              </a:rPr>
              <a:t>변수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332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Cramer ‘s V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상관계수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7748" y="1703993"/>
            <a:ext cx="5334805" cy="32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4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Data Set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285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상관계수 분석</a:t>
            </a: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17" y="1815029"/>
            <a:ext cx="4683641" cy="289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2505680" y="4719724"/>
            <a:ext cx="7229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 err="1">
                <a:solidFill>
                  <a:srgbClr val="393939"/>
                </a:solidFill>
              </a:rPr>
              <a:t>피어슨</a:t>
            </a:r>
            <a:r>
              <a:rPr lang="ko-KR" altLang="en-US" sz="2000" spc="-150" dirty="0">
                <a:solidFill>
                  <a:srgbClr val="393939"/>
                </a:solidFill>
              </a:rPr>
              <a:t> 상관계수 분석을 통해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수치형</a:t>
            </a:r>
            <a:r>
              <a:rPr lang="ko-KR" altLang="en-US" sz="2000" spc="-150" dirty="0">
                <a:solidFill>
                  <a:srgbClr val="393939"/>
                </a:solidFill>
              </a:rPr>
              <a:t> 변수들의 상관관계를 파악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</a:rPr>
              <a:t> </a:t>
            </a:r>
            <a:r>
              <a:rPr lang="en-US" altLang="ko-KR" sz="2000" spc="-150" dirty="0">
                <a:solidFill>
                  <a:srgbClr val="393939"/>
                </a:solidFill>
              </a:rPr>
              <a:t>Y</a:t>
            </a:r>
            <a:r>
              <a:rPr lang="ko-KR" altLang="en-US" sz="2000" spc="-150" dirty="0">
                <a:solidFill>
                  <a:srgbClr val="393939"/>
                </a:solidFill>
              </a:rPr>
              <a:t>에 대해 절대값 </a:t>
            </a:r>
            <a:r>
              <a:rPr lang="en-US" altLang="ko-KR" sz="2000" spc="-150" dirty="0">
                <a:solidFill>
                  <a:srgbClr val="393939"/>
                </a:solidFill>
              </a:rPr>
              <a:t>0.01 </a:t>
            </a:r>
            <a:r>
              <a:rPr lang="ko-KR" altLang="en-US" sz="2000" spc="-150" dirty="0">
                <a:solidFill>
                  <a:srgbClr val="393939"/>
                </a:solidFill>
              </a:rPr>
              <a:t>이상의 값을 갖는 예측변수 선정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393939"/>
                </a:solidFill>
              </a:rPr>
              <a:t>toCoupon_GEQ25min </a:t>
            </a:r>
            <a:r>
              <a:rPr lang="ko-KR" altLang="en-US" sz="2000" spc="-150" dirty="0">
                <a:solidFill>
                  <a:srgbClr val="393939"/>
                </a:solidFill>
              </a:rPr>
              <a:t>변수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03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Pearson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상관계수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C53F31-5B83-4DDC-841C-651EB80B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32" y="2074108"/>
            <a:ext cx="3735250" cy="23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1118</Words>
  <Application>Microsoft Office PowerPoint</Application>
  <PresentationFormat>와이드스크린</PresentationFormat>
  <Paragraphs>232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363</cp:revision>
  <dcterms:created xsi:type="dcterms:W3CDTF">2020-09-07T02:34:06Z</dcterms:created>
  <dcterms:modified xsi:type="dcterms:W3CDTF">2022-04-30T13:26:45Z</dcterms:modified>
</cp:coreProperties>
</file>