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10" r:id="rId3"/>
    <p:sldId id="258" r:id="rId4"/>
    <p:sldId id="291" r:id="rId5"/>
    <p:sldId id="262" r:id="rId6"/>
    <p:sldId id="306" r:id="rId7"/>
    <p:sldId id="293" r:id="rId8"/>
    <p:sldId id="325" r:id="rId9"/>
    <p:sldId id="290" r:id="rId10"/>
    <p:sldId id="305" r:id="rId11"/>
    <p:sldId id="296" r:id="rId12"/>
    <p:sldId id="311" r:id="rId13"/>
    <p:sldId id="336" r:id="rId14"/>
    <p:sldId id="326" r:id="rId15"/>
    <p:sldId id="329" r:id="rId16"/>
    <p:sldId id="330" r:id="rId17"/>
    <p:sldId id="338" r:id="rId18"/>
    <p:sldId id="331" r:id="rId19"/>
    <p:sldId id="332" r:id="rId20"/>
    <p:sldId id="323" r:id="rId21"/>
    <p:sldId id="298" r:id="rId22"/>
    <p:sldId id="312" r:id="rId23"/>
    <p:sldId id="333" r:id="rId24"/>
    <p:sldId id="334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7B1"/>
    <a:srgbClr val="D6D0CB"/>
    <a:srgbClr val="04396C"/>
    <a:srgbClr val="393939"/>
    <a:srgbClr val="AEAFA9"/>
    <a:srgbClr val="CC3399"/>
    <a:srgbClr val="FF3399"/>
    <a:srgbClr val="1E3252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961AE-4A7C-6DC5-CCD8-653E2156E3DE}" v="33" dt="2022-05-05T21:47:01.143"/>
    <p1510:client id="{330C1544-AD36-4AB6-9E68-A0E200BDDBFD}" v="807" dt="2022-04-30T02:07:00.843"/>
    <p1510:client id="{3D3FFB99-7AA3-77BB-6078-D2453D0A3050}" v="1819" dt="2022-05-05T20:18:29.632"/>
    <p1510:client id="{55D2BF72-326F-49AD-9472-595044FB4F03}" v="233" dt="2022-04-30T12:56:03.631"/>
    <p1510:client id="{6428A8F2-678C-4AD4-8D37-9831C7455759}" v="3789" dt="2022-05-05T19:41:42.584"/>
    <p1510:client id="{7796E109-0436-6F92-63AF-813699CFA989}" v="688" dt="2022-05-05T21:32:04.955"/>
    <p1510:client id="{8D8FF26A-47A8-FF80-EA6E-9132FC7A7D22}" v="118" dt="2022-05-05T21:35:52.592"/>
    <p1510:client id="{A3307BCC-FC04-8DEB-7633-E81A1FF3E838}" v="345" dt="2022-04-30T13:26:10.399"/>
    <p1510:client id="{D3463611-C4C9-23B1-ED31-6DBA00205B6F}" v="1662" dt="2022-05-05T20:53: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953156" y="2676872"/>
            <a:ext cx="628569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spc="-300">
                <a:solidFill>
                  <a:schemeClr val="bg1"/>
                </a:solidFill>
              </a:rPr>
              <a:t>Data Science 9</a:t>
            </a:r>
            <a:r>
              <a:rPr lang="ko-KR" altLang="en-US" sz="4800" spc="-300">
                <a:solidFill>
                  <a:schemeClr val="bg1"/>
                </a:solidFill>
              </a:rPr>
              <a:t>주차 과제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090760" y="4461574"/>
            <a:ext cx="20104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2019125021 </a:t>
            </a:r>
            <a:r>
              <a:rPr lang="ko-KR" altLang="en-US" sz="1600" err="1">
                <a:solidFill>
                  <a:schemeClr val="bg1"/>
                </a:solidFill>
              </a:rPr>
              <a:t>남서아</a:t>
            </a:r>
            <a:endParaRPr lang="en-US" altLang="ko-KR" sz="1600" err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34844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2022년도 상반기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003801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변수 선택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2585598" y="4991532"/>
            <a:ext cx="72295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>
                <a:solidFill>
                  <a:srgbClr val="393939"/>
                </a:solidFill>
              </a:rPr>
              <a:t>앞서 선택한 예측변수들과 </a:t>
            </a:r>
            <a:r>
              <a:rPr lang="ko-KR" altLang="en-US" sz="2000" spc="-150" err="1">
                <a:solidFill>
                  <a:srgbClr val="393939"/>
                </a:solidFill>
              </a:rPr>
              <a:t>타겟변수</a:t>
            </a:r>
            <a:r>
              <a:rPr lang="ko-KR" altLang="en-US" sz="2000" spc="-150">
                <a:solidFill>
                  <a:srgbClr val="393939"/>
                </a:solidFill>
              </a:rPr>
              <a:t> </a:t>
            </a:r>
            <a:r>
              <a:rPr lang="ko-KR" altLang="en-US" sz="2000" spc="-150" err="1">
                <a:solidFill>
                  <a:srgbClr val="393939"/>
                </a:solidFill>
              </a:rPr>
              <a:t>Y로</a:t>
            </a:r>
            <a:r>
              <a:rPr lang="ko-KR" altLang="en-US" sz="2000" spc="-150">
                <a:solidFill>
                  <a:srgbClr val="393939"/>
                </a:solidFill>
              </a:rPr>
              <a:t> </a:t>
            </a:r>
            <a:r>
              <a:rPr lang="en-US" altLang="ko-KR" sz="2000" b="1" spc="-150">
                <a:solidFill>
                  <a:srgbClr val="393939"/>
                </a:solidFill>
              </a:rPr>
              <a:t>dataset</a:t>
            </a:r>
            <a:r>
              <a:rPr lang="ko-KR" altLang="en-US" sz="2000" b="1" spc="-150">
                <a:solidFill>
                  <a:srgbClr val="393939"/>
                </a:solidFill>
              </a:rPr>
              <a:t> 을 재구성 </a:t>
            </a:r>
            <a:r>
              <a:rPr lang="ko-KR" altLang="en-US" sz="2000" spc="-150">
                <a:solidFill>
                  <a:srgbClr val="393939"/>
                </a:solidFill>
              </a:rPr>
              <a:t>했다</a:t>
            </a:r>
            <a:r>
              <a:rPr lang="en-US" altLang="ko-KR" sz="2000" spc="-15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pc="-150" err="1">
                <a:solidFill>
                  <a:srgbClr val="393939"/>
                </a:solidFill>
              </a:rPr>
              <a:t>재구성한</a:t>
            </a:r>
            <a:r>
              <a:rPr lang="en-US" altLang="ko-KR" sz="2000" spc="-150">
                <a:solidFill>
                  <a:srgbClr val="393939"/>
                </a:solidFill>
              </a:rPr>
              <a:t> </a:t>
            </a:r>
            <a:r>
              <a:rPr lang="en-US" altLang="ko-KR" sz="2000" spc="-150" err="1">
                <a:solidFill>
                  <a:srgbClr val="393939"/>
                </a:solidFill>
              </a:rPr>
              <a:t>데이터셋에도</a:t>
            </a:r>
            <a:r>
              <a:rPr lang="en-US" altLang="ko-KR" sz="2000" spc="-150">
                <a:solidFill>
                  <a:srgbClr val="393939"/>
                </a:solidFill>
              </a:rPr>
              <a:t> </a:t>
            </a:r>
            <a:r>
              <a:rPr lang="en-US" altLang="ko-KR" sz="2000" b="1" spc="-150" err="1">
                <a:solidFill>
                  <a:srgbClr val="393939"/>
                </a:solidFill>
              </a:rPr>
              <a:t>극단치들이</a:t>
            </a:r>
            <a:r>
              <a:rPr lang="en-US" altLang="ko-KR" sz="2000" b="1" spc="-150">
                <a:solidFill>
                  <a:srgbClr val="393939"/>
                </a:solidFill>
              </a:rPr>
              <a:t> </a:t>
            </a:r>
            <a:r>
              <a:rPr lang="en-US" altLang="ko-KR" sz="2000" b="1" spc="-150" err="1">
                <a:solidFill>
                  <a:srgbClr val="393939"/>
                </a:solidFill>
              </a:rPr>
              <a:t>포함</a:t>
            </a:r>
            <a:r>
              <a:rPr lang="en-US" altLang="ko-KR" sz="2000" spc="-150" err="1">
                <a:solidFill>
                  <a:srgbClr val="393939"/>
                </a:solidFill>
              </a:rPr>
              <a:t>되어있다는</a:t>
            </a:r>
            <a:r>
              <a:rPr lang="en-US" altLang="ko-KR" sz="2000" spc="-150">
                <a:solidFill>
                  <a:srgbClr val="393939"/>
                </a:solidFill>
              </a:rPr>
              <a:t> </a:t>
            </a:r>
            <a:r>
              <a:rPr lang="en-US" altLang="ko-KR" sz="2000" spc="-150" err="1">
                <a:solidFill>
                  <a:srgbClr val="393939"/>
                </a:solidFill>
              </a:rPr>
              <a:t>것을</a:t>
            </a:r>
            <a:r>
              <a:rPr lang="en-US" altLang="ko-KR" sz="2000" spc="-150">
                <a:solidFill>
                  <a:srgbClr val="393939"/>
                </a:solidFill>
              </a:rPr>
              <a:t> 알 수 </a:t>
            </a:r>
            <a:r>
              <a:rPr lang="en-US" altLang="ko-KR" sz="2000" spc="-150" err="1">
                <a:solidFill>
                  <a:srgbClr val="393939"/>
                </a:solidFill>
              </a:rPr>
              <a:t>있다</a:t>
            </a:r>
            <a:r>
              <a:rPr lang="en-US" altLang="ko-KR" sz="2000" spc="-150">
                <a:solidFill>
                  <a:srgbClr val="393939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28139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데이터 셋 재구성 </a:t>
            </a:r>
            <a:endParaRPr lang="en-US" altLang="ko-KR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D8F38EF-49D9-DFFB-5A04-E26447859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1" b="535"/>
          <a:stretch/>
        </p:blipFill>
        <p:spPr>
          <a:xfrm>
            <a:off x="1279743" y="2260291"/>
            <a:ext cx="4820973" cy="2233040"/>
          </a:xfrm>
          <a:prstGeom prst="rect">
            <a:avLst/>
          </a:prstGeom>
        </p:spPr>
      </p:pic>
      <p:pic>
        <p:nvPicPr>
          <p:cNvPr id="10" name="그림 12">
            <a:extLst>
              <a:ext uri="{FF2B5EF4-FFF2-40B4-BE49-F238E27FC236}">
                <a16:creationId xmlns:a16="http://schemas.microsoft.com/office/drawing/2014/main" id="{C4005D63-9099-0B4B-176C-0C7AC04E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94" y="1955117"/>
            <a:ext cx="4747363" cy="2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759969" y="2550767"/>
            <a:ext cx="1079191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sz="3200"/>
          </a:p>
          <a:p>
            <a:pPr algn="ctr"/>
            <a:r>
              <a:rPr lang="ko-KR" sz="3200" b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앙상블 학습 =  모델 결합</a:t>
            </a:r>
            <a:r>
              <a:rPr lang="en-US" altLang="ko-KR" sz="3200" b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(model</a:t>
            </a:r>
            <a:r>
              <a:rPr lang="ko-KR" sz="3200" b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3200" b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combining)</a:t>
            </a:r>
            <a:endParaRPr lang="ko-KR" sz="3200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"</a:t>
            </a:r>
            <a:r>
              <a:rPr lang="ko-KR" sz="28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하나의 모델만을 학습시켜 사용하지 않고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endParaRPr lang="en-US" altLang="ko-KR" sz="280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 sz="28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여러 모델을 학습시켜 결합하는 방식으로 문제를 처리한다"</a:t>
            </a:r>
            <a:endParaRPr lang="en-US" altLang="ko-KR" sz="280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algn="ctr"/>
            <a:endParaRPr lang="ko-KR" sz="3200">
              <a:ea typeface="+mn-lt"/>
              <a:cs typeface="+mn-lt"/>
            </a:endParaRPr>
          </a:p>
          <a:p>
            <a:pPr algn="ctr"/>
            <a:endParaRPr lang="ko-KR" sz="3200">
              <a:ea typeface="+mn-lt"/>
              <a:cs typeface="+mn-lt"/>
            </a:endParaRPr>
          </a:p>
          <a:p>
            <a:pPr algn="ctr"/>
            <a:endParaRPr lang="ko-KR" altLang="en-US" sz="3200">
              <a:ea typeface="+mn-lt"/>
              <a:cs typeface="+mn-lt"/>
            </a:endParaRPr>
          </a:p>
          <a:p>
            <a:pPr algn="ctr"/>
            <a:endParaRPr lang="ko-KR" alt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84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47D10-8F53-899A-9639-A6FD8C7B100B}"/>
              </a:ext>
            </a:extLst>
          </p:cNvPr>
          <p:cNvSpPr/>
          <p:nvPr/>
        </p:nvSpPr>
        <p:spPr>
          <a:xfrm>
            <a:off x="858033" y="3660731"/>
            <a:ext cx="1210848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Data </a:t>
            </a:r>
            <a:r>
              <a:rPr lang="ko-KR" altLang="en-US" err="1"/>
              <a:t>Set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252E09-24C9-1898-E549-8424B4CF3B78}"/>
              </a:ext>
            </a:extLst>
          </p:cNvPr>
          <p:cNvSpPr/>
          <p:nvPr/>
        </p:nvSpPr>
        <p:spPr>
          <a:xfrm>
            <a:off x="3144031" y="2418565"/>
            <a:ext cx="1336108" cy="918575"/>
          </a:xfrm>
          <a:prstGeom prst="rect">
            <a:avLst/>
          </a:prstGeom>
          <a:solidFill>
            <a:srgbClr val="649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Training</a:t>
            </a:r>
          </a:p>
          <a:p>
            <a:pPr algn="ctr"/>
            <a:r>
              <a:rPr lang="en-US" altLang="ko-KR"/>
              <a:t>(ensemble)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2FB82-DBA9-113F-360D-7AFFA2D70D53}"/>
              </a:ext>
            </a:extLst>
          </p:cNvPr>
          <p:cNvSpPr/>
          <p:nvPr/>
        </p:nvSpPr>
        <p:spPr>
          <a:xfrm>
            <a:off x="3144030" y="3660729"/>
            <a:ext cx="1336108" cy="918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blender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67BBB-0DB1-BE8F-84A7-0058F9DC1CA4}"/>
              </a:ext>
            </a:extLst>
          </p:cNvPr>
          <p:cNvSpPr/>
          <p:nvPr/>
        </p:nvSpPr>
        <p:spPr>
          <a:xfrm>
            <a:off x="3144029" y="4913331"/>
            <a:ext cx="1336108" cy="918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testing</a:t>
            </a:r>
            <a:endParaRPr lang="ko-KR">
              <a:ea typeface="+mn-lt"/>
              <a:cs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221AE8-7D0F-5831-1E6E-65D13CD71A51}"/>
              </a:ext>
            </a:extLst>
          </p:cNvPr>
          <p:cNvCxnSpPr/>
          <p:nvPr/>
        </p:nvCxnSpPr>
        <p:spPr>
          <a:xfrm flipV="1">
            <a:off x="2250249" y="3055046"/>
            <a:ext cx="768264" cy="567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EE7D74-5BB1-A7CD-1978-913B1A230358}"/>
              </a:ext>
            </a:extLst>
          </p:cNvPr>
          <p:cNvCxnSpPr>
            <a:cxnSpLocks/>
          </p:cNvCxnSpPr>
          <p:nvPr/>
        </p:nvCxnSpPr>
        <p:spPr>
          <a:xfrm flipV="1">
            <a:off x="2218934" y="4067565"/>
            <a:ext cx="810017" cy="45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78C13-4C42-D4D2-0AE7-666CF2D47595}"/>
              </a:ext>
            </a:extLst>
          </p:cNvPr>
          <p:cNvCxnSpPr>
            <a:cxnSpLocks/>
          </p:cNvCxnSpPr>
          <p:nvPr/>
        </p:nvCxnSpPr>
        <p:spPr>
          <a:xfrm>
            <a:off x="2239809" y="4447520"/>
            <a:ext cx="684758" cy="643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5549682" y="3430696"/>
            <a:ext cx="5947773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solidFill>
                  <a:srgbClr val="6497B1"/>
                </a:solidFill>
                <a:ea typeface="+mn-lt"/>
                <a:cs typeface="+mn-lt"/>
              </a:rPr>
              <a:t>1.</a:t>
            </a:r>
            <a:r>
              <a:rPr lang="ko-KR" altLang="en-US" sz="2400" b="1">
                <a:solidFill>
                  <a:srgbClr val="6497B1"/>
                </a:solidFill>
                <a:ea typeface="+mn-lt"/>
                <a:cs typeface="+mn-lt"/>
              </a:rPr>
              <a:t> 데이터 분할</a:t>
            </a:r>
            <a:r>
              <a:rPr lang="ko-KR" altLang="en-US" sz="2400" b="1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: </a:t>
            </a:r>
            <a:r>
              <a:rPr lang="ko-KR" sz="2400">
                <a:ea typeface="+mn-lt"/>
                <a:cs typeface="+mn-lt"/>
              </a:rPr>
              <a:t>주어진 데이터를 먼저 </a:t>
            </a:r>
            <a:r>
              <a:rPr lang="ko-KR" sz="2400" b="1" err="1">
                <a:ea typeface="+mn-lt"/>
                <a:cs typeface="+mn-lt"/>
              </a:rPr>
              <a:t>Trainingset</a:t>
            </a:r>
            <a:r>
              <a:rPr lang="ko-KR" sz="2400">
                <a:ea typeface="+mn-lt"/>
                <a:cs typeface="+mn-lt"/>
              </a:rPr>
              <a:t>, </a:t>
            </a:r>
            <a:r>
              <a:rPr lang="ko-KR" sz="2400" b="1" err="1">
                <a:ea typeface="+mn-lt"/>
                <a:cs typeface="+mn-lt"/>
              </a:rPr>
              <a:t>blenderset</a:t>
            </a:r>
            <a:r>
              <a:rPr lang="ko-KR" sz="2400">
                <a:ea typeface="+mn-lt"/>
                <a:cs typeface="+mn-lt"/>
              </a:rPr>
              <a:t>, </a:t>
            </a:r>
            <a:r>
              <a:rPr lang="en-US" altLang="ko-KR" sz="2400" b="1" err="1">
                <a:ea typeface="+mn-lt"/>
                <a:cs typeface="+mn-lt"/>
              </a:rPr>
              <a:t>testingset</a:t>
            </a:r>
            <a:r>
              <a:rPr lang="ko-KR" sz="2400">
                <a:ea typeface="+mn-lt"/>
                <a:cs typeface="+mn-lt"/>
              </a:rPr>
              <a:t>의 3가지로 </a:t>
            </a:r>
            <a:r>
              <a:rPr lang="ko-KR" altLang="en-US" sz="2400">
                <a:ea typeface="+mn-lt"/>
                <a:cs typeface="+mn-lt"/>
              </a:rPr>
              <a:t>나눈다</a:t>
            </a:r>
            <a:r>
              <a:rPr lang="ko-KR" sz="2400">
                <a:ea typeface="+mn-lt"/>
                <a:cs typeface="+mn-lt"/>
              </a:rPr>
              <a:t>.</a:t>
            </a:r>
            <a:endParaRPr lang="ko-KR" sz="2400"/>
          </a:p>
          <a:p>
            <a:endParaRPr lang="ko-KR" altLang="en-US" sz="2400">
              <a:ea typeface="+mn-lt"/>
              <a:cs typeface="+mn-lt"/>
            </a:endParaRPr>
          </a:p>
          <a:p>
            <a:endParaRPr lang="ko-KR" alt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04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42245-D223-6736-96CE-698FD8D095C8}"/>
              </a:ext>
            </a:extLst>
          </p:cNvPr>
          <p:cNvSpPr/>
          <p:nvPr/>
        </p:nvSpPr>
        <p:spPr>
          <a:xfrm>
            <a:off x="1331672" y="2307659"/>
            <a:ext cx="3413342" cy="1607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2FB82-DBA9-113F-360D-7AFFA2D70D53}"/>
              </a:ext>
            </a:extLst>
          </p:cNvPr>
          <p:cNvSpPr/>
          <p:nvPr/>
        </p:nvSpPr>
        <p:spPr>
          <a:xfrm>
            <a:off x="1505208" y="2470756"/>
            <a:ext cx="3058437" cy="427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blender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67BBB-0DB1-BE8F-84A7-0058F9DC1CA4}"/>
              </a:ext>
            </a:extLst>
          </p:cNvPr>
          <p:cNvSpPr/>
          <p:nvPr/>
        </p:nvSpPr>
        <p:spPr>
          <a:xfrm>
            <a:off x="2371591" y="5132536"/>
            <a:ext cx="1336108" cy="8455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testing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6530888" y="3096669"/>
            <a:ext cx="4883059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solidFill>
                  <a:srgbClr val="6497B1"/>
                </a:solidFill>
                <a:ea typeface="+mn-lt"/>
                <a:cs typeface="+mn-lt"/>
              </a:rPr>
              <a:t>2. </a:t>
            </a:r>
            <a:r>
              <a:rPr lang="en-US" altLang="ko-KR" sz="2400" b="1" err="1">
                <a:solidFill>
                  <a:srgbClr val="6497B1"/>
                </a:solidFill>
                <a:ea typeface="+mn-lt"/>
                <a:cs typeface="+mn-lt"/>
              </a:rPr>
              <a:t>단순</a:t>
            </a:r>
            <a:r>
              <a:rPr lang="en-US" altLang="ko-KR" sz="2400" b="1">
                <a:solidFill>
                  <a:srgbClr val="6497B1"/>
                </a:solidFill>
                <a:ea typeface="+mn-lt"/>
                <a:cs typeface="+mn-lt"/>
              </a:rPr>
              <a:t> </a:t>
            </a:r>
            <a:r>
              <a:rPr lang="en-US" altLang="ko-KR" sz="2400" b="1" err="1">
                <a:solidFill>
                  <a:srgbClr val="6497B1"/>
                </a:solidFill>
                <a:ea typeface="+mn-lt"/>
                <a:cs typeface="+mn-lt"/>
              </a:rPr>
              <a:t>앙상블</a:t>
            </a:r>
            <a:r>
              <a:rPr lang="en-US" altLang="ko-KR" sz="2400" b="1">
                <a:solidFill>
                  <a:srgbClr val="6497B1"/>
                </a:solidFill>
                <a:ea typeface="+mn-lt"/>
                <a:cs typeface="+mn-lt"/>
              </a:rPr>
              <a:t> </a:t>
            </a:r>
            <a:r>
              <a:rPr lang="ko-KR" sz="2400" b="1">
                <a:solidFill>
                  <a:srgbClr val="6497B1"/>
                </a:solidFill>
                <a:ea typeface="+mn-lt"/>
                <a:cs typeface="+mn-lt"/>
              </a:rPr>
              <a:t>모델</a:t>
            </a:r>
            <a:r>
              <a:rPr lang="ko-KR" altLang="en-US" sz="2400" b="1">
                <a:solidFill>
                  <a:srgbClr val="6497B1"/>
                </a:solidFill>
                <a:ea typeface="+mn-lt"/>
                <a:cs typeface="+mn-lt"/>
              </a:rPr>
              <a:t> 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</a:t>
            </a:r>
            <a:br>
              <a:rPr lang="en-US" altLang="ko-KR" sz="2400">
                <a:ea typeface="+mn-lt"/>
                <a:cs typeface="+mn-lt"/>
              </a:rPr>
            </a:br>
            <a:r>
              <a:rPr lang="en-US" altLang="ko-KR" sz="2400" err="1">
                <a:ea typeface="+mn-lt"/>
                <a:cs typeface="+mn-lt"/>
              </a:rPr>
              <a:t>blender데이터로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훈련시킨</a:t>
            </a:r>
            <a:r>
              <a:rPr lang="en-US" altLang="ko-KR" sz="2400">
                <a:ea typeface="+mn-lt"/>
                <a:cs typeface="+mn-lt"/>
              </a:rPr>
              <a:t> 뒤 testing </a:t>
            </a:r>
            <a:r>
              <a:rPr lang="en-US" altLang="ko-KR" sz="2400" err="1">
                <a:ea typeface="+mn-lt"/>
                <a:cs typeface="+mn-lt"/>
              </a:rPr>
              <a:t>데이터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셋으로</a:t>
            </a:r>
            <a:r>
              <a:rPr lang="en-US" altLang="ko-KR" sz="2400">
                <a:ea typeface="+mn-lt"/>
                <a:cs typeface="+mn-lt"/>
              </a:rPr>
              <a:t> </a:t>
            </a:r>
            <a:r>
              <a:rPr lang="en-US" altLang="ko-KR" sz="2400" err="1">
                <a:ea typeface="+mn-lt"/>
                <a:cs typeface="+mn-lt"/>
              </a:rPr>
              <a:t>예측</a:t>
            </a:r>
            <a:r>
              <a:rPr lang="en-US" altLang="ko-KR" sz="2400">
                <a:ea typeface="+mn-lt"/>
                <a:cs typeface="+mn-lt"/>
              </a:rPr>
              <a:t>(</a:t>
            </a:r>
            <a:r>
              <a:rPr lang="en-US" altLang="ko-KR" sz="2400" err="1">
                <a:ea typeface="+mn-lt"/>
                <a:cs typeface="+mn-lt"/>
              </a:rPr>
              <a:t>테스트</a:t>
            </a:r>
            <a:r>
              <a:rPr lang="en-US" altLang="ko-KR" sz="2400">
                <a:ea typeface="+mn-lt"/>
                <a:cs typeface="+mn-lt"/>
              </a:rPr>
              <a:t>) </a:t>
            </a:r>
            <a:r>
              <a:rPr lang="en-US" altLang="ko-KR" sz="2400" err="1">
                <a:ea typeface="+mn-lt"/>
                <a:cs typeface="+mn-lt"/>
              </a:rPr>
              <a:t>한다</a:t>
            </a:r>
            <a:r>
              <a:rPr lang="en-US" altLang="ko-KR" sz="2400">
                <a:ea typeface="+mn-lt"/>
                <a:cs typeface="+mn-lt"/>
              </a:rPr>
              <a:t>.</a:t>
            </a:r>
          </a:p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--&gt;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나중에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만든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복합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앙상블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모델과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성능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비교하기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위함</a:t>
            </a:r>
            <a:endParaRPr lang="en-US" altLang="ko-KR" sz="20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530DEA-F1A4-21BF-82EF-5CFBB6972833}"/>
              </a:ext>
            </a:extLst>
          </p:cNvPr>
          <p:cNvCxnSpPr/>
          <p:nvPr/>
        </p:nvCxnSpPr>
        <p:spPr>
          <a:xfrm>
            <a:off x="3001814" y="3915166"/>
            <a:ext cx="6264" cy="12066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FB68F-190C-7779-4813-4F58738BE975}"/>
              </a:ext>
            </a:extLst>
          </p:cNvPr>
          <p:cNvSpPr/>
          <p:nvPr/>
        </p:nvSpPr>
        <p:spPr>
          <a:xfrm>
            <a:off x="1484334" y="3023991"/>
            <a:ext cx="1826711" cy="73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예측변수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7B543F-216C-C070-D25A-CAE290B05ED0}"/>
              </a:ext>
            </a:extLst>
          </p:cNvPr>
          <p:cNvSpPr/>
          <p:nvPr/>
        </p:nvSpPr>
        <p:spPr>
          <a:xfrm>
            <a:off x="3474798" y="3020729"/>
            <a:ext cx="1064711" cy="72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타겟 변수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9A75FB-21AB-8C31-E4A3-4C454A06C325}"/>
              </a:ext>
            </a:extLst>
          </p:cNvPr>
          <p:cNvSpPr/>
          <p:nvPr/>
        </p:nvSpPr>
        <p:spPr>
          <a:xfrm>
            <a:off x="2498159" y="4183953"/>
            <a:ext cx="1075150" cy="4070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gbm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A019-C763-E3F0-A5F3-89A965A86D46}"/>
              </a:ext>
            </a:extLst>
          </p:cNvPr>
          <p:cNvSpPr txBox="1"/>
          <p:nvPr/>
        </p:nvSpPr>
        <p:spPr>
          <a:xfrm>
            <a:off x="1483631" y="459513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172B6-EFE8-8014-4935-AA3CD2A9FA85}"/>
              </a:ext>
            </a:extLst>
          </p:cNvPr>
          <p:cNvSpPr txBox="1"/>
          <p:nvPr/>
        </p:nvSpPr>
        <p:spPr>
          <a:xfrm>
            <a:off x="1395185" y="4053113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340762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42245-D223-6736-96CE-698FD8D095C8}"/>
              </a:ext>
            </a:extLst>
          </p:cNvPr>
          <p:cNvSpPr/>
          <p:nvPr/>
        </p:nvSpPr>
        <p:spPr>
          <a:xfrm>
            <a:off x="1370443" y="1973632"/>
            <a:ext cx="3413342" cy="1607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2FB82-DBA9-113F-360D-7AFFA2D70D53}"/>
              </a:ext>
            </a:extLst>
          </p:cNvPr>
          <p:cNvSpPr/>
          <p:nvPr/>
        </p:nvSpPr>
        <p:spPr>
          <a:xfrm>
            <a:off x="1543979" y="2136729"/>
            <a:ext cx="3058437" cy="427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training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67BBB-0DB1-BE8F-84A7-0058F9DC1CA4}"/>
              </a:ext>
            </a:extLst>
          </p:cNvPr>
          <p:cNvSpPr/>
          <p:nvPr/>
        </p:nvSpPr>
        <p:spPr>
          <a:xfrm>
            <a:off x="2431239" y="5518756"/>
            <a:ext cx="1336108" cy="8455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blender</a:t>
            </a:r>
            <a:endParaRPr lang="ko-KR">
              <a:ea typeface="+mn-lt"/>
              <a:cs typeface="+mn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530DEA-F1A4-21BF-82EF-5CFBB6972833}"/>
              </a:ext>
            </a:extLst>
          </p:cNvPr>
          <p:cNvCxnSpPr/>
          <p:nvPr/>
        </p:nvCxnSpPr>
        <p:spPr>
          <a:xfrm flipH="1">
            <a:off x="1721177" y="3654207"/>
            <a:ext cx="557406" cy="71607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FB68F-190C-7779-4813-4F58738BE975}"/>
              </a:ext>
            </a:extLst>
          </p:cNvPr>
          <p:cNvSpPr/>
          <p:nvPr/>
        </p:nvSpPr>
        <p:spPr>
          <a:xfrm>
            <a:off x="1523105" y="2689964"/>
            <a:ext cx="1826711" cy="73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예측변수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7B543F-216C-C070-D25A-CAE290B05ED0}"/>
              </a:ext>
            </a:extLst>
          </p:cNvPr>
          <p:cNvSpPr/>
          <p:nvPr/>
        </p:nvSpPr>
        <p:spPr>
          <a:xfrm>
            <a:off x="3513569" y="2686702"/>
            <a:ext cx="1064711" cy="72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타겟 변수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A098E6-9ACB-275B-75FE-0C22E66BD5F2}"/>
              </a:ext>
            </a:extLst>
          </p:cNvPr>
          <p:cNvCxnSpPr>
            <a:cxnSpLocks/>
          </p:cNvCxnSpPr>
          <p:nvPr/>
        </p:nvCxnSpPr>
        <p:spPr>
          <a:xfrm>
            <a:off x="2998829" y="3633329"/>
            <a:ext cx="27141" cy="63256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0C6252-FE30-0727-76B2-9A0B78AB2097}"/>
              </a:ext>
            </a:extLst>
          </p:cNvPr>
          <p:cNvCxnSpPr>
            <a:cxnSpLocks/>
          </p:cNvCxnSpPr>
          <p:nvPr/>
        </p:nvCxnSpPr>
        <p:spPr>
          <a:xfrm>
            <a:off x="3719072" y="3643766"/>
            <a:ext cx="601250" cy="6951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9A75FB-21AB-8C31-E4A3-4C454A06C325}"/>
              </a:ext>
            </a:extLst>
          </p:cNvPr>
          <p:cNvSpPr/>
          <p:nvPr/>
        </p:nvSpPr>
        <p:spPr>
          <a:xfrm>
            <a:off x="1138190" y="4403159"/>
            <a:ext cx="1075150" cy="4070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gbm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20E549-9A3D-AE7D-2797-AC63FA0B9440}"/>
              </a:ext>
            </a:extLst>
          </p:cNvPr>
          <p:cNvSpPr/>
          <p:nvPr/>
        </p:nvSpPr>
        <p:spPr>
          <a:xfrm>
            <a:off x="2536929" y="4403158"/>
            <a:ext cx="1075150" cy="40709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rpart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4B2AE6-DC00-1A71-9A2F-E0128F338E48}"/>
              </a:ext>
            </a:extLst>
          </p:cNvPr>
          <p:cNvSpPr/>
          <p:nvPr/>
        </p:nvSpPr>
        <p:spPr>
          <a:xfrm>
            <a:off x="3977422" y="4403158"/>
            <a:ext cx="1075150" cy="4070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treebag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7D3AFD5E-80F3-83DF-CBA5-60C4DAF63883}"/>
              </a:ext>
            </a:extLst>
          </p:cNvPr>
          <p:cNvSpPr txBox="1"/>
          <p:nvPr/>
        </p:nvSpPr>
        <p:spPr>
          <a:xfrm>
            <a:off x="6095236" y="2960572"/>
            <a:ext cx="5342348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6497B1"/>
                </a:solidFill>
                <a:ea typeface="+mn-lt"/>
                <a:cs typeface="+mn-lt"/>
              </a:rPr>
              <a:t>3-1.</a:t>
            </a:r>
            <a:r>
              <a:rPr lang="ko-KR" sz="2400" b="1" dirty="0">
                <a:solidFill>
                  <a:srgbClr val="6497B1"/>
                </a:solidFill>
                <a:ea typeface="+mn-lt"/>
                <a:cs typeface="+mn-lt"/>
              </a:rPr>
              <a:t> 복합 앙상블 모델 </a:t>
            </a:r>
            <a:r>
              <a:rPr lang="en-US" altLang="ko-KR" sz="2400" dirty="0">
                <a:ea typeface="+mn-lt"/>
                <a:cs typeface="+mn-lt"/>
              </a:rPr>
              <a:t>:</a:t>
            </a:r>
            <a:r>
              <a:rPr lang="ko-KR" sz="2400" dirty="0">
                <a:ea typeface="+mn-lt"/>
                <a:cs typeface="+mn-lt"/>
              </a:rPr>
              <a:t> </a:t>
            </a:r>
            <a:r>
              <a:rPr lang="ko-KR" sz="2400" b="1" dirty="0" err="1">
                <a:ea typeface="+mn-lt"/>
                <a:cs typeface="+mn-lt"/>
              </a:rPr>
              <a:t>training</a:t>
            </a:r>
            <a:r>
              <a:rPr lang="ko-KR" sz="2400" b="1" dirty="0">
                <a:ea typeface="+mn-lt"/>
                <a:cs typeface="+mn-lt"/>
              </a:rPr>
              <a:t> 데이터</a:t>
            </a:r>
            <a:r>
              <a:rPr lang="ko-KR" sz="2400" dirty="0">
                <a:ea typeface="+mn-lt"/>
                <a:cs typeface="+mn-lt"/>
              </a:rPr>
              <a:t>를 이용해 각각의</a:t>
            </a:r>
            <a:r>
              <a:rPr lang="ko-KR" sz="2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4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베이스 모델</a:t>
            </a:r>
            <a:r>
              <a:rPr lang="ko-KR" sz="2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3개를 </a:t>
            </a:r>
            <a:r>
              <a:rPr lang="ko-KR" sz="24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생성</a:t>
            </a:r>
            <a:r>
              <a:rPr lang="ko-KR" sz="2400" dirty="0">
                <a:ea typeface="+mn-lt"/>
                <a:cs typeface="+mn-lt"/>
              </a:rPr>
              <a:t>한다. 그 다음에 </a:t>
            </a:r>
            <a:r>
              <a:rPr lang="ko-KR" sz="2400" b="1" dirty="0" err="1">
                <a:ea typeface="+mn-lt"/>
                <a:cs typeface="+mn-lt"/>
              </a:rPr>
              <a:t>blender</a:t>
            </a:r>
            <a:r>
              <a:rPr lang="ko-KR" sz="2400" b="1" dirty="0">
                <a:ea typeface="+mn-lt"/>
                <a:cs typeface="+mn-lt"/>
              </a:rPr>
              <a:t> 데이터</a:t>
            </a:r>
            <a:r>
              <a:rPr lang="ko-KR" sz="2400" dirty="0">
                <a:ea typeface="+mn-lt"/>
                <a:cs typeface="+mn-lt"/>
              </a:rPr>
              <a:t>로 이 모델들을 </a:t>
            </a:r>
            <a:r>
              <a:rPr lang="ko-KR" altLang="en-US" sz="2400" dirty="0">
                <a:ea typeface="+mn-lt"/>
                <a:cs typeface="+mn-lt"/>
              </a:rPr>
              <a:t>테스트한다.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--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rpart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모델을 테스트할 때에는 앞선 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gbm의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예측결과도 예측변수로서 받고,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treebag에서는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앞선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gbm과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rpart의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결과를 모두 예측변수에 포함하게 된다.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3691A8-4A1B-14D1-6128-1A1882E3B45C}"/>
              </a:ext>
            </a:extLst>
          </p:cNvPr>
          <p:cNvCxnSpPr>
            <a:cxnSpLocks/>
          </p:cNvCxnSpPr>
          <p:nvPr/>
        </p:nvCxnSpPr>
        <p:spPr>
          <a:xfrm>
            <a:off x="1714913" y="4875494"/>
            <a:ext cx="695195" cy="53861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398E3D-F986-D238-6A12-75FF19ACCA53}"/>
              </a:ext>
            </a:extLst>
          </p:cNvPr>
          <p:cNvCxnSpPr>
            <a:cxnSpLocks/>
          </p:cNvCxnSpPr>
          <p:nvPr/>
        </p:nvCxnSpPr>
        <p:spPr>
          <a:xfrm flipH="1">
            <a:off x="3046846" y="4865055"/>
            <a:ext cx="4173" cy="58037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041B94-98E7-97B9-A371-0EEB61D993FC}"/>
              </a:ext>
            </a:extLst>
          </p:cNvPr>
          <p:cNvCxnSpPr>
            <a:cxnSpLocks/>
          </p:cNvCxnSpPr>
          <p:nvPr/>
        </p:nvCxnSpPr>
        <p:spPr>
          <a:xfrm flipH="1">
            <a:off x="3798404" y="4865054"/>
            <a:ext cx="651352" cy="54905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5F9068-0C43-0B58-9CA7-26F4567019FE}"/>
              </a:ext>
            </a:extLst>
          </p:cNvPr>
          <p:cNvSpPr txBox="1"/>
          <p:nvPr/>
        </p:nvSpPr>
        <p:spPr>
          <a:xfrm>
            <a:off x="1776186" y="5005614"/>
            <a:ext cx="31423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/>
              <a:t>예측결과를 새로운 예측 변수로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DFFCE9-8422-17E9-8846-A52E0740CC5E}"/>
              </a:ext>
            </a:extLst>
          </p:cNvPr>
          <p:cNvSpPr/>
          <p:nvPr/>
        </p:nvSpPr>
        <p:spPr>
          <a:xfrm>
            <a:off x="1732642" y="4994728"/>
            <a:ext cx="2745015" cy="308431"/>
          </a:xfrm>
          <a:prstGeom prst="rect">
            <a:avLst/>
          </a:prstGeom>
          <a:solidFill>
            <a:srgbClr val="D6D0CB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A4440-7BB9-8416-F201-D56A06CFA222}"/>
              </a:ext>
            </a:extLst>
          </p:cNvPr>
          <p:cNvSpPr txBox="1"/>
          <p:nvPr/>
        </p:nvSpPr>
        <p:spPr>
          <a:xfrm>
            <a:off x="778328" y="3780971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모델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AD9EB-86B4-EC2A-54C4-9216A31C06EC}"/>
              </a:ext>
            </a:extLst>
          </p:cNvPr>
          <p:cNvSpPr txBox="1"/>
          <p:nvPr/>
        </p:nvSpPr>
        <p:spPr>
          <a:xfrm>
            <a:off x="875846" y="4985203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22428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42245-D223-6736-96CE-698FD8D095C8}"/>
              </a:ext>
            </a:extLst>
          </p:cNvPr>
          <p:cNvSpPr/>
          <p:nvPr/>
        </p:nvSpPr>
        <p:spPr>
          <a:xfrm>
            <a:off x="1916220" y="2098893"/>
            <a:ext cx="8027095" cy="2066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2FB82-DBA9-113F-360D-7AFFA2D70D53}"/>
              </a:ext>
            </a:extLst>
          </p:cNvPr>
          <p:cNvSpPr/>
          <p:nvPr/>
        </p:nvSpPr>
        <p:spPr>
          <a:xfrm>
            <a:off x="2131510" y="2199360"/>
            <a:ext cx="7672190" cy="511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Blender </a:t>
            </a:r>
            <a:r>
              <a:rPr lang="en-US" altLang="ko-KR" err="1">
                <a:ea typeface="+mn-lt"/>
                <a:cs typeface="+mn-lt"/>
              </a:rPr>
              <a:t>또는</a:t>
            </a:r>
            <a:r>
              <a:rPr lang="en-US" altLang="ko-KR">
                <a:ea typeface="+mn-lt"/>
                <a:cs typeface="+mn-lt"/>
              </a:rPr>
              <a:t> testing set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FB68F-190C-7779-4813-4F58738BE975}"/>
              </a:ext>
            </a:extLst>
          </p:cNvPr>
          <p:cNvSpPr/>
          <p:nvPr/>
        </p:nvSpPr>
        <p:spPr>
          <a:xfrm>
            <a:off x="2204581" y="2773471"/>
            <a:ext cx="2379944" cy="131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예측변수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7B543F-216C-C070-D25A-CAE290B05ED0}"/>
              </a:ext>
            </a:extLst>
          </p:cNvPr>
          <p:cNvSpPr/>
          <p:nvPr/>
        </p:nvSpPr>
        <p:spPr>
          <a:xfrm>
            <a:off x="4716964" y="2770209"/>
            <a:ext cx="1085587" cy="131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타겟 변수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7D3AFD5E-80F3-83DF-CBA5-60C4DAF63883}"/>
              </a:ext>
            </a:extLst>
          </p:cNvPr>
          <p:cNvSpPr txBox="1"/>
          <p:nvPr/>
        </p:nvSpPr>
        <p:spPr>
          <a:xfrm>
            <a:off x="1186450" y="4641546"/>
            <a:ext cx="9413306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>
                <a:solidFill>
                  <a:srgbClr val="6497B1"/>
                </a:solidFill>
                <a:ea typeface="+mn-lt"/>
                <a:cs typeface="+mn-lt"/>
              </a:rPr>
              <a:t>3-2.</a:t>
            </a:r>
            <a:r>
              <a:rPr lang="ko-KR" sz="2400" b="1">
                <a:solidFill>
                  <a:srgbClr val="6497B1"/>
                </a:solidFill>
                <a:ea typeface="+mn-lt"/>
                <a:cs typeface="+mn-lt"/>
              </a:rPr>
              <a:t> 복합 앙상블 모델</a:t>
            </a:r>
            <a:r>
              <a:rPr lang="ko-KR" sz="2400">
                <a:solidFill>
                  <a:srgbClr val="6497B1"/>
                </a:solidFill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:</a:t>
            </a:r>
            <a:r>
              <a:rPr lang="ko-KR" sz="2400">
                <a:ea typeface="+mn-lt"/>
                <a:cs typeface="+mn-lt"/>
              </a:rPr>
              <a:t> 앞선 과정에서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altLang="ko-KR" sz="2400" b="1">
                <a:ea typeface="+mn-lt"/>
                <a:cs typeface="+mn-lt"/>
              </a:rPr>
              <a:t>blender</a:t>
            </a:r>
            <a:r>
              <a:rPr lang="ko-KR" sz="2400" b="1">
                <a:ea typeface="+mn-lt"/>
                <a:cs typeface="+mn-lt"/>
              </a:rPr>
              <a:t> 데이터</a:t>
            </a:r>
            <a:r>
              <a:rPr lang="ko-KR" sz="2400">
                <a:ea typeface="+mn-lt"/>
                <a:cs typeface="+mn-lt"/>
              </a:rPr>
              <a:t>로 각 모델을 </a:t>
            </a:r>
            <a:r>
              <a:rPr lang="ko-KR" altLang="en-US" sz="2400">
                <a:ea typeface="+mn-lt"/>
                <a:cs typeface="+mn-lt"/>
              </a:rPr>
              <a:t>테스트</a:t>
            </a:r>
            <a:r>
              <a:rPr lang="ko-KR" sz="2400">
                <a:ea typeface="+mn-lt"/>
                <a:cs typeface="+mn-lt"/>
              </a:rPr>
              <a:t> 할 때마다</a:t>
            </a:r>
            <a:r>
              <a:rPr lang="en-US" altLang="ko-KR" sz="2400">
                <a:ea typeface="+mn-lt"/>
                <a:cs typeface="+mn-lt"/>
              </a:rPr>
              <a:t>,</a:t>
            </a:r>
            <a:r>
              <a:rPr lang="ko-KR" altLang="en-US" sz="2400">
                <a:ea typeface="+mn-lt"/>
                <a:cs typeface="+mn-lt"/>
              </a:rPr>
              <a:t> 데이터 셋의 </a:t>
            </a:r>
            <a:r>
              <a:rPr lang="ko-KR" altLang="en-US" sz="2400" b="1">
                <a:ea typeface="+mn-lt"/>
                <a:cs typeface="+mn-lt"/>
              </a:rPr>
              <a:t>변수</a:t>
            </a:r>
            <a:r>
              <a:rPr lang="ko-KR" altLang="en-US" sz="2400">
                <a:ea typeface="+mn-lt"/>
                <a:cs typeface="+mn-lt"/>
              </a:rPr>
              <a:t>로 그 테스트 결과(분류 확률)</a:t>
            </a:r>
            <a:r>
              <a:rPr lang="ko-KR" altLang="en-US" sz="2400" err="1">
                <a:ea typeface="+mn-lt"/>
                <a:cs typeface="+mn-lt"/>
              </a:rPr>
              <a:t>를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altLang="en-US" sz="2400" b="1">
                <a:ea typeface="+mn-lt"/>
                <a:cs typeface="+mn-lt"/>
              </a:rPr>
              <a:t>추가한다.</a:t>
            </a:r>
            <a:endParaRPr lang="ko-KR" altLang="en-US" sz="2400"/>
          </a:p>
          <a:p>
            <a:r>
              <a:rPr lang="ko-KR" altLang="en-US" sz="2000" err="1">
                <a:solidFill>
                  <a:srgbClr val="AEAFA9"/>
                </a:solidFill>
                <a:ea typeface="+mn-lt"/>
                <a:cs typeface="+mn-lt"/>
              </a:rPr>
              <a:t>Testing</a:t>
            </a:r>
            <a:r>
              <a:rPr lang="ko-KR" altLang="en-US" sz="2000">
                <a:solidFill>
                  <a:srgbClr val="AEAFA9"/>
                </a:solidFill>
                <a:ea typeface="+mn-lt"/>
                <a:cs typeface="+mn-lt"/>
              </a:rPr>
              <a:t> 데이터로도 테스트하여, </a:t>
            </a:r>
            <a:r>
              <a:rPr lang="ko-KR" altLang="en-US" sz="2000" err="1">
                <a:solidFill>
                  <a:srgbClr val="AEAFA9"/>
                </a:solidFill>
                <a:ea typeface="+mn-lt"/>
                <a:cs typeface="+mn-lt"/>
              </a:rPr>
              <a:t>testing</a:t>
            </a:r>
            <a:r>
              <a:rPr lang="ko-KR" altLang="en-US" sz="2000">
                <a:solidFill>
                  <a:srgbClr val="AEAFA9"/>
                </a:solidFill>
                <a:ea typeface="+mn-lt"/>
                <a:cs typeface="+mn-lt"/>
              </a:rPr>
              <a:t> 데이터 셋에도 그 변수 추가과정을 똑같이 해준다.</a:t>
            </a:r>
            <a:endParaRPr lang="ko-KR" sz="2000"/>
          </a:p>
          <a:p>
            <a:r>
              <a:rPr lang="ko-KR" altLang="en-US" sz="2000">
                <a:solidFill>
                  <a:srgbClr val="AEAFA9"/>
                </a:solidFill>
              </a:rPr>
              <a:t>--&gt; 각각의 데이터셋에서 변수 3개씩 늘어남</a:t>
            </a:r>
          </a:p>
          <a:p>
            <a:pPr algn="l"/>
            <a:endParaRPr lang="ko-KR" altLang="en-US" sz="2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61C75-7684-B4D8-6168-343B0AF70BA8}"/>
              </a:ext>
            </a:extLst>
          </p:cNvPr>
          <p:cNvSpPr/>
          <p:nvPr/>
        </p:nvSpPr>
        <p:spPr>
          <a:xfrm>
            <a:off x="5931074" y="2783909"/>
            <a:ext cx="1169096" cy="1315232"/>
          </a:xfrm>
          <a:prstGeom prst="rect">
            <a:avLst/>
          </a:prstGeom>
          <a:solidFill>
            <a:srgbClr val="BCD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err="1">
                <a:solidFill>
                  <a:srgbClr val="393939"/>
                </a:solidFill>
              </a:rPr>
              <a:t>gbm_예측결과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B190CD-E752-1729-6975-83E66610EBCE}"/>
              </a:ext>
            </a:extLst>
          </p:cNvPr>
          <p:cNvSpPr/>
          <p:nvPr/>
        </p:nvSpPr>
        <p:spPr>
          <a:xfrm>
            <a:off x="7246307" y="2783909"/>
            <a:ext cx="1169096" cy="1315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err="1">
                <a:solidFill>
                  <a:srgbClr val="393939"/>
                </a:solidFill>
              </a:rPr>
              <a:t>rpart_예측결과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F2AFD0-7A6D-8498-03E9-81BF52D84A1F}"/>
              </a:ext>
            </a:extLst>
          </p:cNvPr>
          <p:cNvSpPr/>
          <p:nvPr/>
        </p:nvSpPr>
        <p:spPr>
          <a:xfrm>
            <a:off x="8551102" y="2773471"/>
            <a:ext cx="1169096" cy="1315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err="1">
                <a:solidFill>
                  <a:srgbClr val="393939"/>
                </a:solidFill>
              </a:rPr>
              <a:t>treebag_예측결과</a:t>
            </a:r>
          </a:p>
        </p:txBody>
      </p:sp>
    </p:spTree>
    <p:extLst>
      <p:ext uri="{BB962C8B-B14F-4D97-AF65-F5344CB8AC3E}">
        <p14:creationId xmlns:p14="http://schemas.microsoft.com/office/powerpoint/2010/main" val="311997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7D3AFD5E-80F3-83DF-CBA5-60C4DAF63883}"/>
              </a:ext>
            </a:extLst>
          </p:cNvPr>
          <p:cNvSpPr txBox="1"/>
          <p:nvPr/>
        </p:nvSpPr>
        <p:spPr>
          <a:xfrm>
            <a:off x="6447878" y="2700260"/>
            <a:ext cx="5494449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6497B1"/>
                </a:solidFill>
                <a:ea typeface="+mn-lt"/>
                <a:cs typeface="+mn-lt"/>
              </a:rPr>
              <a:t>3-2.</a:t>
            </a:r>
            <a:r>
              <a:rPr lang="ko-KR" sz="2400" b="1" dirty="0">
                <a:solidFill>
                  <a:srgbClr val="6497B1"/>
                </a:solidFill>
                <a:ea typeface="+mn-lt"/>
                <a:cs typeface="+mn-lt"/>
              </a:rPr>
              <a:t> 복합 앙상블 모델</a:t>
            </a:r>
            <a:r>
              <a:rPr lang="ko-KR" sz="2400" dirty="0">
                <a:solidFill>
                  <a:srgbClr val="6497B1"/>
                </a:solidFill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:</a:t>
            </a:r>
            <a:r>
              <a:rPr lang="ko-KR" sz="2400" dirty="0">
                <a:ea typeface="+mn-lt"/>
                <a:cs typeface="+mn-lt"/>
              </a:rPr>
              <a:t> 앞선 과정에서</a:t>
            </a:r>
            <a:r>
              <a:rPr lang="ko-KR" altLang="en-US" sz="2400" dirty="0">
                <a:ea typeface="+mn-lt"/>
                <a:cs typeface="+mn-lt"/>
              </a:rPr>
              <a:t> </a:t>
            </a:r>
            <a:r>
              <a:rPr lang="en-US" altLang="ko-KR" sz="2400" b="1" dirty="0">
                <a:ea typeface="+mn-lt"/>
                <a:cs typeface="+mn-lt"/>
              </a:rPr>
              <a:t>blender</a:t>
            </a:r>
            <a:r>
              <a:rPr lang="ko-KR" sz="2400" b="1" dirty="0">
                <a:ea typeface="+mn-lt"/>
                <a:cs typeface="+mn-lt"/>
              </a:rPr>
              <a:t> 데이터</a:t>
            </a:r>
            <a:r>
              <a:rPr lang="ko-KR" sz="2400" dirty="0">
                <a:ea typeface="+mn-lt"/>
                <a:cs typeface="+mn-lt"/>
              </a:rPr>
              <a:t>로 각 모델을 </a:t>
            </a:r>
            <a:r>
              <a:rPr lang="ko-KR" altLang="en-US" sz="2400" dirty="0">
                <a:ea typeface="+mn-lt"/>
                <a:cs typeface="+mn-lt"/>
              </a:rPr>
              <a:t>테스트</a:t>
            </a:r>
            <a:r>
              <a:rPr lang="ko-KR" sz="2400" dirty="0">
                <a:ea typeface="+mn-lt"/>
                <a:cs typeface="+mn-lt"/>
              </a:rPr>
              <a:t> 할 때마다</a:t>
            </a:r>
            <a:r>
              <a:rPr lang="en-US" altLang="ko-KR" sz="2400" dirty="0">
                <a:ea typeface="+mn-lt"/>
                <a:cs typeface="+mn-lt"/>
              </a:rPr>
              <a:t>,</a:t>
            </a:r>
            <a:r>
              <a:rPr lang="ko-KR" altLang="en-US" sz="2400" dirty="0">
                <a:ea typeface="+mn-lt"/>
                <a:cs typeface="+mn-lt"/>
              </a:rPr>
              <a:t> 데이터 셋의 </a:t>
            </a:r>
            <a:r>
              <a:rPr lang="ko-KR" altLang="en-US" sz="2400" b="1" dirty="0">
                <a:ea typeface="+mn-lt"/>
                <a:cs typeface="+mn-lt"/>
              </a:rPr>
              <a:t>변수</a:t>
            </a:r>
            <a:r>
              <a:rPr lang="ko-KR" altLang="en-US" sz="2400" dirty="0">
                <a:ea typeface="+mn-lt"/>
                <a:cs typeface="+mn-lt"/>
              </a:rPr>
              <a:t>로 그 테스트 결과(분류 확률)</a:t>
            </a:r>
            <a:r>
              <a:rPr lang="ko-KR" altLang="en-US" sz="2400" dirty="0" err="1">
                <a:ea typeface="+mn-lt"/>
                <a:cs typeface="+mn-lt"/>
              </a:rPr>
              <a:t>를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altLang="en-US" sz="2400" b="1" dirty="0">
                <a:ea typeface="+mn-lt"/>
                <a:cs typeface="+mn-lt"/>
              </a:rPr>
              <a:t>추가한다.</a:t>
            </a:r>
            <a:endParaRPr lang="ko-KR" altLang="en-US" sz="2400" dirty="0"/>
          </a:p>
          <a:p>
            <a:r>
              <a:rPr lang="ko-KR" altLang="en-US" sz="2000" dirty="0">
                <a:solidFill>
                  <a:srgbClr val="AEAFA9"/>
                </a:solidFill>
                <a:ea typeface="+mn-lt"/>
                <a:cs typeface="+mn-lt"/>
              </a:rPr>
              <a:t>-- 이 과정이 끝나고 나면 </a:t>
            </a:r>
            <a:r>
              <a:rPr lang="ko-KR" altLang="en-US" sz="2000" dirty="0" err="1">
                <a:solidFill>
                  <a:srgbClr val="AEAFA9"/>
                </a:solidFill>
                <a:ea typeface="+mn-lt"/>
                <a:cs typeface="+mn-lt"/>
              </a:rPr>
              <a:t>Testing과</a:t>
            </a:r>
            <a:r>
              <a:rPr lang="ko-KR" altLang="en-US" sz="2000" dirty="0">
                <a:solidFill>
                  <a:srgbClr val="AEAFA9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AEAFA9"/>
                </a:solidFill>
                <a:ea typeface="+mn-lt"/>
                <a:cs typeface="+mn-lt"/>
              </a:rPr>
              <a:t>blender</a:t>
            </a:r>
            <a:r>
              <a:rPr lang="ko-KR" altLang="en-US" sz="2000" dirty="0">
                <a:solidFill>
                  <a:srgbClr val="AEAFA9"/>
                </a:solidFill>
                <a:ea typeface="+mn-lt"/>
                <a:cs typeface="+mn-lt"/>
              </a:rPr>
              <a:t> 데이터셋에 새로운 변수(열)가 3개 추가된 모습을 볼 수 있다.</a:t>
            </a:r>
            <a:endParaRPr lang="ko-KR" altLang="en-US" sz="2000" dirty="0">
              <a:solidFill>
                <a:srgbClr val="AEAFA9"/>
              </a:solidFill>
            </a:endParaRPr>
          </a:p>
        </p:txBody>
      </p:sp>
      <p:pic>
        <p:nvPicPr>
          <p:cNvPr id="6" name="그림 6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23740120-F655-BCD2-8AF9-9DE1E0FA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5" y="2020784"/>
            <a:ext cx="5655128" cy="42225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24DB90-16F8-50A1-78A4-B2F5F3B76482}"/>
              </a:ext>
            </a:extLst>
          </p:cNvPr>
          <p:cNvSpPr/>
          <p:nvPr/>
        </p:nvSpPr>
        <p:spPr>
          <a:xfrm flipV="1">
            <a:off x="867230" y="4559300"/>
            <a:ext cx="4136571" cy="226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3DA8D-E6CB-ACDA-CB21-0CD0A2BC2E92}"/>
              </a:ext>
            </a:extLst>
          </p:cNvPr>
          <p:cNvSpPr/>
          <p:nvPr/>
        </p:nvSpPr>
        <p:spPr>
          <a:xfrm flipV="1">
            <a:off x="867229" y="6010728"/>
            <a:ext cx="4136571" cy="226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1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42245-D223-6736-96CE-698FD8D095C8}"/>
              </a:ext>
            </a:extLst>
          </p:cNvPr>
          <p:cNvSpPr/>
          <p:nvPr/>
        </p:nvSpPr>
        <p:spPr>
          <a:xfrm>
            <a:off x="1331672" y="2307659"/>
            <a:ext cx="3413342" cy="1607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2FB82-DBA9-113F-360D-7AFFA2D70D53}"/>
              </a:ext>
            </a:extLst>
          </p:cNvPr>
          <p:cNvSpPr/>
          <p:nvPr/>
        </p:nvSpPr>
        <p:spPr>
          <a:xfrm>
            <a:off x="1505208" y="2470756"/>
            <a:ext cx="3058437" cy="427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blender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67BBB-0DB1-BE8F-84A7-0058F9DC1CA4}"/>
              </a:ext>
            </a:extLst>
          </p:cNvPr>
          <p:cNvSpPr/>
          <p:nvPr/>
        </p:nvSpPr>
        <p:spPr>
          <a:xfrm>
            <a:off x="2371591" y="5132536"/>
            <a:ext cx="1336108" cy="8455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ea typeface="+mn-lt"/>
                <a:cs typeface="+mn-lt"/>
              </a:rPr>
              <a:t>testing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5570560" y="2898340"/>
            <a:ext cx="5843387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6497B1"/>
                </a:solidFill>
                <a:ea typeface="+mn-lt"/>
                <a:cs typeface="+mn-lt"/>
              </a:rPr>
              <a:t>3-3.</a:t>
            </a:r>
            <a:r>
              <a:rPr lang="ko-KR" altLang="en-US" sz="2400" b="1">
                <a:solidFill>
                  <a:srgbClr val="6497B1"/>
                </a:solidFill>
                <a:ea typeface="+mn-lt"/>
                <a:cs typeface="+mn-lt"/>
              </a:rPr>
              <a:t> 복합 앙상블 모델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:</a:t>
            </a:r>
            <a:r>
              <a:rPr lang="ko-KR" altLang="en-US" sz="2400">
                <a:ea typeface="+mn-lt"/>
                <a:cs typeface="+mn-lt"/>
              </a:rPr>
              <a:t> 이전의 과정을 통해 </a:t>
            </a:r>
            <a:r>
              <a:rPr lang="ko-KR" altLang="en-US" sz="2400" b="1">
                <a:ea typeface="+mn-lt"/>
                <a:cs typeface="+mn-lt"/>
              </a:rPr>
              <a:t>재구성된 데이터셋</a:t>
            </a:r>
            <a:r>
              <a:rPr lang="ko-KR" altLang="en-US" sz="2400">
                <a:ea typeface="+mn-lt"/>
                <a:cs typeface="+mn-lt"/>
              </a:rPr>
              <a:t>으로 </a:t>
            </a:r>
            <a:r>
              <a:rPr lang="ko-KR" altLang="en-US" sz="2400" b="1">
                <a:ea typeface="+mn-lt"/>
                <a:cs typeface="+mn-lt"/>
              </a:rPr>
              <a:t>다시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altLang="en-US" sz="2400" err="1">
                <a:ea typeface="+mn-lt"/>
                <a:cs typeface="+mn-lt"/>
              </a:rPr>
              <a:t>gbm</a:t>
            </a:r>
            <a:r>
              <a:rPr lang="ko-KR" altLang="en-US" sz="2400">
                <a:ea typeface="+mn-lt"/>
                <a:cs typeface="+mn-lt"/>
              </a:rPr>
              <a:t> 모델 </a:t>
            </a:r>
            <a:r>
              <a:rPr lang="ko-KR" altLang="en-US" sz="2400" b="1">
                <a:ea typeface="+mn-lt"/>
                <a:cs typeface="+mn-lt"/>
              </a:rPr>
              <a:t>학습을 진행</a:t>
            </a:r>
            <a:r>
              <a:rPr lang="ko-KR" altLang="en-US" sz="2400">
                <a:ea typeface="+mn-lt"/>
                <a:cs typeface="+mn-lt"/>
              </a:rPr>
              <a:t>한다.</a:t>
            </a: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➔</a:t>
            </a: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다수의 예측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모델들의</a:t>
            </a:r>
            <a:r>
              <a:rPr 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blender</a:t>
            </a:r>
            <a:r>
              <a:rPr 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data</a:t>
            </a:r>
            <a:r>
              <a:rPr 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(</a:t>
            </a:r>
            <a:r>
              <a:rPr lang="ko-KR" sz="20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sample</a:t>
            </a:r>
            <a:r>
              <a:rPr 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)의 예측확률을 예측변수-</a:t>
            </a:r>
            <a:r>
              <a:rPr lang="ko-KR" sz="20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predictor</a:t>
            </a:r>
            <a:r>
              <a:rPr lang="ko-KR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로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사용</a:t>
            </a:r>
            <a:endParaRPr 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err="1">
                <a:solidFill>
                  <a:srgbClr val="AEAFA9"/>
                </a:solidFill>
              </a:rPr>
              <a:t>Blender</a:t>
            </a:r>
            <a:r>
              <a:rPr lang="ko-KR" altLang="en-US" sz="2000">
                <a:solidFill>
                  <a:srgbClr val="AEAFA9"/>
                </a:solidFill>
              </a:rPr>
              <a:t> 데이터셋을 통해 </a:t>
            </a:r>
            <a:r>
              <a:rPr lang="ko-KR" altLang="en-US" sz="2000" err="1">
                <a:solidFill>
                  <a:srgbClr val="AEAFA9"/>
                </a:solidFill>
              </a:rPr>
              <a:t>gbm</a:t>
            </a:r>
            <a:r>
              <a:rPr lang="ko-KR" altLang="en-US" sz="2000">
                <a:solidFill>
                  <a:srgbClr val="AEAFA9"/>
                </a:solidFill>
              </a:rPr>
              <a:t> 모델을 학습시키고 </a:t>
            </a:r>
            <a:r>
              <a:rPr lang="ko-KR" altLang="en-US" sz="2000" err="1">
                <a:solidFill>
                  <a:srgbClr val="AEAFA9"/>
                </a:solidFill>
              </a:rPr>
              <a:t>testing</a:t>
            </a:r>
            <a:r>
              <a:rPr lang="ko-KR" altLang="en-US" sz="2000">
                <a:solidFill>
                  <a:srgbClr val="AEAFA9"/>
                </a:solidFill>
              </a:rPr>
              <a:t> 데이터셋을 통해 예측 결과를 낸다.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530DEA-F1A4-21BF-82EF-5CFBB6972833}"/>
              </a:ext>
            </a:extLst>
          </p:cNvPr>
          <p:cNvCxnSpPr/>
          <p:nvPr/>
        </p:nvCxnSpPr>
        <p:spPr>
          <a:xfrm>
            <a:off x="3001814" y="3915166"/>
            <a:ext cx="6264" cy="12066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FB68F-190C-7779-4813-4F58738BE975}"/>
              </a:ext>
            </a:extLst>
          </p:cNvPr>
          <p:cNvSpPr/>
          <p:nvPr/>
        </p:nvSpPr>
        <p:spPr>
          <a:xfrm>
            <a:off x="1494772" y="3023991"/>
            <a:ext cx="1012520" cy="72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/>
              <a:t>예측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7B543F-216C-C070-D25A-CAE290B05ED0}"/>
              </a:ext>
            </a:extLst>
          </p:cNvPr>
          <p:cNvSpPr/>
          <p:nvPr/>
        </p:nvSpPr>
        <p:spPr>
          <a:xfrm>
            <a:off x="2597976" y="3020729"/>
            <a:ext cx="814190" cy="72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/>
              <a:t>타겟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9A75FB-21AB-8C31-E4A3-4C454A06C325}"/>
              </a:ext>
            </a:extLst>
          </p:cNvPr>
          <p:cNvSpPr/>
          <p:nvPr/>
        </p:nvSpPr>
        <p:spPr>
          <a:xfrm>
            <a:off x="2498159" y="4183953"/>
            <a:ext cx="1075150" cy="4070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gbm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5DDD2-747F-6394-59A7-EB26B5D26CC2}"/>
              </a:ext>
            </a:extLst>
          </p:cNvPr>
          <p:cNvSpPr/>
          <p:nvPr/>
        </p:nvSpPr>
        <p:spPr>
          <a:xfrm>
            <a:off x="3478060" y="3023992"/>
            <a:ext cx="313151" cy="709808"/>
          </a:xfrm>
          <a:prstGeom prst="rect">
            <a:avLst/>
          </a:prstGeom>
          <a:solidFill>
            <a:srgbClr val="BCD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rgbClr val="393939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92C816-3E8B-47B5-6830-95994F6C93A6}"/>
              </a:ext>
            </a:extLst>
          </p:cNvPr>
          <p:cNvSpPr/>
          <p:nvPr/>
        </p:nvSpPr>
        <p:spPr>
          <a:xfrm>
            <a:off x="3853840" y="3023991"/>
            <a:ext cx="313151" cy="709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rgbClr val="393939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084C84-563E-9C18-0330-FC89A6090748}"/>
              </a:ext>
            </a:extLst>
          </p:cNvPr>
          <p:cNvSpPr/>
          <p:nvPr/>
        </p:nvSpPr>
        <p:spPr>
          <a:xfrm>
            <a:off x="4250497" y="3023991"/>
            <a:ext cx="313151" cy="709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7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438214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예제 코드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684995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>
                <a:ea typeface="+mn-lt"/>
                <a:cs typeface="+mn-lt"/>
              </a:rPr>
              <a:t>예제에서는 어떠한 방식으로 </a:t>
            </a:r>
            <a:r>
              <a:rPr lang="en-US" altLang="ko-KR" sz="2400" spc="-300">
                <a:ea typeface="+mn-lt"/>
                <a:cs typeface="+mn-lt"/>
              </a:rPr>
              <a:t>Ensemble</a:t>
            </a:r>
            <a:r>
              <a:rPr lang="ko-KR" altLang="en-US" sz="2400" spc="-300">
                <a:ea typeface="+mn-lt"/>
                <a:cs typeface="+mn-lt"/>
              </a:rPr>
              <a:t> 을 구성하였는가</a:t>
            </a:r>
            <a:r>
              <a:rPr lang="en-US" altLang="ko-KR" sz="2400" spc="-300">
                <a:ea typeface="+mn-lt"/>
                <a:cs typeface="+mn-lt"/>
              </a:rPr>
              <a:t>?</a:t>
            </a:r>
            <a:r>
              <a:rPr lang="ko-KR" altLang="en-US" sz="2400" spc="-300">
                <a:ea typeface="+mn-lt"/>
                <a:cs typeface="+mn-lt"/>
              </a:rPr>
              <a:t> </a:t>
            </a:r>
            <a:endParaRPr lang="ko-KR" sz="2400" spc="-300"/>
          </a:p>
          <a:p>
            <a:endParaRPr lang="ko-KR" altLang="en-US" sz="2400" spc="-30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2099733" y="3109136"/>
            <a:ext cx="799368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6497B1"/>
                </a:solidFill>
                <a:ea typeface="+mn-lt"/>
                <a:cs typeface="+mn-lt"/>
              </a:rPr>
              <a:t>4.</a:t>
            </a:r>
            <a:r>
              <a:rPr lang="ko-KR" altLang="en-US" sz="2400" b="1" dirty="0">
                <a:solidFill>
                  <a:srgbClr val="6497B1"/>
                </a:solidFill>
                <a:ea typeface="+mn-lt"/>
                <a:cs typeface="+mn-lt"/>
              </a:rPr>
              <a:t> 성능 비교</a:t>
            </a:r>
            <a:r>
              <a:rPr lang="ko-KR" altLang="en-US" sz="2400" dirty="0">
                <a:solidFill>
                  <a:srgbClr val="6497B1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:</a:t>
            </a:r>
            <a:r>
              <a:rPr lang="ko-KR" altLang="en-US" sz="2400" dirty="0">
                <a:ea typeface="+mn-lt"/>
                <a:cs typeface="+mn-lt"/>
              </a:rPr>
              <a:t> 처음 만들었던 단순 앙상블 모델의 성능과 복합적으로 만든 앙상블 모델의 성능을 비교한다.</a:t>
            </a:r>
          </a:p>
          <a:p>
            <a:r>
              <a:rPr lang="ko-KR" altLang="en-US" sz="2000" dirty="0">
                <a:solidFill>
                  <a:srgbClr val="AEAFA9"/>
                </a:solidFill>
              </a:rPr>
              <a:t>각각의 베이스 모델의 성능과 더불어 어떤 변화가 일어났는 지 분석한다.</a:t>
            </a:r>
          </a:p>
          <a:p>
            <a:r>
              <a:rPr lang="ko-KR" altLang="en-US" sz="2000" dirty="0">
                <a:solidFill>
                  <a:srgbClr val="AEAFA9"/>
                </a:solidFill>
              </a:rPr>
              <a:t>-- ROC 커브와 AUC 사용</a:t>
            </a:r>
          </a:p>
          <a:p>
            <a:r>
              <a:rPr lang="ko-KR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결론 :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0.9893 -&gt; 0.9918 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으로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예측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성능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향상</a:t>
            </a:r>
            <a:endParaRPr lang="en-US" altLang="ko-KR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81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40482" cy="707886"/>
            <a:chOff x="294640" y="3596640"/>
            <a:chExt cx="204048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391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>
                  <a:solidFill>
                    <a:srgbClr val="393939"/>
                  </a:solidFill>
                </a:rPr>
                <a:t>Data Set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672065" cy="1606391"/>
            <a:chOff x="294640" y="3596640"/>
            <a:chExt cx="2672065" cy="16063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4679811"/>
              <a:ext cx="1651414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150">
                  <a:solidFill>
                    <a:srgbClr val="393939"/>
                  </a:solidFill>
                </a:rPr>
                <a:t>성능 평가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735139"/>
              <a:ext cx="2023311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800" spc="-150">
                  <a:solidFill>
                    <a:srgbClr val="393939"/>
                  </a:solidFill>
                </a:rPr>
                <a:t> Model </a:t>
              </a:r>
              <a:r>
                <a:rPr lang="ko-KR" altLang="en-US" sz="2800" spc="-150">
                  <a:solidFill>
                    <a:srgbClr val="393939"/>
                  </a:solidFill>
                </a:rPr>
                <a:t>생성</a:t>
              </a:r>
              <a:endParaRPr lang="ko-KR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833485" cy="707886"/>
            <a:chOff x="294640" y="3596640"/>
            <a:chExt cx="83348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400211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393939"/>
                </a:solidFill>
                <a:latin typeface="Arial Nova Light" panose="020B0304020202020204" pitchFamily="34" charset="0"/>
              </a:rPr>
              <a:t>데이터 전처리 및 데이터 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5006121"/>
            <a:ext cx="38314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393939"/>
                </a:solidFill>
                <a:latin typeface="Arial Nova Light"/>
              </a:rPr>
              <a:t>예제 코드 분석, </a:t>
            </a:r>
            <a:r>
              <a:rPr lang="ko-KR" altLang="en-US" err="1">
                <a:solidFill>
                  <a:srgbClr val="393939"/>
                </a:solidFill>
                <a:latin typeface="Arial Nova Light"/>
              </a:rPr>
              <a:t>Ensemble</a:t>
            </a:r>
            <a:r>
              <a:rPr lang="ko-KR" altLang="en-US">
                <a:solidFill>
                  <a:srgbClr val="393939"/>
                </a:solidFill>
                <a:latin typeface="Arial Nova Light"/>
              </a:rPr>
              <a:t> 모델 생성</a:t>
            </a:r>
            <a:endParaRPr lang="ko-KR" altLang="en-US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74477" y="5953946"/>
            <a:ext cx="744210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pc="-15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ROC를</a:t>
            </a:r>
            <a:r>
              <a:rPr lang="ko-KR" spc="-15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이용하여 </a:t>
            </a:r>
            <a:r>
              <a:rPr lang="ko-KR" spc="-15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base</a:t>
            </a:r>
            <a:r>
              <a:rPr lang="ko-KR" spc="-15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ko-KR" spc="-15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model</a:t>
            </a:r>
            <a:r>
              <a:rPr lang="ko-KR" spc="-15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또는 단순 다수결 </a:t>
            </a:r>
            <a:r>
              <a:rPr lang="ko-KR" spc="-15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Ensemble</a:t>
            </a:r>
            <a:r>
              <a:rPr lang="ko-KR" spc="-15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들과 성능 비교</a:t>
            </a:r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</a:t>
            </a:r>
            <a:r>
              <a:rPr lang="ko-KR" spc="-15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고찰 </a:t>
            </a:r>
            <a:endParaRPr lang="ko-KR" spc="-1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Model </a:t>
            </a:r>
            <a:r>
              <a:rPr lang="ko-KR" altLang="en-US" sz="3600" spc="-30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988045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1500" err="1">
                <a:solidFill>
                  <a:schemeClr val="bg1"/>
                </a:solidFill>
                <a:ea typeface="+mn-lt"/>
                <a:cs typeface="+mn-lt"/>
              </a:rPr>
              <a:t>Ensemble</a:t>
            </a:r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 모델 생성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525977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 dirty="0">
                <a:solidFill>
                  <a:srgbClr val="393939"/>
                </a:solidFill>
                <a:ea typeface="+mn-lt"/>
                <a:cs typeface="+mn-lt"/>
              </a:rPr>
              <a:t> </a:t>
            </a:r>
            <a:r>
              <a:rPr lang="ko-KR" sz="2400" spc="-300" dirty="0" err="1">
                <a:solidFill>
                  <a:srgbClr val="393939"/>
                </a:solidFill>
                <a:ea typeface="+mn-lt"/>
                <a:cs typeface="+mn-lt"/>
              </a:rPr>
              <a:t>Ensemble</a:t>
            </a:r>
            <a:r>
              <a:rPr lang="ko-KR" sz="2400" spc="-300" dirty="0">
                <a:solidFill>
                  <a:srgbClr val="393939"/>
                </a:solidFill>
                <a:ea typeface="+mn-lt"/>
                <a:cs typeface="+mn-lt"/>
              </a:rPr>
              <a:t> 모델</a:t>
            </a:r>
            <a:r>
              <a:rPr lang="ko-KR" altLang="en-US" sz="2400" spc="-300" dirty="0">
                <a:solidFill>
                  <a:srgbClr val="393939"/>
                </a:solidFill>
                <a:ea typeface="+mn-lt"/>
                <a:cs typeface="+mn-lt"/>
              </a:rPr>
              <a:t> </a:t>
            </a:r>
            <a:r>
              <a:rPr lang="ko-KR" sz="2400" spc="-300" dirty="0">
                <a:solidFill>
                  <a:srgbClr val="393939"/>
                </a:solidFill>
                <a:ea typeface="+mn-lt"/>
                <a:cs typeface="+mn-lt"/>
              </a:rPr>
              <a:t>생성 </a:t>
            </a:r>
            <a:r>
              <a:rPr lang="en-US" altLang="ko-KR" sz="2400" spc="-300" dirty="0">
                <a:solidFill>
                  <a:srgbClr val="393939"/>
                </a:solidFill>
                <a:ea typeface="+mn-lt"/>
                <a:cs typeface="+mn-lt"/>
              </a:rPr>
              <a:t>(coupon </a:t>
            </a:r>
            <a:r>
              <a:rPr lang="en-US" altLang="ko-KR" sz="2400" spc="-300" dirty="0" err="1">
                <a:solidFill>
                  <a:srgbClr val="393939"/>
                </a:solidFill>
                <a:ea typeface="+mn-lt"/>
                <a:cs typeface="+mn-lt"/>
              </a:rPr>
              <a:t>데이터셋</a:t>
            </a:r>
            <a:r>
              <a:rPr lang="en-US" altLang="ko-KR" sz="2400" spc="-300" dirty="0">
                <a:solidFill>
                  <a:srgbClr val="393939"/>
                </a:solidFill>
                <a:ea typeface="+mn-lt"/>
                <a:cs typeface="+mn-lt"/>
              </a:rPr>
              <a:t> </a:t>
            </a:r>
            <a:r>
              <a:rPr lang="en-US" altLang="ko-KR" sz="2400" spc="-300" dirty="0" err="1">
                <a:solidFill>
                  <a:srgbClr val="393939"/>
                </a:solidFill>
                <a:ea typeface="+mn-lt"/>
                <a:cs typeface="+mn-lt"/>
              </a:rPr>
              <a:t>사용</a:t>
            </a:r>
            <a:r>
              <a:rPr lang="en-US" altLang="ko-KR" sz="2400" spc="-300" dirty="0">
                <a:solidFill>
                  <a:srgbClr val="393939"/>
                </a:solidFill>
                <a:ea typeface="+mn-lt"/>
                <a:cs typeface="+mn-lt"/>
              </a:rPr>
              <a:t>)</a:t>
            </a:r>
            <a:endParaRPr 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BD174-4942-2FA0-EA95-1EAEF6A71148}"/>
              </a:ext>
            </a:extLst>
          </p:cNvPr>
          <p:cNvSpPr txBox="1"/>
          <p:nvPr/>
        </p:nvSpPr>
        <p:spPr>
          <a:xfrm>
            <a:off x="1415423" y="2899671"/>
            <a:ext cx="644852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>
                <a:ea typeface="+mn-lt"/>
                <a:cs typeface="+mn-lt"/>
              </a:rPr>
              <a:t>1. </a:t>
            </a:r>
            <a:r>
              <a:rPr lang="ko-KR" altLang="en-US" sz="2000" b="1" err="1">
                <a:solidFill>
                  <a:srgbClr val="6497B1"/>
                </a:solidFill>
                <a:ea typeface="+mn-lt"/>
                <a:cs typeface="+mn-lt"/>
              </a:rPr>
              <a:t>gbm</a:t>
            </a:r>
            <a:r>
              <a:rPr lang="ko-KR" altLang="en-US" sz="2000" b="1">
                <a:ea typeface="+mn-lt"/>
                <a:cs typeface="+mn-lt"/>
              </a:rPr>
              <a:t> </a:t>
            </a:r>
            <a:r>
              <a:rPr lang="ko-KR" altLang="en-US" sz="2000">
                <a:ea typeface="+mn-lt"/>
                <a:cs typeface="+mn-lt"/>
              </a:rPr>
              <a:t>: </a:t>
            </a:r>
            <a:r>
              <a:rPr lang="ko-KR" altLang="en-US" sz="2000" err="1">
                <a:ea typeface="+mn-lt"/>
                <a:cs typeface="+mn-lt"/>
              </a:rPr>
              <a:t>경사하강법</a:t>
            </a:r>
            <a:r>
              <a:rPr lang="ko-KR" altLang="en-US" sz="2000">
                <a:ea typeface="+mn-lt"/>
                <a:cs typeface="+mn-lt"/>
              </a:rPr>
              <a:t> (</a:t>
            </a:r>
            <a:r>
              <a:rPr lang="ko-KR" altLang="en-US" sz="2000" err="1">
                <a:ea typeface="+mn-lt"/>
                <a:cs typeface="+mn-lt"/>
              </a:rPr>
              <a:t>boosting</a:t>
            </a:r>
            <a:r>
              <a:rPr lang="ko-KR" altLang="en-US" sz="2000">
                <a:ea typeface="+mn-lt"/>
                <a:cs typeface="+mn-lt"/>
              </a:rPr>
              <a:t>)</a:t>
            </a:r>
            <a:endParaRPr lang="ko-KR" sz="2000"/>
          </a:p>
          <a:p>
            <a:r>
              <a:rPr lang="ko-KR" altLang="en-US" sz="2000">
                <a:ea typeface="+mn-lt"/>
                <a:cs typeface="+mn-lt"/>
              </a:rPr>
              <a:t>2. </a:t>
            </a:r>
            <a:r>
              <a:rPr lang="ko-KR" altLang="en-US" sz="2000" b="1" err="1">
                <a:solidFill>
                  <a:srgbClr val="6497B1"/>
                </a:solidFill>
                <a:ea typeface="+mn-lt"/>
                <a:cs typeface="+mn-lt"/>
              </a:rPr>
              <a:t>rpart</a:t>
            </a:r>
            <a:r>
              <a:rPr lang="ko-KR" altLang="en-US" sz="2000">
                <a:ea typeface="+mn-lt"/>
                <a:cs typeface="+mn-lt"/>
              </a:rPr>
              <a:t> : 의사결정 나무</a:t>
            </a:r>
          </a:p>
          <a:p>
            <a:r>
              <a:rPr lang="ko-KR" altLang="en-US" sz="2000"/>
              <a:t>3. </a:t>
            </a:r>
            <a:r>
              <a:rPr lang="ko-KR" altLang="en-US" sz="2000" b="1" err="1">
                <a:solidFill>
                  <a:srgbClr val="6497B1"/>
                </a:solidFill>
              </a:rPr>
              <a:t>nnet</a:t>
            </a:r>
            <a:r>
              <a:rPr lang="ko-KR" altLang="en-US" sz="2000"/>
              <a:t> : 인공신경망</a:t>
            </a:r>
          </a:p>
          <a:p>
            <a:r>
              <a:rPr lang="ko-KR" altLang="en-US" sz="2000">
                <a:solidFill>
                  <a:srgbClr val="000000"/>
                </a:solidFill>
              </a:rPr>
              <a:t>4. </a:t>
            </a:r>
            <a:r>
              <a:rPr lang="ko-KR" altLang="en-US" sz="2000" b="1" err="1">
                <a:solidFill>
                  <a:srgbClr val="6497B1"/>
                </a:solidFill>
              </a:rPr>
              <a:t>nb</a:t>
            </a:r>
            <a:r>
              <a:rPr lang="ko-KR" altLang="en-US" sz="2000">
                <a:solidFill>
                  <a:srgbClr val="000000"/>
                </a:solidFill>
              </a:rPr>
              <a:t> : </a:t>
            </a:r>
            <a:r>
              <a:rPr lang="ko-KR" altLang="en-US" sz="2000" err="1">
                <a:solidFill>
                  <a:srgbClr val="000000"/>
                </a:solidFill>
              </a:rPr>
              <a:t>나이브</a:t>
            </a:r>
            <a:r>
              <a:rPr lang="ko-KR" altLang="en-US" sz="2000">
                <a:solidFill>
                  <a:srgbClr val="000000"/>
                </a:solidFill>
              </a:rPr>
              <a:t> 베이지안</a:t>
            </a:r>
          </a:p>
          <a:p>
            <a:r>
              <a:rPr lang="ko-KR" altLang="en-US" sz="2000">
                <a:solidFill>
                  <a:srgbClr val="000000"/>
                </a:solidFill>
              </a:rPr>
              <a:t>5. </a:t>
            </a:r>
            <a:r>
              <a:rPr lang="ko-KR" altLang="en-US" sz="2000" b="1" err="1">
                <a:solidFill>
                  <a:srgbClr val="6497B1"/>
                </a:solidFill>
              </a:rPr>
              <a:t>treebag</a:t>
            </a:r>
            <a:r>
              <a:rPr lang="ko-KR" altLang="en-US" sz="2000">
                <a:solidFill>
                  <a:srgbClr val="000000"/>
                </a:solidFill>
              </a:rPr>
              <a:t> </a:t>
            </a:r>
          </a:p>
          <a:p>
            <a:r>
              <a:rPr lang="ko-KR" altLang="en-US" sz="2000">
                <a:solidFill>
                  <a:srgbClr val="000000"/>
                </a:solidFill>
              </a:rPr>
              <a:t>   : 의사결정 나무를 이용한 </a:t>
            </a:r>
            <a:r>
              <a:rPr lang="ko-KR" altLang="en-US" sz="2000" err="1">
                <a:solidFill>
                  <a:srgbClr val="000000"/>
                </a:solidFill>
              </a:rPr>
              <a:t>bagging</a:t>
            </a:r>
            <a:endParaRPr lang="ko-KR" altLang="en-US" sz="2000"/>
          </a:p>
          <a:p>
            <a:endParaRPr lang="ko-KR" altLang="en-US">
              <a:solidFill>
                <a:srgbClr val="AEAFA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AE444-5374-5D99-2E71-9A85CC1995AF}"/>
              </a:ext>
            </a:extLst>
          </p:cNvPr>
          <p:cNvSpPr txBox="1"/>
          <p:nvPr/>
        </p:nvSpPr>
        <p:spPr>
          <a:xfrm>
            <a:off x="1645913" y="2055058"/>
            <a:ext cx="431961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사용한 모델링 기법 (5가지)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EC652-54C3-7367-9895-DC6E1C686241}"/>
              </a:ext>
            </a:extLst>
          </p:cNvPr>
          <p:cNvSpPr txBox="1"/>
          <p:nvPr/>
        </p:nvSpPr>
        <p:spPr>
          <a:xfrm>
            <a:off x="1332441" y="5115983"/>
            <a:ext cx="925195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err="1">
                <a:solidFill>
                  <a:schemeClr val="bg1">
                    <a:lumMod val="65000"/>
                  </a:schemeClr>
                </a:solidFill>
              </a:rPr>
              <a:t>참고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en-US" altLang="ko-KR" sz="1400" err="1">
                <a:solidFill>
                  <a:schemeClr val="bg1">
                    <a:lumMod val="65000"/>
                  </a:schemeClr>
                </a:solidFill>
              </a:rPr>
              <a:t>bagging과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 boosting</a:t>
            </a:r>
            <a:endParaRPr lang="ko-KR" altLang="en-US"/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Boosting - </a:t>
            </a:r>
            <a:r>
              <a:rPr lang="ko-KR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"약한 학습자의 성능을 올려서(</a:t>
            </a:r>
            <a:r>
              <a:rPr lang="ko-KR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boost</a:t>
            </a:r>
            <a:r>
              <a:rPr lang="ko-KR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) 강한 학습자의 성능을 얻는다"</a:t>
            </a:r>
            <a:br>
              <a:rPr lang="en-US" altLang="ko-KR" sz="140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Bagging - "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샘플을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여러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번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뽑아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각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모델을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학습시켜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결과를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집계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하는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방법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"</a:t>
            </a:r>
            <a:endParaRPr lang="en-US" altLang="ko-KR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99FF730-0D5A-5545-8150-4833D23D5D78}"/>
              </a:ext>
            </a:extLst>
          </p:cNvPr>
          <p:cNvSpPr/>
          <p:nvPr/>
        </p:nvSpPr>
        <p:spPr>
          <a:xfrm rot="-5400000">
            <a:off x="6208225" y="3183213"/>
            <a:ext cx="486833" cy="97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FB5C2-8CD4-E8A5-F471-72A0BEBBBEAA}"/>
              </a:ext>
            </a:extLst>
          </p:cNvPr>
          <p:cNvSpPr txBox="1"/>
          <p:nvPr/>
        </p:nvSpPr>
        <p:spPr>
          <a:xfrm>
            <a:off x="7428441" y="3205692"/>
            <a:ext cx="3145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err="1"/>
              <a:t>Rpart</a:t>
            </a:r>
            <a:r>
              <a:rPr lang="ko-KR" altLang="en-US" sz="2000" b="1"/>
              <a:t>, </a:t>
            </a:r>
            <a:r>
              <a:rPr lang="ko-KR" altLang="en-US" sz="2000" b="1" err="1"/>
              <a:t>nnet</a:t>
            </a:r>
            <a:r>
              <a:rPr lang="ko-KR" altLang="en-US" sz="2000" b="1"/>
              <a:t>, </a:t>
            </a:r>
            <a:r>
              <a:rPr lang="ko-KR" altLang="en-US" sz="2000" b="1" err="1"/>
              <a:t>nb</a:t>
            </a:r>
            <a:r>
              <a:rPr lang="ko-KR" altLang="en-US" sz="2000"/>
              <a:t> 등 </a:t>
            </a:r>
            <a:endParaRPr lang="ko-KR"/>
          </a:p>
          <a:p>
            <a:r>
              <a:rPr lang="ko-KR" altLang="en-US" sz="2000" b="1">
                <a:solidFill>
                  <a:srgbClr val="6497B1"/>
                </a:solidFill>
              </a:rPr>
              <a:t>극단치</a:t>
            </a:r>
            <a:r>
              <a:rPr lang="ko-KR" altLang="en-US" sz="2000"/>
              <a:t>에 강건한 모델링 기법 위주로 사용</a:t>
            </a:r>
            <a:endParaRPr lang="ko-KR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3CB15A-9D92-E140-3262-4B2B08C0D108}"/>
              </a:ext>
            </a:extLst>
          </p:cNvPr>
          <p:cNvSpPr/>
          <p:nvPr/>
        </p:nvSpPr>
        <p:spPr>
          <a:xfrm>
            <a:off x="7300383" y="2442633"/>
            <a:ext cx="3354916" cy="2455331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34970" y="3105834"/>
            <a:ext cx="200086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600" spc="-3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성능 평가</a:t>
            </a:r>
          </a:p>
          <a:p>
            <a:endParaRPr lang="ko-KR" altLang="en-US" sz="3600" spc="-3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3,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성능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3,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853663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ROC를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이용하여 </a:t>
            </a:r>
            <a:r>
              <a:rPr 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base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또는 단순 다수결 </a:t>
            </a:r>
            <a:r>
              <a:rPr 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Ensemble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들과 성능 비교 </a:t>
            </a:r>
          </a:p>
          <a:p>
            <a:endParaRPr lang="ko-KR" altLang="en-US" sz="2400" spc="-3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023870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/>
              </a:rPr>
              <a:t>ROC 분석</a:t>
            </a:r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2701" y="2109379"/>
            <a:ext cx="5438287" cy="4277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662701" y="2093503"/>
            <a:ext cx="5438287" cy="688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2321435" y="2251477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단순 앙상블 모델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5597D81-7BA4-EB7D-0DBD-39B35E48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3" y="3048523"/>
            <a:ext cx="4970235" cy="306358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B5A6C0-A0AF-E3FC-67A2-2959F20CECC7}"/>
              </a:ext>
            </a:extLst>
          </p:cNvPr>
          <p:cNvSpPr/>
          <p:nvPr/>
        </p:nvSpPr>
        <p:spPr>
          <a:xfrm>
            <a:off x="6286986" y="2112402"/>
            <a:ext cx="5438287" cy="4271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CD28C4-FBA5-4E15-4836-40B1017ABBA2}"/>
              </a:ext>
            </a:extLst>
          </p:cNvPr>
          <p:cNvSpPr/>
          <p:nvPr/>
        </p:nvSpPr>
        <p:spPr>
          <a:xfrm>
            <a:off x="6286986" y="2096525"/>
            <a:ext cx="5438287" cy="68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1C7DDE-25D3-C412-6FEE-833C1B7C875D}"/>
              </a:ext>
            </a:extLst>
          </p:cNvPr>
          <p:cNvSpPr txBox="1"/>
          <p:nvPr/>
        </p:nvSpPr>
        <p:spPr>
          <a:xfrm>
            <a:off x="7988053" y="2233333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복합 앙상블 모델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D5E9C40-05CC-C04A-4754-CBEF8FAA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6" y="3041720"/>
            <a:ext cx="4970991" cy="3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ea typeface="+mn-lt"/>
                <a:cs typeface="+mn-lt"/>
              </a:rPr>
              <a:t>성능 </a:t>
            </a:r>
            <a:r>
              <a:rPr lang="ko-KR" sz="3600" spc="-300">
                <a:solidFill>
                  <a:schemeClr val="bg1"/>
                </a:solidFill>
                <a:ea typeface="+mn-lt"/>
                <a:cs typeface="+mn-lt"/>
              </a:rPr>
              <a:t>평가</a:t>
            </a:r>
          </a:p>
          <a:p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3, 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1022588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ROC 분석</a:t>
            </a:r>
          </a:p>
          <a:p>
            <a:endParaRPr lang="ko-KR" altLang="en-US" sz="15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8536632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ROC</a:t>
            </a:r>
            <a:r>
              <a:rPr 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를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이용하여 </a:t>
            </a:r>
            <a:r>
              <a:rPr lang="en-US" alt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base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</a:t>
            </a:r>
            <a:r>
              <a:rPr lang="en-US" alt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또는 단순 다수결 </a:t>
            </a:r>
            <a:r>
              <a:rPr lang="en-US" altLang="ko-KR" sz="2400" spc="-3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Ensemble</a:t>
            </a:r>
            <a:r>
              <a:rPr lang="ko-KR" sz="2400" spc="-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들과 성능 비교 </a:t>
            </a:r>
            <a:endParaRPr lang="en-US" sz="2400" spc="-3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endParaRPr lang="ko-KR" sz="2400" spc="-300">
              <a:ea typeface="+mn-lt"/>
              <a:cs typeface="+mn-lt"/>
            </a:endParaRPr>
          </a:p>
          <a:p>
            <a:endParaRPr lang="ko-KR" altLang="en-US" sz="2400" spc="-3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6392031" y="2552757"/>
            <a:ext cx="5402284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단순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vs</a:t>
            </a:r>
            <a:r>
              <a:rPr lang="ko-KR" altLang="en-US" sz="2000" b="1" dirty="0">
                <a:solidFill>
                  <a:schemeClr val="accent2"/>
                </a:solidFill>
              </a:rPr>
              <a:t> 복합 비교</a:t>
            </a:r>
            <a:endParaRPr lang="ko-KR" sz="2000" b="1" dirty="0">
              <a:solidFill>
                <a:schemeClr val="accent2"/>
              </a:solidFill>
            </a:endParaRPr>
          </a:p>
          <a:p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</a:rPr>
              <a:t>gbm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 모델에 대한 예측 정확도는 복합 앙상블 모델에서 더 높아졌다. </a:t>
            </a:r>
            <a:r>
              <a:rPr lang="ko-KR" altLang="en-US" b="1" dirty="0">
                <a:solidFill>
                  <a:srgbClr val="6497B1"/>
                </a:solidFill>
              </a:rPr>
              <a:t>(0.675 </a:t>
            </a:r>
            <a:r>
              <a:rPr lang="ko-KR" dirty="0">
                <a:solidFill>
                  <a:srgbClr val="6497B1"/>
                </a:solidFill>
                <a:ea typeface="+mn-lt"/>
                <a:cs typeface="+mn-lt"/>
              </a:rPr>
              <a:t>➔</a:t>
            </a:r>
            <a:r>
              <a:rPr lang="ko-KR" altLang="en-US" b="1" dirty="0">
                <a:solidFill>
                  <a:srgbClr val="6497B1"/>
                </a:solidFill>
              </a:rPr>
              <a:t> 0.687)</a:t>
            </a:r>
          </a:p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참고 : </a:t>
            </a:r>
          </a:p>
          <a:p>
            <a:r>
              <a:rPr lang="ko-KR" altLang="en-US" sz="1600" b="1" dirty="0" err="1">
                <a:solidFill>
                  <a:schemeClr val="bg2">
                    <a:lumMod val="75000"/>
                  </a:schemeClr>
                </a:solidFill>
              </a:rPr>
              <a:t>Overall</a:t>
            </a: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이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 복합 앙상블 모델의 최종 </a:t>
            </a: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예측정확도이다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또한 복합 앙상블 모델에서 처음 학습시킨 </a:t>
            </a: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gbm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 베이스 모델의 정확도가 단순 앙상블 </a:t>
            </a:r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모델에서보다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 높게 나온다. 이것은 두 모델의 학습 데이터 셋이 다르기 때문이다.</a:t>
            </a:r>
            <a:endParaRPr lang="ko-KR" dirty="0">
              <a:solidFill>
                <a:schemeClr val="bg2">
                  <a:lumMod val="75000"/>
                </a:schemeClr>
              </a:solidFill>
            </a:endParaRPr>
          </a:p>
          <a:p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2"/>
                </a:solidFill>
              </a:rPr>
              <a:t>복합 앙상블 모델 속 베이스모델 비교</a:t>
            </a:r>
          </a:p>
          <a:p>
            <a:r>
              <a:rPr lang="ko-KR" altLang="en-US" dirty="0"/>
              <a:t>예측결과를 변수에 다시 추가하여 학습시키는 모델 순서대로,</a:t>
            </a:r>
            <a:r>
              <a:rPr lang="ko-KR" altLang="en-US" b="1" dirty="0">
                <a:solidFill>
                  <a:srgbClr val="6497B1"/>
                </a:solidFill>
              </a:rPr>
              <a:t> 예측 정확도 또한 나란히 증가</a:t>
            </a:r>
            <a:r>
              <a:rPr lang="ko-KR" altLang="en-US" dirty="0"/>
              <a:t>하는 양상이 보인다.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Nb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 &lt;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treebag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ann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overall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gbm과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rpart는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예외)</a:t>
            </a: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45618-C22C-1EA7-3317-46842211A896}"/>
              </a:ext>
            </a:extLst>
          </p:cNvPr>
          <p:cNvSpPr/>
          <p:nvPr/>
        </p:nvSpPr>
        <p:spPr>
          <a:xfrm>
            <a:off x="463129" y="2083677"/>
            <a:ext cx="5438287" cy="4340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7E922-0075-EAEC-1FFB-EC7808933BDC}"/>
              </a:ext>
            </a:extLst>
          </p:cNvPr>
          <p:cNvSpPr/>
          <p:nvPr/>
        </p:nvSpPr>
        <p:spPr>
          <a:xfrm>
            <a:off x="463129" y="2036050"/>
            <a:ext cx="5438287" cy="72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B2E5D-9304-9186-DA81-92E6DBD4C57A}"/>
              </a:ext>
            </a:extLst>
          </p:cNvPr>
          <p:cNvSpPr txBox="1"/>
          <p:nvPr/>
        </p:nvSpPr>
        <p:spPr>
          <a:xfrm>
            <a:off x="2121863" y="2215191"/>
            <a:ext cx="2324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latin typeface="경기천년제목 Bold" panose="02020803020101020101" pitchFamily="18" charset="-127"/>
                <a:ea typeface="경기천년제목 Bold"/>
              </a:rPr>
              <a:t>복합 앙상블 모델</a:t>
            </a:r>
          </a:p>
        </p:txBody>
      </p:sp>
      <p:pic>
        <p:nvPicPr>
          <p:cNvPr id="12" name="그림 6">
            <a:extLst>
              <a:ext uri="{FF2B5EF4-FFF2-40B4-BE49-F238E27FC236}">
                <a16:creationId xmlns:a16="http://schemas.microsoft.com/office/drawing/2014/main" id="{A5C7DE6E-38A4-4775-A25D-5C07CD63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7" y="3034161"/>
            <a:ext cx="4970991" cy="3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ea typeface="+mn-lt"/>
                <a:cs typeface="+mn-lt"/>
              </a:rPr>
              <a:t>성능 평가</a:t>
            </a:r>
            <a:endParaRPr lang="en-US" altLang="ko-KR" sz="3600" spc="-300">
              <a:ea typeface="+mn-lt"/>
              <a:cs typeface="+mn-lt"/>
            </a:endParaRPr>
          </a:p>
          <a:p>
            <a:endParaRPr lang="ko-KR" sz="3600" spc="-300">
              <a:ea typeface="+mn-lt"/>
              <a:cs typeface="+mn-lt"/>
            </a:endParaRPr>
          </a:p>
          <a:p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3, 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92138"/>
            <a:ext cx="569387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500" err="1">
                <a:solidFill>
                  <a:schemeClr val="bg1"/>
                </a:solidFill>
                <a:ea typeface="+mn-lt"/>
                <a:cs typeface="+mn-lt"/>
              </a:rPr>
              <a:t>고찰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377379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고찰 - </a:t>
            </a:r>
            <a:r>
              <a:rPr lang="ko-KR" sz="2400" spc="-300" err="1">
                <a:ea typeface="+mn-lt"/>
                <a:cs typeface="+mn-lt"/>
              </a:rPr>
              <a:t>Ensemble</a:t>
            </a:r>
            <a:r>
              <a:rPr lang="ko-KR" sz="2400" spc="-300">
                <a:ea typeface="+mn-lt"/>
                <a:cs typeface="+mn-lt"/>
              </a:rPr>
              <a:t>(앙상블)의 효과</a:t>
            </a:r>
            <a:endParaRPr lang="ko-KR" altLang="en-US" sz="2400" spc="-300">
              <a:ea typeface="+mn-lt"/>
              <a:cs typeface="+mn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A325B-8C3E-A7EF-081F-97DA471A91F4}"/>
              </a:ext>
            </a:extLst>
          </p:cNvPr>
          <p:cNvSpPr txBox="1"/>
          <p:nvPr/>
        </p:nvSpPr>
        <p:spPr>
          <a:xfrm>
            <a:off x="716945" y="2329599"/>
            <a:ext cx="1076168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err="1">
                <a:ea typeface="+mn-lt"/>
                <a:cs typeface="+mn-lt"/>
              </a:rPr>
              <a:t>Q</a:t>
            </a:r>
            <a:r>
              <a:rPr lang="ko-KR" altLang="en-US" sz="2400" b="1">
                <a:ea typeface="+mn-lt"/>
                <a:cs typeface="+mn-lt"/>
              </a:rPr>
              <a:t>. 이렇게 하면</a:t>
            </a:r>
            <a:r>
              <a:rPr lang="ko-KR" sz="2400" b="1">
                <a:ea typeface="+mn-lt"/>
                <a:cs typeface="+mn-lt"/>
              </a:rPr>
              <a:t> 왜 예측이 잘되겠는가</a:t>
            </a:r>
            <a:r>
              <a:rPr lang="en-US" altLang="ko-KR" sz="2400" b="1">
                <a:ea typeface="+mn-lt"/>
                <a:cs typeface="+mn-lt"/>
              </a:rPr>
              <a:t>?</a:t>
            </a:r>
            <a:r>
              <a:rPr lang="ko-KR" altLang="en-US" sz="2400" b="1">
                <a:ea typeface="+mn-lt"/>
                <a:cs typeface="+mn-lt"/>
              </a:rPr>
              <a:t> </a:t>
            </a:r>
            <a:r>
              <a:rPr lang="ko-KR" sz="2400" b="1">
                <a:ea typeface="+mn-lt"/>
                <a:cs typeface="+mn-lt"/>
              </a:rPr>
              <a:t>왜 그냥 베이스모델을 쓰는 것보다 나아지는가?</a:t>
            </a:r>
            <a:endParaRPr lang="ko-KR" sz="2400" b="1"/>
          </a:p>
          <a:p>
            <a:pPr algn="ctr"/>
            <a:endParaRPr lang="ko-KR" altLang="en-US" sz="2000" b="1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endParaRPr lang="ko-KR" altLang="en-US" sz="2000" b="1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 altLang="en-US" sz="2200" b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모델 하나로 원하는 성능을 낼 수 없을 때 앙상블 학습을 사용하면 효과적</a:t>
            </a:r>
            <a:r>
              <a:rPr lang="ko-KR" altLang="en-US" sz="2200">
                <a:ea typeface="+mn-lt"/>
                <a:cs typeface="+mn-lt"/>
              </a:rPr>
              <a:t>일</a:t>
            </a:r>
            <a:r>
              <a:rPr lang="ko-KR" altLang="en-US" sz="2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2200">
                <a:ea typeface="+mn-lt"/>
                <a:cs typeface="+mn-lt"/>
              </a:rPr>
              <a:t>것이다.</a:t>
            </a:r>
            <a:endParaRPr lang="ko-KR" altLang="en-US" sz="2200">
              <a:solidFill>
                <a:srgbClr val="000000"/>
              </a:solidFill>
            </a:endParaRPr>
          </a:p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각각의 모델들마다 장단점이 존재하는데, 예시코드와 같은 방법으로 앙상블을 복합적으로 구성하면 더욱 성능에 좋다고 생각한다. </a:t>
            </a:r>
            <a:endParaRPr lang="ko-KR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이전 모델들의 예측 결과를 다음 모델에 효과적으로 반영할 수 있기 때문이다.</a:t>
            </a:r>
            <a:r>
              <a:rPr lang="ko-KR" altLang="en-US"/>
              <a:t> </a:t>
            </a:r>
            <a:endParaRPr lang="ko-KR"/>
          </a:p>
          <a:p>
            <a:pPr algn="ctr"/>
            <a:r>
              <a:rPr lang="ko-KR" altLang="en-US" sz="2400" b="1"/>
              <a:t>그렇게 하나의 모델이 가진 예측 결함을 다른 모델이 보완</a:t>
            </a:r>
            <a:r>
              <a:rPr lang="ko-KR" altLang="en-US" sz="2400"/>
              <a:t>해줄 수 있게 된다.</a:t>
            </a:r>
            <a:endParaRPr lang="ko-KR" sz="2400"/>
          </a:p>
          <a:p>
            <a:pPr algn="ctr"/>
            <a:r>
              <a:rPr lang="ko-KR" altLang="en-US" sz="2400"/>
              <a:t>이를</a:t>
            </a:r>
            <a:r>
              <a:rPr lang="ko-KR" altLang="en-US" sz="2400" b="1"/>
              <a:t> 일반화 성능을 향상</a:t>
            </a:r>
            <a:r>
              <a:rPr lang="ko-KR" altLang="en-US" sz="2400"/>
              <a:t>시킨다고도 표현할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94963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80575" y="3075057"/>
            <a:ext cx="263084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000" spc="-300" err="1">
                <a:solidFill>
                  <a:schemeClr val="bg1"/>
                </a:solidFill>
              </a:rPr>
              <a:t>감사합니다</a:t>
            </a:r>
            <a:r>
              <a:rPr lang="en-US" altLang="ko-KR" sz="4000" spc="-3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994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252912" y="4783892"/>
            <a:ext cx="3686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>
                <a:solidFill>
                  <a:srgbClr val="393939"/>
                </a:solidFill>
              </a:rPr>
              <a:t>운전자의 쿠폰 발급 여부를 예측</a:t>
            </a:r>
            <a:endParaRPr lang="en-US" altLang="ko-KR" sz="2000" spc="-15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pc="-150">
                <a:solidFill>
                  <a:srgbClr val="393939"/>
                </a:solidFill>
              </a:rPr>
              <a:t>Rows – 12684,  Columns – 26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spc="-150">
                <a:solidFill>
                  <a:srgbClr val="CC3399"/>
                </a:solidFill>
              </a:rPr>
              <a:t>다수의 </a:t>
            </a:r>
            <a:r>
              <a:rPr lang="ko-KR" altLang="en-US" sz="2000" spc="-150" err="1">
                <a:solidFill>
                  <a:srgbClr val="CC3399"/>
                </a:solidFill>
              </a:rPr>
              <a:t>명목형</a:t>
            </a:r>
            <a:r>
              <a:rPr lang="ko-KR" altLang="en-US" sz="2000" spc="-150">
                <a:solidFill>
                  <a:srgbClr val="CC3399"/>
                </a:solidFill>
              </a:rPr>
              <a:t> 변수 포함</a:t>
            </a:r>
            <a:r>
              <a:rPr lang="en-US" altLang="ko-KR" sz="2000" spc="-150">
                <a:solidFill>
                  <a:srgbClr val="CC3399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ko-KR" altLang="en-US" sz="2000" spc="-150">
              <a:solidFill>
                <a:srgbClr val="39393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55" y="2898691"/>
            <a:ext cx="4775490" cy="154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667083" y="1996495"/>
            <a:ext cx="2857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>
                <a:solidFill>
                  <a:srgbClr val="393939"/>
                </a:solidFill>
                <a:latin typeface="+mj-ea"/>
                <a:ea typeface="+mj-ea"/>
              </a:rPr>
              <a:t>Coupon dataset</a:t>
            </a:r>
            <a:endParaRPr lang="ko-KR" altLang="en-US" sz="3000" spc="-15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66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7849553" y="1978477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5712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Arial Nova Light" panose="020B0304020202020204" pitchFamily="34" charset="0"/>
              </a:rPr>
              <a:t>Data 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전처리 과정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2150869" y="1978477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5045336" y="1978477"/>
            <a:ext cx="2312739" cy="2312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1662524" y="4620939"/>
            <a:ext cx="3294746" cy="1633009"/>
            <a:chOff x="283634" y="5390664"/>
            <a:chExt cx="3654094" cy="16330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283634" y="5884900"/>
              <a:ext cx="3654094" cy="11387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700" spc="-150">
                  <a:solidFill>
                    <a:srgbClr val="393939"/>
                  </a:solidFill>
                </a:rPr>
                <a:t>분석을 진행할 모델의 목표 변수를 설정</a:t>
              </a:r>
              <a:endParaRPr lang="en-US" altLang="ko-KR" sz="1700" spc="-15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700" b="1" spc="-150">
                  <a:solidFill>
                    <a:srgbClr val="CC3399"/>
                  </a:solidFill>
                </a:rPr>
                <a:t>이진형 목표 변수 </a:t>
              </a:r>
              <a:r>
                <a:rPr lang="en-US" altLang="ko-KR" sz="1700" b="1" spc="-150">
                  <a:solidFill>
                    <a:srgbClr val="CC3399"/>
                  </a:solidFill>
                </a:rPr>
                <a:t>: </a:t>
              </a:r>
              <a:r>
                <a:rPr lang="ko-KR" altLang="en-US" sz="1700" b="1" spc="-150">
                  <a:solidFill>
                    <a:srgbClr val="CC3399"/>
                  </a:solidFill>
                </a:rPr>
                <a:t> 속성 </a:t>
              </a:r>
              <a:r>
                <a:rPr lang="en-US" altLang="ko-KR" sz="1700" b="1" spc="-150">
                  <a:solidFill>
                    <a:srgbClr val="CC3399"/>
                  </a:solidFill>
                </a:rPr>
                <a:t>“Y”</a:t>
              </a:r>
            </a:p>
            <a:p>
              <a:pPr algn="ctr"/>
              <a:r>
                <a:rPr lang="ko-KR" altLang="en-US" sz="1700" spc="-150">
                  <a:solidFill>
                    <a:srgbClr val="393939"/>
                  </a:solidFill>
                </a:rPr>
                <a:t>운전자의 쿠폰 발급 여부를 나타냄</a:t>
              </a:r>
              <a:r>
                <a:rPr lang="en-US" altLang="ko-KR" sz="1700" spc="-150">
                  <a:solidFill>
                    <a:srgbClr val="393939"/>
                  </a:solidFill>
                </a:rPr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141604" y="5390664"/>
              <a:ext cx="1867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>
                  <a:solidFill>
                    <a:srgbClr val="393939"/>
                  </a:solidFill>
                  <a:latin typeface="+mj-ea"/>
                  <a:ea typeface="+mj-ea"/>
                </a:rPr>
                <a:t>목표 변수 설정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982221" y="4651380"/>
            <a:ext cx="2600196" cy="909177"/>
            <a:chOff x="631683" y="5390664"/>
            <a:chExt cx="2887651" cy="8586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pc="-150" err="1">
                  <a:solidFill>
                    <a:srgbClr val="393939"/>
                  </a:solidFill>
                </a:rPr>
                <a:t>결측치</a:t>
              </a:r>
              <a:r>
                <a:rPr lang="en-US" altLang="ko-KR" sz="1700" spc="-150">
                  <a:solidFill>
                    <a:srgbClr val="393939"/>
                  </a:solidFill>
                </a:rPr>
                <a:t>, </a:t>
              </a:r>
              <a:r>
                <a:rPr lang="ko-KR" altLang="en-US" sz="1700" spc="-150">
                  <a:solidFill>
                    <a:srgbClr val="393939"/>
                  </a:solidFill>
                </a:rPr>
                <a:t>이상치를 조사한 후 정제</a:t>
              </a:r>
              <a:endParaRPr lang="en-US" altLang="ko-KR" sz="1700" spc="-15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755281" y="5390664"/>
              <a:ext cx="264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err="1">
                  <a:solidFill>
                    <a:srgbClr val="393939"/>
                  </a:solidFill>
                  <a:latin typeface="+mj-ea"/>
                  <a:ea typeface="+mj-ea"/>
                </a:rPr>
                <a:t>결측치</a:t>
              </a:r>
              <a:r>
                <a:rPr lang="en-US" altLang="ko-KR" sz="2400" spc="-150">
                  <a:solidFill>
                    <a:srgbClr val="393939"/>
                  </a:solidFill>
                  <a:latin typeface="+mj-ea"/>
                  <a:ea typeface="+mj-ea"/>
                </a:rPr>
                <a:t> &amp; </a:t>
              </a:r>
              <a:r>
                <a:rPr lang="ko-KR" altLang="en-US" sz="2400" spc="-150">
                  <a:solidFill>
                    <a:srgbClr val="393939"/>
                  </a:solidFill>
                  <a:latin typeface="+mj-ea"/>
                  <a:ea typeface="+mj-ea"/>
                </a:rPr>
                <a:t>이상치 정제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532" y="2503942"/>
            <a:ext cx="1370289" cy="1370289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560" y="2415865"/>
            <a:ext cx="1370289" cy="1370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81777D-D06C-4088-9D08-DFB7E1F7E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354" y="2593278"/>
            <a:ext cx="1083136" cy="1083136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777B65-A009-4F3F-AB07-ACB7C1A4F9DC}"/>
              </a:ext>
            </a:extLst>
          </p:cNvPr>
          <p:cNvGrpSpPr/>
          <p:nvPr/>
        </p:nvGrpSpPr>
        <p:grpSpPr>
          <a:xfrm>
            <a:off x="7798902" y="4620941"/>
            <a:ext cx="2600196" cy="1100583"/>
            <a:chOff x="631683" y="5390664"/>
            <a:chExt cx="2887651" cy="11451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BF7D19-4467-4BD5-B200-D55F4F2DFE47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640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pc="-150">
                  <a:solidFill>
                    <a:srgbClr val="393939"/>
                  </a:solidFill>
                </a:rPr>
                <a:t>데이터를 </a:t>
              </a:r>
              <a:r>
                <a:rPr lang="en-US" altLang="ko-KR" sz="1700" spc="-150">
                  <a:solidFill>
                    <a:srgbClr val="393939"/>
                  </a:solidFill>
                </a:rPr>
                <a:t>factor</a:t>
              </a:r>
              <a:r>
                <a:rPr lang="ko-KR" altLang="en-US" sz="1700" spc="-150">
                  <a:solidFill>
                    <a:srgbClr val="393939"/>
                  </a:solidFill>
                </a:rPr>
                <a:t>형</a:t>
              </a:r>
              <a:r>
                <a:rPr lang="en-US" altLang="ko-KR" sz="1700" spc="-150">
                  <a:solidFill>
                    <a:srgbClr val="393939"/>
                  </a:solidFill>
                </a:rPr>
                <a:t>, </a:t>
              </a:r>
              <a:r>
                <a:rPr lang="ko-KR" altLang="en-US" sz="1700" spc="-150">
                  <a:solidFill>
                    <a:srgbClr val="393939"/>
                  </a:solidFill>
                </a:rPr>
                <a:t>순서형 등 알맞은 타입으로 변환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8F5FF5-3246-4C2F-BA67-84C8927AF1F0}"/>
                </a:ext>
              </a:extLst>
            </p:cNvPr>
            <p:cNvSpPr txBox="1"/>
            <p:nvPr/>
          </p:nvSpPr>
          <p:spPr>
            <a:xfrm>
              <a:off x="1122027" y="5390664"/>
              <a:ext cx="1906969" cy="480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>
                  <a:solidFill>
                    <a:srgbClr val="393939"/>
                  </a:solidFill>
                  <a:latin typeface="+mj-ea"/>
                  <a:ea typeface="+mj-ea"/>
                </a:rPr>
                <a:t>데이터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57FA58C1-CF44-6674-0A01-D59130A7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2" y="1508179"/>
            <a:ext cx="6199031" cy="38523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변수 선택</a:t>
            </a:r>
            <a:r>
              <a:rPr lang="en-US" altLang="ko-KR" sz="150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데이터 분할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3016331" y="5010865"/>
            <a:ext cx="6375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000" spc="-150">
                <a:solidFill>
                  <a:srgbClr val="393939"/>
                </a:solidFill>
              </a:rPr>
              <a:t>Box plot</a:t>
            </a:r>
            <a:r>
              <a:rPr lang="ko-KR" altLang="en-US" sz="2000" spc="-150">
                <a:solidFill>
                  <a:srgbClr val="393939"/>
                </a:solidFill>
              </a:rPr>
              <a:t>을 통해 데이터의 분포와 범위를 알아보았다</a:t>
            </a:r>
            <a:r>
              <a:rPr lang="en-US" altLang="ko-KR" sz="2000" spc="-15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ko-KR" altLang="en-US" sz="2000" spc="-150">
                <a:solidFill>
                  <a:srgbClr val="393939"/>
                </a:solidFill>
              </a:rPr>
              <a:t>하얀색 점이 </a:t>
            </a:r>
            <a:r>
              <a:rPr lang="ko-KR" altLang="en-US" sz="2000" spc="-150" err="1">
                <a:solidFill>
                  <a:srgbClr val="393939"/>
                </a:solidFill>
              </a:rPr>
              <a:t>극단치이다</a:t>
            </a:r>
            <a:r>
              <a:rPr lang="en-US" altLang="ko-KR" sz="2000" spc="-15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ko-KR" altLang="en-US" sz="2000" b="1" spc="-150">
                <a:solidFill>
                  <a:schemeClr val="accent1">
                    <a:lumMod val="60000"/>
                    <a:lumOff val="40000"/>
                  </a:schemeClr>
                </a:solidFill>
              </a:rPr>
              <a:t>이 데이터셋에 극단치가 적지 않다</a:t>
            </a:r>
            <a:r>
              <a:rPr lang="ko-KR" altLang="en-US" sz="2000" spc="-150"/>
              <a:t>는</a:t>
            </a:r>
            <a:r>
              <a:rPr lang="ko-KR" altLang="en-US" sz="2000" spc="-15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spc="-150">
                <a:solidFill>
                  <a:srgbClr val="393939"/>
                </a:solidFill>
              </a:rPr>
              <a:t>것을 알 수 있다</a:t>
            </a:r>
            <a:r>
              <a:rPr lang="en-US" altLang="ko-KR" sz="2000" spc="-150">
                <a:solidFill>
                  <a:srgbClr val="393939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en-US" altLang="ko-KR" sz="2000" spc="-150">
              <a:solidFill>
                <a:srgbClr val="39393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데이터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5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5135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상관 </a:t>
            </a:r>
            <a:r>
              <a:rPr lang="ko-KR" altLang="en-US" sz="1500" err="1">
                <a:solidFill>
                  <a:schemeClr val="bg1"/>
                </a:solidFill>
                <a:latin typeface="Arial Nova Light" panose="020B0304020202020204" pitchFamily="34" charset="0"/>
              </a:rPr>
              <a:t>게수</a:t>
            </a:r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 구하기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41845" y="2201207"/>
            <a:ext cx="2534644" cy="3590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641845" y="2201205"/>
            <a:ext cx="2534644" cy="644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757211" y="39033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7915514" y="39033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342736" y="2338985"/>
            <a:ext cx="1132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898192" y="3437887"/>
            <a:ext cx="2089465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Cramer’s V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</a:t>
            </a:r>
            <a:r>
              <a:rPr lang="ko-KR" altLang="en-US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피어슨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상관계수 를 사용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Y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</a:t>
            </a:r>
            <a:r>
              <a:rPr lang="ko-KR" altLang="en-US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명목형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변수들 사이의 상관계수 표를 먼저 구한다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상관계수 구하기 단계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4838594" y="2201207"/>
            <a:ext cx="2534644" cy="3590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4838594" y="2201205"/>
            <a:ext cx="2534644" cy="644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5539485" y="2338985"/>
            <a:ext cx="1132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5094941" y="3437887"/>
            <a:ext cx="2089465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수치형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변수들을 찾아내 그것들과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Y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ko-KR" altLang="en-US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피어슨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상관계수 표를 구한다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8977457" y="2201207"/>
            <a:ext cx="2534644" cy="3590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8977457" y="2201205"/>
            <a:ext cx="2534644" cy="644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9678348" y="2338985"/>
            <a:ext cx="11328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233804" y="3437887"/>
            <a:ext cx="2089465" cy="13891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/>
                <a:ea typeface="경기천년제목 Bold"/>
              </a:rPr>
              <a:t>앞서 구한 두 개의 상관계수를 적절히 분석하여 예측변수를 선정한다.</a:t>
            </a:r>
            <a:endParaRPr lang="en-US" altLang="ko-KR" spc="-150">
              <a:solidFill>
                <a:schemeClr val="tx1">
                  <a:lumMod val="75000"/>
                  <a:lumOff val="25000"/>
                </a:schemeClr>
              </a:solidFill>
              <a:latin typeface="경기천년제목 Bold"/>
              <a:ea typeface="경기천년제목 Bold"/>
            </a:endParaRPr>
          </a:p>
        </p:txBody>
      </p:sp>
    </p:spTree>
    <p:extLst>
      <p:ext uri="{BB962C8B-B14F-4D97-AF65-F5344CB8AC3E}">
        <p14:creationId xmlns:p14="http://schemas.microsoft.com/office/powerpoint/2010/main" val="106127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285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상관계수 분석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873547" y="4666471"/>
            <a:ext cx="10507211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ko-KR" altLang="en-US" sz="2400" spc="-15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,Sans-Serif" panose="020B0604020202020204" pitchFamily="34" charset="0"/>
              <a:buChar char="•"/>
            </a:pP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수치형이 아닌 변수라도, 그</a:t>
            </a:r>
            <a:r>
              <a:rPr lang="ko-KR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spc="-1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</a:t>
            </a:r>
            <a:r>
              <a:rPr lang="ko-KR" sz="2000" b="1" spc="-1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evel</a:t>
            </a:r>
            <a:r>
              <a:rPr lang="ko-KR" sz="2000" spc="-15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이</a:t>
            </a:r>
            <a:r>
              <a:rPr lang="ko-KR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6개보다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많을 경우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b="1" spc="-15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수치화</a:t>
            </a:r>
            <a:r>
              <a:rPr lang="ko-KR" sz="2000" spc="-15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하여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spc="-150" err="1">
                <a:solidFill>
                  <a:srgbClr val="6497B1"/>
                </a:solidFill>
                <a:ea typeface="+mn-lt"/>
                <a:cs typeface="+mn-lt"/>
              </a:rPr>
              <a:t>피어슨</a:t>
            </a:r>
            <a:r>
              <a:rPr lang="ko-KR" sz="2000" spc="-150">
                <a:solidFill>
                  <a:srgbClr val="6497B1"/>
                </a:solidFill>
                <a:ea typeface="+mn-lt"/>
                <a:cs typeface="+mn-lt"/>
              </a:rPr>
              <a:t> 상관계수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로 구하였음.</a:t>
            </a:r>
          </a:p>
          <a:p>
            <a:pPr marL="342900" indent="-342900" algn="just">
              <a:buFont typeface="Arial,Sans-Serif" panose="020B0604020202020204" pitchFamily="34" charset="0"/>
              <a:buChar char="•"/>
            </a:pP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마찬가지로, </a:t>
            </a:r>
            <a:r>
              <a:rPr lang="ko-KR" sz="2000" spc="-15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수치형이더라도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그 </a:t>
            </a:r>
            <a:r>
              <a:rPr lang="ko-KR" sz="2000" spc="-15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l</a:t>
            </a:r>
            <a:r>
              <a:rPr lang="ko-KR" sz="2000" spc="-1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evel</a:t>
            </a:r>
            <a:r>
              <a:rPr lang="ko-KR" sz="2000" spc="-15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이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6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개 이하일</a:t>
            </a:r>
            <a:r>
              <a:rPr lang="ko-KR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경우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2000" b="1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명목형으로 변환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해 </a:t>
            </a:r>
            <a:r>
              <a:rPr lang="ko-KR" sz="2000" spc="-150" err="1">
                <a:solidFill>
                  <a:srgbClr val="6497B1"/>
                </a:solidFill>
                <a:ea typeface="+mn-lt"/>
                <a:cs typeface="+mn-lt"/>
              </a:rPr>
              <a:t>크래머</a:t>
            </a:r>
            <a:r>
              <a:rPr lang="ko-KR" sz="2000" spc="-150">
                <a:solidFill>
                  <a:srgbClr val="6497B1"/>
                </a:solidFill>
                <a:ea typeface="+mn-lt"/>
                <a:cs typeface="+mn-lt"/>
              </a:rPr>
              <a:t> 상관계수</a:t>
            </a:r>
            <a:r>
              <a:rPr lang="ko-KR" sz="2000" spc="-15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로 분석하였음</a:t>
            </a:r>
            <a:endParaRPr lang="ko-KR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타입 변환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A19696B-77A9-4D17-FD2E-AC52BDC42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7" r="166" b="3809"/>
          <a:stretch/>
        </p:blipFill>
        <p:spPr>
          <a:xfrm>
            <a:off x="1248427" y="2329577"/>
            <a:ext cx="9147608" cy="20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</a:rPr>
              <a:t>Data Set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285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Arial Nova Light" panose="020B0304020202020204" pitchFamily="34" charset="0"/>
              </a:rPr>
              <a:t>상관계수 분석</a:t>
            </a:r>
          </a:p>
        </p:txBody>
      </p:sp>
      <p:sp>
        <p:nvSpPr>
          <p:cNvPr id="6" name="AutoShape 2" descr="http://127.0.0.1:22479/chunk_output/E7D5846F16C53185/E8BC1DFB/csngw62jbpu7z/000010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1520725" y="4990061"/>
            <a:ext cx="950513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1" spc="-150">
                <a:solidFill>
                  <a:srgbClr val="6497B1"/>
                </a:solidFill>
              </a:rPr>
              <a:t>Cramer’s V </a:t>
            </a:r>
            <a:r>
              <a:rPr lang="ko-KR" altLang="en-US" b="1" spc="-150">
                <a:solidFill>
                  <a:srgbClr val="6497B1"/>
                </a:solidFill>
              </a:rPr>
              <a:t>상관계수</a:t>
            </a:r>
            <a:r>
              <a:rPr lang="ko-KR" altLang="en-US" spc="-150">
                <a:solidFill>
                  <a:srgbClr val="393939"/>
                </a:solidFill>
              </a:rPr>
              <a:t>를 구해 명목형 변수들 사이의 상관계수를 구함</a:t>
            </a:r>
            <a:endParaRPr lang="en-US" altLang="ko-KR" spc="-150">
              <a:solidFill>
                <a:srgbClr val="393939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rgbClr val="393939"/>
                </a:solidFill>
              </a:rPr>
              <a:t>Y</a:t>
            </a:r>
            <a:r>
              <a:rPr lang="ko-KR" altLang="en-US" spc="-150">
                <a:solidFill>
                  <a:srgbClr val="393939"/>
                </a:solidFill>
              </a:rPr>
              <a:t>에 대해 </a:t>
            </a:r>
            <a:r>
              <a:rPr lang="en-US" altLang="ko-KR" spc="-150">
                <a:solidFill>
                  <a:srgbClr val="393939"/>
                </a:solidFill>
              </a:rPr>
              <a:t>0.01</a:t>
            </a:r>
            <a:r>
              <a:rPr lang="ko-KR" altLang="en-US" spc="-150">
                <a:solidFill>
                  <a:srgbClr val="393939"/>
                </a:solidFill>
              </a:rPr>
              <a:t> 이상의 값을 갖는 예측변수를 선정</a:t>
            </a:r>
            <a:endParaRPr lang="en-US" altLang="ko-KR" spc="-150">
              <a:solidFill>
                <a:srgbClr val="393939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1" spc="-150">
                <a:solidFill>
                  <a:srgbClr val="CC3399"/>
                </a:solidFill>
              </a:rPr>
              <a:t>destination, </a:t>
            </a:r>
            <a:r>
              <a:rPr lang="en-US" altLang="ko-KR" b="1" spc="-150" err="1">
                <a:solidFill>
                  <a:srgbClr val="CC3399"/>
                </a:solidFill>
              </a:rPr>
              <a:t>passanger</a:t>
            </a:r>
            <a:r>
              <a:rPr lang="en-US" altLang="ko-KR" b="1" spc="-150">
                <a:solidFill>
                  <a:srgbClr val="CC3399"/>
                </a:solidFill>
              </a:rPr>
              <a:t>, weather, time, coupon, expiration, </a:t>
            </a:r>
            <a:r>
              <a:rPr lang="en-US" altLang="ko-KR" b="1" spc="-150" err="1">
                <a:solidFill>
                  <a:srgbClr val="CC3399"/>
                </a:solidFill>
              </a:rPr>
              <a:t>CoffeeHouse</a:t>
            </a:r>
            <a:r>
              <a:rPr lang="en-US" altLang="ko-KR" b="1" spc="-150">
                <a:solidFill>
                  <a:srgbClr val="CC3399"/>
                </a:solidFill>
              </a:rPr>
              <a:t>, toCoupon_GEQ25min </a:t>
            </a:r>
            <a:r>
              <a:rPr lang="ko-KR" altLang="en-US" b="1" spc="-150">
                <a:solidFill>
                  <a:srgbClr val="393939"/>
                </a:solidFill>
              </a:rPr>
              <a:t>변수 선정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pc="-150" err="1">
                <a:solidFill>
                  <a:srgbClr val="393939"/>
                </a:solidFill>
              </a:rPr>
              <a:t>피어슨</a:t>
            </a:r>
            <a:r>
              <a:rPr lang="ko-KR" altLang="en-US" spc="-150">
                <a:solidFill>
                  <a:srgbClr val="393939"/>
                </a:solidFill>
              </a:rPr>
              <a:t> 상관계수 분석 결과, </a:t>
            </a:r>
            <a:r>
              <a:rPr lang="ko-KR" altLang="en-US" spc="-150" err="1">
                <a:solidFill>
                  <a:srgbClr val="393939"/>
                </a:solidFill>
              </a:rPr>
              <a:t>Y에</a:t>
            </a:r>
            <a:r>
              <a:rPr lang="ko-KR" altLang="en-US" spc="-150">
                <a:solidFill>
                  <a:srgbClr val="393939"/>
                </a:solidFill>
              </a:rPr>
              <a:t> 대한 변수들의 </a:t>
            </a:r>
            <a:r>
              <a:rPr lang="ko-KR" altLang="en-US" b="1" spc="-150">
                <a:solidFill>
                  <a:srgbClr val="6497B1"/>
                </a:solidFill>
              </a:rPr>
              <a:t>상관도가 너무 낮아</a:t>
            </a:r>
            <a:r>
              <a:rPr lang="ko-KR" altLang="en-US" spc="-150">
                <a:solidFill>
                  <a:srgbClr val="393939"/>
                </a:solidFill>
              </a:rPr>
              <a:t> 해당 변수들은 </a:t>
            </a:r>
            <a:r>
              <a:rPr lang="ko-KR" altLang="en-US" b="1" spc="-150">
                <a:solidFill>
                  <a:srgbClr val="6497B1"/>
                </a:solidFill>
              </a:rPr>
              <a:t>선택하지 않음</a:t>
            </a:r>
            <a:endParaRPr lang="ko-KR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상관계수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808F617F-324C-2F47-6BB3-3734C6300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020" r="175" b="-337"/>
          <a:stretch/>
        </p:blipFill>
        <p:spPr>
          <a:xfrm>
            <a:off x="3136204" y="1734658"/>
            <a:ext cx="5918045" cy="30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116</cp:revision>
  <dcterms:created xsi:type="dcterms:W3CDTF">2020-09-07T02:34:06Z</dcterms:created>
  <dcterms:modified xsi:type="dcterms:W3CDTF">2022-05-05T21:48:00Z</dcterms:modified>
</cp:coreProperties>
</file>