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4" r:id="rId3"/>
    <p:sldId id="304" r:id="rId4"/>
    <p:sldId id="283" r:id="rId5"/>
    <p:sldId id="256" r:id="rId6"/>
    <p:sldId id="271" r:id="rId7"/>
    <p:sldId id="286" r:id="rId8"/>
    <p:sldId id="302" r:id="rId9"/>
    <p:sldId id="303" r:id="rId10"/>
    <p:sldId id="306" r:id="rId11"/>
    <p:sldId id="312" r:id="rId12"/>
    <p:sldId id="316" r:id="rId13"/>
    <p:sldId id="293" r:id="rId14"/>
    <p:sldId id="305" r:id="rId15"/>
    <p:sldId id="314" r:id="rId16"/>
    <p:sldId id="311" r:id="rId17"/>
    <p:sldId id="315" r:id="rId18"/>
    <p:sldId id="301" r:id="rId19"/>
    <p:sldId id="317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393"/>
    <a:srgbClr val="42689B"/>
    <a:srgbClr val="21345C"/>
    <a:srgbClr val="CAB5BD"/>
    <a:srgbClr val="2A345C"/>
    <a:srgbClr val="1C2244"/>
    <a:srgbClr val="F1ECE6"/>
    <a:srgbClr val="0F1225"/>
    <a:srgbClr val="6D8CAC"/>
    <a:srgbClr val="C9CA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AEF69-232C-4011-884E-9BF3B082EFEC}" v="4015" dt="2022-04-04T13:05:23.510"/>
    <p1510:client id="{99CC52A7-D4B3-CD0D-12D6-88D813303868}" v="173" dt="2022-04-04T13:14:27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1D96CB-D837-42E6-B753-A362CB784AC7}"/>
              </a:ext>
            </a:extLst>
          </p:cNvPr>
          <p:cNvSpPr txBox="1"/>
          <p:nvPr/>
        </p:nvSpPr>
        <p:spPr>
          <a:xfrm>
            <a:off x="2461992" y="2627898"/>
            <a:ext cx="7268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Data Science 5</a:t>
            </a:r>
            <a:r>
              <a:rPr lang="ko-KR" altLang="en-US" sz="54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주차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2315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DS </a:t>
            </a:r>
            <a:r>
              <a:rPr lang="ko-KR" altLang="en-US" sz="1600" dirty="0">
                <a:solidFill>
                  <a:schemeClr val="bg1"/>
                </a:solidFill>
              </a:rPr>
              <a:t>팀 </a:t>
            </a:r>
            <a:r>
              <a:rPr lang="en-US" altLang="ko-KR" sz="1600" dirty="0">
                <a:solidFill>
                  <a:schemeClr val="bg1"/>
                </a:solidFill>
              </a:rPr>
              <a:t>H - 5</a:t>
            </a:r>
            <a:r>
              <a:rPr lang="ko-KR" altLang="en-US" sz="1600" dirty="0">
                <a:solidFill>
                  <a:schemeClr val="bg1"/>
                </a:solidFill>
              </a:rPr>
              <a:t>주차 과제 </a:t>
            </a:r>
            <a:r>
              <a:rPr lang="en-US" altLang="ko-KR" sz="1600" dirty="0">
                <a:solidFill>
                  <a:schemeClr val="bg1"/>
                </a:solidFill>
              </a:rPr>
              <a:t>PPT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0961E7-5079-4C40-88CA-C2ABE8F1C792}"/>
              </a:ext>
            </a:extLst>
          </p:cNvPr>
          <p:cNvSpPr txBox="1"/>
          <p:nvPr/>
        </p:nvSpPr>
        <p:spPr>
          <a:xfrm>
            <a:off x="4346965" y="3917911"/>
            <a:ext cx="349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결정나무의 가지치기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492B03E-A9E8-4EFD-A328-D20EFD197767}"/>
              </a:ext>
            </a:extLst>
          </p:cNvPr>
          <p:cNvSpPr txBox="1"/>
          <p:nvPr/>
        </p:nvSpPr>
        <p:spPr>
          <a:xfrm>
            <a:off x="4971740" y="4880320"/>
            <a:ext cx="238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주차 팀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H</a:t>
            </a:r>
          </a:p>
          <a:p>
            <a:pPr algn="ctr"/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남서아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2019125021</a:t>
            </a:r>
          </a:p>
          <a:p>
            <a:pPr algn="ctr"/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이성준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2018125044</a:t>
            </a:r>
          </a:p>
          <a:p>
            <a:pPr algn="ctr"/>
            <a:r>
              <a:rPr lang="ko-KR" altLang="en-US" sz="1600" b="1" dirty="0" err="1">
                <a:solidFill>
                  <a:schemeClr val="bg1">
                    <a:lumMod val="65000"/>
                  </a:schemeClr>
                </a:solidFill>
              </a:rPr>
              <a:t>이신혁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2020125047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24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. Dataset Partitioning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6314692" y="3681840"/>
            <a:ext cx="5270520" cy="15450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pc="-150" dirty="0">
                <a:latin typeface="+mn-ea"/>
              </a:rPr>
              <a:t>- </a:t>
            </a:r>
            <a:r>
              <a:rPr lang="en-US" sz="2000" spc="-150" dirty="0" err="1">
                <a:latin typeface="+mn-ea"/>
              </a:rPr>
              <a:t>seed</a:t>
            </a:r>
            <a:r>
              <a:rPr lang="en-US" sz="2000" spc="-150" dirty="0" err="1">
                <a:ea typeface="+mn-lt"/>
                <a:cs typeface="+mn-lt"/>
              </a:rPr>
              <a:t>를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설정해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난수값을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고정</a:t>
            </a:r>
            <a:r>
              <a:rPr lang="en-US" sz="2000" spc="-150" dirty="0">
                <a:ea typeface="+mn-lt"/>
                <a:cs typeface="+mn-lt"/>
              </a:rPr>
              <a:t>. - </a:t>
            </a:r>
            <a:r>
              <a:rPr lang="en-US" sz="2000" spc="-150" dirty="0" err="1">
                <a:ea typeface="+mn-lt"/>
                <a:cs typeface="+mn-lt"/>
              </a:rPr>
              <a:t>createDataPartition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함수를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사용해</a:t>
            </a:r>
            <a:r>
              <a:rPr lang="en-US" sz="2000" spc="-150" dirty="0">
                <a:ea typeface="+mn-lt"/>
                <a:cs typeface="+mn-lt"/>
              </a:rPr>
              <a:t> 7:3 </a:t>
            </a:r>
            <a:r>
              <a:rPr lang="en-US" sz="2000" spc="-150" dirty="0" err="1">
                <a:ea typeface="+mn-lt"/>
                <a:cs typeface="+mn-lt"/>
              </a:rPr>
              <a:t>비율로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trainSet과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testSet을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층화</a:t>
            </a:r>
            <a:r>
              <a:rPr lang="en-US" sz="2000" spc="-150" dirty="0">
                <a:ea typeface="+mn-lt"/>
                <a:cs typeface="+mn-lt"/>
              </a:rPr>
              <a:t> </a:t>
            </a:r>
            <a:r>
              <a:rPr lang="en-US" sz="2000" spc="-150" dirty="0" err="1">
                <a:ea typeface="+mn-lt"/>
                <a:cs typeface="+mn-lt"/>
              </a:rPr>
              <a:t>추출함</a:t>
            </a:r>
            <a:r>
              <a:rPr lang="en-US" sz="2000" spc="-150" dirty="0">
                <a:ea typeface="+mn-lt"/>
                <a:cs typeface="+mn-lt"/>
              </a:rPr>
              <a:t> </a:t>
            </a:r>
            <a:endParaRPr lang="en-US" sz="2000"/>
          </a:p>
          <a:p>
            <a:pPr>
              <a:lnSpc>
                <a:spcPct val="120000"/>
              </a:lnSpc>
            </a:pPr>
            <a:endParaRPr lang="en-US" altLang="ko-KR" sz="2000" spc="-15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277663" y="2705686"/>
            <a:ext cx="394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Training set, Test set 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나누기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6F04F26-C775-46E7-8A0F-D3E01E529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788" y="2823736"/>
            <a:ext cx="5419445" cy="23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296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가지 치기와 모델 생성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과적합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방지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6371842" y="2715256"/>
            <a:ext cx="5270520" cy="30594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b="1" spc="-150" dirty="0" err="1">
                <a:solidFill>
                  <a:srgbClr val="21345C"/>
                </a:solidFill>
                <a:latin typeface="+mn-ea"/>
              </a:rPr>
              <a:t>과적합</a:t>
            </a:r>
            <a:r>
              <a:rPr lang="ko-KR" altLang="en-US" b="1" spc="-150" dirty="0">
                <a:solidFill>
                  <a:srgbClr val="21345C"/>
                </a:solidFill>
                <a:latin typeface="+mn-ea"/>
              </a:rPr>
              <a:t>(</a:t>
            </a:r>
            <a:r>
              <a:rPr lang="ko-KR" altLang="en-US" b="1" spc="-150" dirty="0" err="1">
                <a:solidFill>
                  <a:srgbClr val="21345C"/>
                </a:solidFill>
                <a:latin typeface="+mn-ea"/>
              </a:rPr>
              <a:t>Overfitting</a:t>
            </a:r>
            <a:r>
              <a:rPr lang="ko-KR" altLang="en-US" b="1" spc="-150" dirty="0">
                <a:solidFill>
                  <a:srgbClr val="21345C"/>
                </a:solidFill>
                <a:latin typeface="+mn-ea"/>
              </a:rPr>
              <a:t>)</a:t>
            </a:r>
            <a:r>
              <a:rPr lang="ko-KR" altLang="en-US" spc="-150" dirty="0">
                <a:latin typeface="+mn-ea"/>
              </a:rPr>
              <a:t>이란 </a:t>
            </a:r>
            <a:r>
              <a:rPr lang="en-US" altLang="ko-KR" spc="-150" dirty="0">
                <a:latin typeface="+mn-ea"/>
              </a:rPr>
              <a:t>? </a:t>
            </a:r>
            <a:br>
              <a:rPr lang="en-US" altLang="ko-KR" spc="-150" dirty="0">
                <a:latin typeface="+mn-ea"/>
              </a:rPr>
            </a:br>
            <a:r>
              <a:rPr lang="ko-KR" altLang="en-US" spc="-150" dirty="0">
                <a:latin typeface="+mn-ea"/>
              </a:rPr>
              <a:t>학습 데이터</a:t>
            </a:r>
            <a:r>
              <a:rPr lang="en-US" altLang="ko-KR" spc="-150" dirty="0">
                <a:latin typeface="+mn-ea"/>
              </a:rPr>
              <a:t>set</a:t>
            </a:r>
            <a:r>
              <a:rPr lang="ko-KR" altLang="en-US" spc="-150" dirty="0">
                <a:latin typeface="+mn-ea"/>
              </a:rPr>
              <a:t>에만 정확히 일치하게 되어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다른 새로운 데이터에 대한 예측 정확도가 떨어지는 현상</a:t>
            </a:r>
            <a:r>
              <a:rPr lang="en-US" altLang="ko-KR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b="1" spc="-15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latin typeface="+mn-ea"/>
              </a:rPr>
              <a:t>같은 정확도를 가지더라도 </a:t>
            </a:r>
            <a:r>
              <a:rPr lang="ko-KR" altLang="en-US" b="1" u="sng" spc="-150" dirty="0">
                <a:solidFill>
                  <a:srgbClr val="326393"/>
                </a:solidFill>
                <a:latin typeface="+mn-ea"/>
              </a:rPr>
              <a:t>더 간단하게 표현되는 모델</a:t>
            </a:r>
            <a:r>
              <a:rPr lang="ko-KR" altLang="en-US" spc="-150" dirty="0">
                <a:solidFill>
                  <a:srgbClr val="326393"/>
                </a:solidFill>
                <a:latin typeface="+mn-ea"/>
              </a:rPr>
              <a:t>을 </a:t>
            </a:r>
            <a:r>
              <a:rPr lang="ko-KR" altLang="en-US" spc="-150" dirty="0">
                <a:latin typeface="+mn-ea"/>
              </a:rPr>
              <a:t>고르면 </a:t>
            </a:r>
            <a:r>
              <a:rPr lang="ko-KR" altLang="en-US" b="1" spc="-150" dirty="0">
                <a:solidFill>
                  <a:srgbClr val="326393"/>
                </a:solidFill>
                <a:latin typeface="+mn-ea"/>
              </a:rPr>
              <a:t>과적합을 줄일 수 있다</a:t>
            </a:r>
            <a:r>
              <a:rPr lang="en-US" altLang="ko-KR" b="1" spc="-150" dirty="0">
                <a:solidFill>
                  <a:srgbClr val="326393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b="1" spc="-150" dirty="0">
                <a:latin typeface="+mn-ea"/>
              </a:rPr>
              <a:t>정확도가 높아질 수록 </a:t>
            </a:r>
            <a:r>
              <a:rPr lang="ko-KR" altLang="en-US" spc="-150" dirty="0" err="1">
                <a:latin typeface="+mn-ea"/>
              </a:rPr>
              <a:t>과적합</a:t>
            </a:r>
            <a:r>
              <a:rPr lang="ko-KR" altLang="en-US" spc="-150" dirty="0">
                <a:latin typeface="+mn-ea"/>
              </a:rPr>
              <a:t> 위험이 증가한다</a:t>
            </a:r>
            <a:r>
              <a:rPr lang="en-US" altLang="ko-KR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pc="-150" dirty="0">
                <a:latin typeface="+mn-ea"/>
              </a:rPr>
              <a:t>과적합이 일어나게 되면</a:t>
            </a:r>
            <a:r>
              <a:rPr lang="en-US" altLang="ko-KR" spc="-150" dirty="0">
                <a:latin typeface="+mn-ea"/>
              </a:rPr>
              <a:t> training set</a:t>
            </a:r>
            <a:r>
              <a:rPr lang="ko-KR" altLang="en-US" spc="-150" dirty="0">
                <a:latin typeface="+mn-ea"/>
              </a:rPr>
              <a:t>에 대한 예측오류는 줄지만</a:t>
            </a:r>
            <a:r>
              <a:rPr lang="en-US" altLang="ko-KR" b="1" spc="-150" dirty="0">
                <a:latin typeface="+mn-ea"/>
              </a:rPr>
              <a:t>, test set</a:t>
            </a:r>
            <a:r>
              <a:rPr lang="ko-KR" altLang="en-US" b="1" spc="-150" dirty="0">
                <a:latin typeface="+mn-ea"/>
              </a:rPr>
              <a:t>에 대한 예측오류는 증가</a:t>
            </a:r>
            <a:r>
              <a:rPr lang="ko-KR" altLang="en-US" spc="-150" dirty="0">
                <a:latin typeface="+mn-ea"/>
              </a:rPr>
              <a:t>한다</a:t>
            </a:r>
            <a:r>
              <a:rPr lang="en-US" altLang="ko-KR" spc="-150" dirty="0">
                <a:latin typeface="+mn-ea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326959" y="1718453"/>
            <a:ext cx="335861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모델의 </a:t>
            </a:r>
            <a:r>
              <a:rPr lang="ko-KR" altLang="en-US" sz="3200" b="1" spc="-300" dirty="0" err="1">
                <a:solidFill>
                  <a:schemeClr val="bg1">
                    <a:lumMod val="50000"/>
                  </a:schemeClr>
                </a:solidFill>
                <a:latin typeface="+mj-ea"/>
              </a:rPr>
              <a:t>과적합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 방지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6504263" y="2403977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6F04F26-C775-46E7-8A0F-D3E01E529A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0" y="2303228"/>
            <a:ext cx="5768771" cy="33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a : </a:t>
            </a:r>
            <a:r>
              <a:rPr lang="ko-KR" altLang="en-US" sz="3200" spc="-300" dirty="0"/>
              <a:t> 사전 가지치기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5836537" y="2264520"/>
            <a:ext cx="5849640" cy="375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spc="-150" dirty="0" err="1">
                <a:latin typeface="+mn-ea"/>
              </a:rPr>
              <a:t>정해둔</a:t>
            </a:r>
            <a:r>
              <a:rPr lang="en-US" altLang="ko-KR" sz="2000" spc="-150" dirty="0">
                <a:latin typeface="+mn-ea"/>
              </a:rPr>
              <a:t> parameter </a:t>
            </a:r>
            <a:r>
              <a:rPr lang="ko-KR" altLang="en-US" sz="2000" spc="-150" dirty="0">
                <a:latin typeface="+mn-ea"/>
              </a:rPr>
              <a:t>범위 내에서 </a:t>
            </a:r>
            <a:r>
              <a:rPr lang="en-US" altLang="ko-KR" sz="2000" spc="-150" dirty="0">
                <a:latin typeface="+mn-ea"/>
              </a:rPr>
              <a:t>for</a:t>
            </a:r>
            <a:r>
              <a:rPr lang="ko-KR" altLang="en-US" sz="2000" spc="-150" dirty="0">
                <a:latin typeface="+mn-ea"/>
              </a:rPr>
              <a:t>문을 통해 값을 대입한다</a:t>
            </a:r>
            <a:r>
              <a:rPr lang="en-US" altLang="ko-KR" sz="2000" spc="-150" dirty="0">
                <a:latin typeface="+mn-ea"/>
              </a:rPr>
              <a:t>. </a:t>
            </a:r>
            <a:r>
              <a:rPr lang="ko-KR" altLang="en-US" sz="2000" b="1" spc="-150" dirty="0">
                <a:latin typeface="+mn-ea"/>
              </a:rPr>
              <a:t>정확도가 높아지는 </a:t>
            </a:r>
            <a:r>
              <a:rPr lang="en-US" altLang="ko-KR" sz="2000" b="1" spc="-150" dirty="0">
                <a:latin typeface="+mn-ea"/>
              </a:rPr>
              <a:t>parameter </a:t>
            </a:r>
            <a:r>
              <a:rPr lang="ko-KR" altLang="en-US" sz="2000" b="1" spc="-150" dirty="0">
                <a:latin typeface="+mn-ea"/>
              </a:rPr>
              <a:t>조합을 탐색</a:t>
            </a:r>
            <a:r>
              <a:rPr lang="ko-KR" altLang="en-US" sz="2000" spc="-150" dirty="0">
                <a:latin typeface="+mn-ea"/>
              </a:rPr>
              <a:t>한다</a:t>
            </a:r>
            <a:r>
              <a:rPr lang="en-US" altLang="ko-KR" sz="2000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spc="-150" dirty="0">
                <a:latin typeface="+mn-ea"/>
              </a:rPr>
              <a:t>정확도가 높게 나오는 </a:t>
            </a:r>
            <a:r>
              <a:rPr lang="en-US" altLang="ko-KR" sz="2000" spc="-150" dirty="0">
                <a:latin typeface="+mn-ea"/>
              </a:rPr>
              <a:t>parameter </a:t>
            </a:r>
            <a:r>
              <a:rPr lang="ko-KR" altLang="en-US" sz="2000" spc="-150" dirty="0">
                <a:latin typeface="+mn-ea"/>
              </a:rPr>
              <a:t>조합 중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b="1" spc="-150" dirty="0">
                <a:latin typeface="+mn-ea"/>
              </a:rPr>
              <a:t>모델이 가장 간단한 것</a:t>
            </a:r>
            <a:r>
              <a:rPr lang="ko-KR" altLang="en-US" sz="2000" spc="-150" dirty="0">
                <a:latin typeface="+mn-ea"/>
              </a:rPr>
              <a:t>을</a:t>
            </a:r>
            <a:r>
              <a:rPr lang="ko-KR" altLang="en-US" sz="2000" b="1" spc="-150" dirty="0">
                <a:latin typeface="+mn-ea"/>
              </a:rPr>
              <a:t> </a:t>
            </a:r>
            <a:r>
              <a:rPr lang="ko-KR" altLang="en-US" sz="2000" spc="-150" dirty="0">
                <a:latin typeface="+mn-ea"/>
              </a:rPr>
              <a:t>고른다</a:t>
            </a:r>
            <a:r>
              <a:rPr lang="en-US" altLang="ko-KR" sz="2000" spc="-15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2000" spc="-15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spc="-150" dirty="0">
                <a:latin typeface="+mn-ea"/>
              </a:rPr>
              <a:t>Parameter </a:t>
            </a:r>
            <a:r>
              <a:rPr lang="en-US" altLang="ko-KR" sz="2000" spc="-150" dirty="0" err="1">
                <a:latin typeface="+mn-ea"/>
              </a:rPr>
              <a:t>아무것도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설정하지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않은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tree에서의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정확도</a:t>
            </a:r>
            <a:r>
              <a:rPr lang="en-US" altLang="ko-KR" sz="2000" spc="-150" dirty="0">
                <a:latin typeface="+mn-ea"/>
              </a:rPr>
              <a:t> : </a:t>
            </a:r>
            <a:r>
              <a:rPr lang="en-US" altLang="ko-KR" sz="2000" b="1" spc="-150" dirty="0">
                <a:solidFill>
                  <a:srgbClr val="326393"/>
                </a:solidFill>
                <a:latin typeface="+mn-ea"/>
              </a:rPr>
              <a:t>0.74</a:t>
            </a:r>
            <a:endParaRPr lang="en-US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ko-KR" sz="2000" spc="-150" dirty="0" err="1">
                <a:latin typeface="+mn-ea"/>
              </a:rPr>
              <a:t>그보다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정확도가</a:t>
            </a:r>
            <a:r>
              <a:rPr lang="en-US" altLang="ko-KR" sz="2000" spc="-150" dirty="0">
                <a:latin typeface="+mn-ea"/>
              </a:rPr>
              <a:t> </a:t>
            </a:r>
            <a:r>
              <a:rPr lang="en-US" altLang="ko-KR" sz="2000" spc="-150" dirty="0" err="1">
                <a:latin typeface="+mn-ea"/>
              </a:rPr>
              <a:t>높게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나오는</a:t>
            </a:r>
            <a:r>
              <a:rPr lang="en-US" altLang="ko-KR" sz="2000" spc="-150" dirty="0">
                <a:latin typeface="+mn-ea"/>
              </a:rPr>
              <a:t> 것 중,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accuracy는</a:t>
            </a:r>
            <a:r>
              <a:rPr lang="en-US" altLang="ko-KR" sz="2000" b="1" u="sng" spc="-150" dirty="0">
                <a:solidFill>
                  <a:srgbClr val="21345C"/>
                </a:solidFill>
                <a:latin typeface="+mn-ea"/>
              </a:rPr>
              <a:t>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최대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maxdepth는</a:t>
            </a:r>
            <a:r>
              <a:rPr lang="en-US" altLang="ko-KR" sz="2000" b="1" u="sng" spc="-150" dirty="0">
                <a:solidFill>
                  <a:srgbClr val="21345C"/>
                </a:solidFill>
                <a:latin typeface="+mn-ea"/>
              </a:rPr>
              <a:t> </a:t>
            </a:r>
            <a:r>
              <a:rPr lang="en-US" altLang="ko-KR" sz="2000" b="1" u="sng" spc="-150" dirty="0" err="1">
                <a:solidFill>
                  <a:srgbClr val="21345C"/>
                </a:solidFill>
                <a:latin typeface="+mn-ea"/>
              </a:rPr>
              <a:t>최소</a:t>
            </a:r>
            <a:r>
              <a:rPr lang="en-US" altLang="ko-KR" sz="2000" spc="-150" dirty="0" err="1">
                <a:latin typeface="+mn-ea"/>
              </a:rPr>
              <a:t>가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되도록하는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parameter를</a:t>
            </a:r>
            <a:r>
              <a:rPr lang="en-US" altLang="ko-KR" sz="2000" spc="-150" dirty="0">
                <a:latin typeface="+mn-ea"/>
              </a:rPr>
              <a:t> </a:t>
            </a:r>
            <a:r>
              <a:rPr lang="en-US" altLang="ko-KR" sz="2000" spc="-150" dirty="0" err="1">
                <a:latin typeface="+mn-ea"/>
              </a:rPr>
              <a:t>선택하였다</a:t>
            </a:r>
            <a:r>
              <a:rPr lang="en-US" altLang="ko-KR" sz="2000" spc="-150" dirty="0">
                <a:latin typeface="+mn-ea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171609" y="1257886"/>
            <a:ext cx="4021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최적</a:t>
            </a:r>
            <a:r>
              <a:rPr lang="en-US" altLang="ko-KR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 parameter 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조합 찾기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6504263" y="193548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C73C32C9-69AC-93A8-2F17-78E516D0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210528"/>
            <a:ext cx="4343400" cy="8946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68F29EB-15BF-0C7F-C2E7-B477622DC31B}"/>
              </a:ext>
            </a:extLst>
          </p:cNvPr>
          <p:cNvSpPr/>
          <p:nvPr/>
        </p:nvSpPr>
        <p:spPr>
          <a:xfrm>
            <a:off x="1859280" y="5471160"/>
            <a:ext cx="2331720" cy="198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607C7BB-13ED-E04E-BD67-CF27C3EB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135969"/>
            <a:ext cx="3688080" cy="39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69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a : </a:t>
            </a:r>
            <a:r>
              <a:rPr lang="ko-KR" altLang="en-US" sz="3200" spc="-300" dirty="0"/>
              <a:t> 사전 가지치기 </a:t>
            </a:r>
            <a:r>
              <a:rPr lang="en-US" altLang="ko-KR" sz="3200" spc="-300" dirty="0"/>
              <a:t>Tree </a:t>
            </a:r>
            <a:r>
              <a:rPr lang="ko-KR" altLang="en-US" sz="3200" spc="-300" dirty="0"/>
              <a:t>모델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0094F0-AB1E-419D-B16F-D9606831EB66}"/>
              </a:ext>
            </a:extLst>
          </p:cNvPr>
          <p:cNvSpPr/>
          <p:nvPr/>
        </p:nvSpPr>
        <p:spPr>
          <a:xfrm>
            <a:off x="552697" y="1338423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9FA120-F414-47F7-A373-3864606C32DD}"/>
              </a:ext>
            </a:extLst>
          </p:cNvPr>
          <p:cNvSpPr txBox="1"/>
          <p:nvPr/>
        </p:nvSpPr>
        <p:spPr>
          <a:xfrm>
            <a:off x="726490" y="4823526"/>
            <a:ext cx="40045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위쪽은 코드</a:t>
            </a:r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pc="-150" dirty="0">
                <a:latin typeface="Arial" panose="020B0604020202020204" pitchFamily="34" charset="0"/>
                <a:cs typeface="Arial" panose="020B0604020202020204" pitchFamily="34" charset="0"/>
              </a:rPr>
              <a:t>오른쪽은  트리의 </a:t>
            </a:r>
            <a:r>
              <a:rPr lang="en-US" altLang="ko-KR" spc="-15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marL="285750" indent="-285750" algn="just">
              <a:buFontTx/>
              <a:buChar char="-"/>
            </a:pPr>
            <a:r>
              <a:rPr lang="en-US" altLang="ko-KR" spc="-150" dirty="0" err="1">
                <a:latin typeface="Arial"/>
                <a:cs typeface="Arial"/>
              </a:rPr>
              <a:t>minsplit</a:t>
            </a:r>
            <a:r>
              <a:rPr lang="en-US" altLang="ko-KR" spc="-150" dirty="0">
                <a:latin typeface="Arial"/>
                <a:cs typeface="Arial"/>
              </a:rPr>
              <a:t> = 1, </a:t>
            </a:r>
            <a:r>
              <a:rPr lang="en-US" altLang="ko-KR" spc="-150" dirty="0" err="1">
                <a:latin typeface="Arial"/>
                <a:cs typeface="Arial"/>
              </a:rPr>
              <a:t>minbucket</a:t>
            </a:r>
            <a:r>
              <a:rPr lang="en-US" altLang="ko-KR" spc="-150" dirty="0">
                <a:latin typeface="Arial"/>
                <a:cs typeface="Arial"/>
              </a:rPr>
              <a:t> = 2, </a:t>
            </a:r>
            <a:r>
              <a:rPr lang="en-US" altLang="ko-KR" spc="-150" dirty="0" err="1">
                <a:latin typeface="Arial"/>
                <a:cs typeface="Arial"/>
              </a:rPr>
              <a:t>maxdepth</a:t>
            </a:r>
            <a:r>
              <a:rPr lang="en-US" altLang="ko-KR" spc="-150" dirty="0">
                <a:latin typeface="Arial"/>
                <a:cs typeface="Arial"/>
              </a:rPr>
              <a:t> = 6 </a:t>
            </a:r>
            <a:r>
              <a:rPr lang="ko-KR" altLang="en-US" spc="-150" dirty="0" err="1">
                <a:latin typeface="Arial"/>
                <a:cs typeface="Arial"/>
              </a:rPr>
              <a:t>를</a:t>
            </a:r>
            <a:r>
              <a:rPr lang="ko-KR" altLang="en-US" spc="-150" dirty="0">
                <a:latin typeface="Arial"/>
                <a:cs typeface="Arial"/>
              </a:rPr>
              <a:t> </a:t>
            </a:r>
            <a:r>
              <a:rPr lang="en-US" altLang="ko-KR" spc="-150" dirty="0">
                <a:latin typeface="Arial"/>
                <a:cs typeface="Arial"/>
              </a:rPr>
              <a:t>parameter</a:t>
            </a:r>
            <a:r>
              <a:rPr lang="ko-KR" altLang="en-US" spc="-150" dirty="0">
                <a:latin typeface="Arial"/>
                <a:cs typeface="Arial"/>
              </a:rPr>
              <a:t>로 트리 생성</a:t>
            </a:r>
            <a:endParaRPr lang="en-US" altLang="ko-KR" spc="-150" dirty="0">
              <a:latin typeface="Arial"/>
              <a:cs typeface="Arial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pc="-150" dirty="0">
                <a:latin typeface="Arial"/>
                <a:cs typeface="Arial"/>
              </a:rPr>
              <a:t>정확도 </a:t>
            </a:r>
            <a:r>
              <a:rPr lang="en-US" altLang="ko-KR" spc="-150" dirty="0">
                <a:latin typeface="Arial"/>
                <a:cs typeface="Arial"/>
              </a:rPr>
              <a:t>: </a:t>
            </a:r>
            <a:r>
              <a:rPr lang="en-US" altLang="ko-KR" b="1" spc="-150" dirty="0">
                <a:solidFill>
                  <a:srgbClr val="326393"/>
                </a:solidFill>
                <a:latin typeface="Arial"/>
                <a:cs typeface="Arial"/>
              </a:rPr>
              <a:t>0.76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09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사전 가지치기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Tree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6">
            <a:extLst>
              <a:ext uri="{FF2B5EF4-FFF2-40B4-BE49-F238E27FC236}">
                <a16:creationId xmlns:a16="http://schemas.microsoft.com/office/drawing/2014/main" xmlns="" id="{6AE16F0F-A9CC-21AC-A667-6479B62B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903824"/>
            <a:ext cx="6484620" cy="4018093"/>
          </a:xfrm>
          <a:prstGeom prst="rect">
            <a:avLst/>
          </a:prstGeom>
        </p:spPr>
      </p:pic>
      <p:pic>
        <p:nvPicPr>
          <p:cNvPr id="7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56918AE-C9A7-B1E8-D218-18D3EBE3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566975"/>
            <a:ext cx="4297680" cy="205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80534" y="111525"/>
            <a:ext cx="3346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 b. Full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tree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만들기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1509751" y="1615975"/>
            <a:ext cx="3268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Full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tree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parameter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정하기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A1850CC-B0D9-4897-A311-3F0A921C9AB5}"/>
              </a:ext>
            </a:extLst>
          </p:cNvPr>
          <p:cNvSpPr/>
          <p:nvPr/>
        </p:nvSpPr>
        <p:spPr>
          <a:xfrm>
            <a:off x="6502400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DC579D-BCCB-4724-BFF5-1B4965BFA506}"/>
              </a:ext>
            </a:extLst>
          </p:cNvPr>
          <p:cNvSpPr txBox="1"/>
          <p:nvPr/>
        </p:nvSpPr>
        <p:spPr>
          <a:xfrm>
            <a:off x="7790971" y="1615975"/>
            <a:ext cx="2403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Full tree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모델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7A1450-BE93-450B-BFFF-D0711926AFC4}"/>
              </a:ext>
            </a:extLst>
          </p:cNvPr>
          <p:cNvSpPr txBox="1"/>
          <p:nvPr/>
        </p:nvSpPr>
        <p:spPr>
          <a:xfrm>
            <a:off x="697351" y="4604295"/>
            <a:ext cx="4950105" cy="14157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err="1"/>
              <a:t>Maxdepth</a:t>
            </a:r>
            <a:r>
              <a:rPr lang="en-US" altLang="ko-KR" dirty="0"/>
              <a:t> </a:t>
            </a:r>
            <a:r>
              <a:rPr lang="ko-KR" altLang="en-US" dirty="0"/>
              <a:t>설정하지 않음</a:t>
            </a:r>
          </a:p>
          <a:p>
            <a:r>
              <a:rPr lang="en-US" altLang="ko-KR" dirty="0"/>
              <a:t>-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rgbClr val="42689B"/>
                </a:solidFill>
                <a:ea typeface="+mn-lt"/>
                <a:cs typeface="+mn-lt"/>
              </a:rPr>
              <a:t>Cp</a:t>
            </a:r>
            <a:r>
              <a:rPr lang="ko-KR" altLang="en-US" b="1" dirty="0">
                <a:solidFill>
                  <a:srgbClr val="42689B"/>
                </a:solidFill>
                <a:ea typeface="+mn-lt"/>
                <a:cs typeface="+mn-lt"/>
              </a:rPr>
              <a:t> </a:t>
            </a:r>
            <a:r>
              <a:rPr lang="en-US" altLang="ko-KR" b="1" dirty="0">
                <a:solidFill>
                  <a:srgbClr val="42689B"/>
                </a:solidFill>
                <a:ea typeface="+mn-lt"/>
                <a:cs typeface="+mn-lt"/>
              </a:rPr>
              <a:t>= -1</a:t>
            </a:r>
          </a:p>
          <a:p>
            <a:r>
              <a:rPr lang="en-US" altLang="ko-KR" dirty="0">
                <a:ea typeface="+mn-lt"/>
                <a:cs typeface="+mn-lt"/>
              </a:rPr>
              <a:t>- </a:t>
            </a:r>
            <a:r>
              <a:rPr lang="en-US" altLang="ko-KR" b="1" dirty="0" err="1">
                <a:solidFill>
                  <a:srgbClr val="326393"/>
                </a:solidFill>
                <a:ea typeface="+mn-lt"/>
                <a:cs typeface="+mn-lt"/>
              </a:rPr>
              <a:t>minsplit</a:t>
            </a:r>
            <a:r>
              <a:rPr lang="ko-KR" altLang="en-US" dirty="0">
                <a:ea typeface="+mn-lt"/>
                <a:cs typeface="+mn-lt"/>
              </a:rPr>
              <a:t>과</a:t>
            </a:r>
            <a:r>
              <a:rPr lang="en-US" altLang="ko-KR" b="1" dirty="0">
                <a:solidFill>
                  <a:srgbClr val="326393"/>
                </a:solidFill>
                <a:ea typeface="+mn-lt"/>
                <a:cs typeface="+mn-lt"/>
              </a:rPr>
              <a:t> </a:t>
            </a:r>
            <a:r>
              <a:rPr lang="en-US" altLang="ko-KR" b="1" dirty="0" err="1">
                <a:solidFill>
                  <a:srgbClr val="326393"/>
                </a:solidFill>
                <a:ea typeface="+mn-lt"/>
                <a:cs typeface="+mn-lt"/>
              </a:rPr>
              <a:t>minbucket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찾는다.</a:t>
            </a:r>
            <a:endParaRPr lang="en-US" altLang="ko-KR" dirty="0">
              <a:ea typeface="+mn-lt"/>
              <a:cs typeface="+mn-lt"/>
            </a:endParaRP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-&gt; 최적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parameter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구하기 위해 만들었던 데이터프레임</a:t>
            </a: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maxdepth가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커지고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accuracy가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증가하는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찾는다. 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E3E62CAE-DA28-7AE0-FDE1-2BA24A94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667000"/>
            <a:ext cx="3520440" cy="1775460"/>
          </a:xfrm>
          <a:prstGeom prst="rect">
            <a:avLst/>
          </a:prstGeom>
        </p:spPr>
      </p:pic>
      <p:pic>
        <p:nvPicPr>
          <p:cNvPr id="3" name="그림 5">
            <a:extLst>
              <a:ext uri="{FF2B5EF4-FFF2-40B4-BE49-F238E27FC236}">
                <a16:creationId xmlns:a16="http://schemas.microsoft.com/office/drawing/2014/main" xmlns="" id="{6ABF234F-41D1-55DF-784D-C87E2F4A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2252721"/>
            <a:ext cx="3352800" cy="340878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4840CF9-8C20-92F6-C9EA-65EA4124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2586950"/>
            <a:ext cx="4861560" cy="31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b : </a:t>
            </a:r>
            <a:r>
              <a:rPr lang="ko-KR" altLang="en-US" sz="3200" spc="-300" dirty="0"/>
              <a:t> 사후</a:t>
            </a:r>
            <a:r>
              <a:rPr lang="en-US" altLang="ko-KR" sz="3200" spc="-300" dirty="0"/>
              <a:t> </a:t>
            </a:r>
            <a:r>
              <a:rPr lang="ko-KR" altLang="en-US" sz="3200" spc="-300" dirty="0"/>
              <a:t>가지치기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0094F0-AB1E-419D-B16F-D9606831EB66}"/>
              </a:ext>
            </a:extLst>
          </p:cNvPr>
          <p:cNvSpPr/>
          <p:nvPr/>
        </p:nvSpPr>
        <p:spPr>
          <a:xfrm>
            <a:off x="552697" y="1338423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9FA120-F414-47F7-A373-3864606C32DD}"/>
              </a:ext>
            </a:extLst>
          </p:cNvPr>
          <p:cNvSpPr txBox="1"/>
          <p:nvPr/>
        </p:nvSpPr>
        <p:spPr>
          <a:xfrm>
            <a:off x="909370" y="2606106"/>
            <a:ext cx="351687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 spc="-150" dirty="0">
              <a:latin typeface="Arial"/>
              <a:cs typeface="Arial"/>
            </a:endParaRPr>
          </a:p>
          <a:p>
            <a:pPr marL="285750" indent="-285750">
              <a:buChar char="-"/>
            </a:pPr>
            <a:r>
              <a:rPr lang="en-US" altLang="ko-KR" sz="2400" b="1" spc="-150" dirty="0">
                <a:solidFill>
                  <a:srgbClr val="326393"/>
                </a:solidFill>
                <a:latin typeface="Arial"/>
                <a:cs typeface="Arial"/>
              </a:rPr>
              <a:t>Cp = -1</a:t>
            </a:r>
            <a:r>
              <a:rPr lang="en-US" altLang="ko-KR" sz="2400" spc="-150" dirty="0">
                <a:latin typeface="Arial"/>
                <a:cs typeface="Arial"/>
              </a:rPr>
              <a:t>, </a:t>
            </a:r>
            <a:r>
              <a:rPr lang="en-US" altLang="ko-KR" sz="2400" b="1" spc="-150" dirty="0" err="1">
                <a:solidFill>
                  <a:srgbClr val="326393"/>
                </a:solidFill>
                <a:latin typeface="Arial"/>
                <a:cs typeface="Arial"/>
              </a:rPr>
              <a:t>minsplit</a:t>
            </a:r>
            <a:r>
              <a:rPr lang="en-US" altLang="ko-KR" sz="2400" b="1" spc="-150" dirty="0">
                <a:solidFill>
                  <a:srgbClr val="326393"/>
                </a:solidFill>
                <a:latin typeface="Arial"/>
                <a:cs typeface="Arial"/>
              </a:rPr>
              <a:t> = 1</a:t>
            </a:r>
            <a:r>
              <a:rPr lang="en-US" altLang="ko-KR" sz="2400" spc="-150" dirty="0">
                <a:latin typeface="Arial"/>
                <a:cs typeface="Arial"/>
              </a:rPr>
              <a:t>, </a:t>
            </a:r>
            <a:r>
              <a:rPr lang="en-US" altLang="ko-KR" sz="2400" b="1" spc="-150" dirty="0" err="1">
                <a:solidFill>
                  <a:srgbClr val="326393"/>
                </a:solidFill>
                <a:latin typeface="Arial"/>
                <a:cs typeface="Arial"/>
              </a:rPr>
              <a:t>minbucket</a:t>
            </a:r>
            <a:r>
              <a:rPr lang="en-US" altLang="ko-KR" sz="2400" b="1" spc="-150" dirty="0">
                <a:solidFill>
                  <a:srgbClr val="326393"/>
                </a:solidFill>
                <a:latin typeface="Arial"/>
                <a:cs typeface="Arial"/>
              </a:rPr>
              <a:t> = 2</a:t>
            </a:r>
            <a:r>
              <a:rPr lang="ko-KR" altLang="en-US" sz="2400" spc="-150" dirty="0" err="1">
                <a:latin typeface="Arial"/>
                <a:cs typeface="Arial"/>
              </a:rPr>
              <a:t>를</a:t>
            </a:r>
            <a:r>
              <a:rPr lang="ko-KR" altLang="en-US" sz="2400" spc="-150" dirty="0">
                <a:latin typeface="Arial"/>
                <a:cs typeface="Arial"/>
              </a:rPr>
              <a:t> </a:t>
            </a:r>
            <a:r>
              <a:rPr lang="en-US" altLang="ko-KR" sz="2400" spc="-150" dirty="0">
                <a:latin typeface="Arial"/>
                <a:cs typeface="Arial"/>
              </a:rPr>
              <a:t>parameter</a:t>
            </a:r>
            <a:r>
              <a:rPr lang="ko-KR" altLang="en-US" sz="2400" spc="-150" dirty="0">
                <a:latin typeface="Arial"/>
                <a:cs typeface="Arial"/>
              </a:rPr>
              <a:t>로 </a:t>
            </a:r>
            <a:r>
              <a:rPr lang="ko-KR" altLang="en-US" sz="2400" spc="-150" dirty="0" err="1">
                <a:latin typeface="Arial"/>
                <a:cs typeface="Arial"/>
              </a:rPr>
              <a:t>full</a:t>
            </a:r>
            <a:r>
              <a:rPr lang="ko-KR" altLang="en-US" sz="2400" spc="-150" dirty="0">
                <a:latin typeface="Arial"/>
                <a:cs typeface="Arial"/>
              </a:rPr>
              <a:t> </a:t>
            </a:r>
            <a:r>
              <a:rPr lang="ko-KR" altLang="en-US" sz="2400" spc="-150" dirty="0" err="1">
                <a:latin typeface="Arial"/>
                <a:cs typeface="Arial"/>
              </a:rPr>
              <a:t>tree</a:t>
            </a:r>
            <a:r>
              <a:rPr lang="ko-KR" altLang="en-US" sz="2400" spc="-150" dirty="0">
                <a:latin typeface="Arial"/>
                <a:cs typeface="Arial"/>
              </a:rPr>
              <a:t> 생성</a:t>
            </a:r>
          </a:p>
          <a:p>
            <a:pPr marL="285750" indent="-285750">
              <a:buFont typeface="Arial"/>
              <a:buChar char="•"/>
            </a:pPr>
            <a:r>
              <a:rPr lang="ko-KR" sz="2400" spc="-150" dirty="0">
                <a:ea typeface="+mn-lt"/>
                <a:cs typeface="+mn-lt"/>
              </a:rPr>
              <a:t>모든 </a:t>
            </a:r>
            <a:r>
              <a:rPr lang="ko-KR" sz="2400" spc="-150" dirty="0" err="1">
                <a:ea typeface="+mn-lt"/>
                <a:cs typeface="+mn-lt"/>
              </a:rPr>
              <a:t>terminal</a:t>
            </a:r>
            <a:r>
              <a:rPr lang="ko-KR" sz="2400" spc="-150" dirty="0">
                <a:ea typeface="+mn-lt"/>
                <a:cs typeface="+mn-lt"/>
              </a:rPr>
              <a:t> </a:t>
            </a:r>
            <a:r>
              <a:rPr lang="ko-KR" sz="2400" spc="-150" dirty="0" err="1">
                <a:ea typeface="+mn-lt"/>
                <a:cs typeface="+mn-lt"/>
              </a:rPr>
              <a:t>node의</a:t>
            </a:r>
            <a:r>
              <a:rPr lang="ko-KR" sz="2400" spc="-150" dirty="0">
                <a:ea typeface="+mn-lt"/>
                <a:cs typeface="+mn-lt"/>
              </a:rPr>
              <a:t> 순도가 100%인 상태를 </a:t>
            </a:r>
            <a:r>
              <a:rPr lang="ko-KR" sz="2400" b="1" spc="-150" dirty="0" err="1">
                <a:ea typeface="+mn-lt"/>
                <a:cs typeface="+mn-lt"/>
              </a:rPr>
              <a:t>Full</a:t>
            </a:r>
            <a:r>
              <a:rPr lang="ko-KR" sz="2400" b="1" spc="-150" dirty="0">
                <a:ea typeface="+mn-lt"/>
                <a:cs typeface="+mn-lt"/>
              </a:rPr>
              <a:t> </a:t>
            </a:r>
            <a:r>
              <a:rPr lang="ko-KR" sz="2400" b="1" spc="-150" dirty="0" err="1">
                <a:ea typeface="+mn-lt"/>
                <a:cs typeface="+mn-lt"/>
              </a:rPr>
              <a:t>tree</a:t>
            </a:r>
            <a:r>
              <a:rPr lang="ko-KR" altLang="en-US" sz="2400" b="1" spc="-150" dirty="0" err="1">
                <a:ea typeface="+mn-lt"/>
                <a:cs typeface="+mn-lt"/>
              </a:rPr>
              <a:t>라고</a:t>
            </a:r>
            <a:r>
              <a:rPr lang="ko-KR" altLang="en-US" sz="2400" b="1" spc="-150" dirty="0">
                <a:ea typeface="+mn-lt"/>
                <a:cs typeface="+mn-lt"/>
              </a:rPr>
              <a:t> 한다</a:t>
            </a:r>
            <a:r>
              <a:rPr lang="en-US" altLang="ko-KR" sz="2400" b="1" spc="-15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다만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, 이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모델에서는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만들어진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Full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tree에서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Leaf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노드의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불순도를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0%까지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줄이지는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못했음</a:t>
            </a:r>
            <a:endParaRPr lang="en-US" altLang="ko-KR" sz="1600" spc="-150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124546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Full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Tree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5">
            <a:extLst>
              <a:ext uri="{FF2B5EF4-FFF2-40B4-BE49-F238E27FC236}">
                <a16:creationId xmlns:a16="http://schemas.microsoft.com/office/drawing/2014/main" xmlns="" id="{C4771396-CA90-A4D2-6690-C15E00BB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40" y="2079084"/>
            <a:ext cx="6263640" cy="385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499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b : </a:t>
            </a:r>
            <a:r>
              <a:rPr lang="ko-KR" altLang="en-US" sz="3200" spc="-300" dirty="0"/>
              <a:t> 사후</a:t>
            </a:r>
            <a:r>
              <a:rPr lang="en-US" altLang="ko-KR" sz="3200" spc="-300" dirty="0"/>
              <a:t> </a:t>
            </a:r>
            <a:r>
              <a:rPr lang="ko-KR" altLang="en-US" sz="3200" spc="-300" dirty="0"/>
              <a:t>가지치기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10094F0-AB1E-419D-B16F-D9606831EB66}"/>
              </a:ext>
            </a:extLst>
          </p:cNvPr>
          <p:cNvSpPr/>
          <p:nvPr/>
        </p:nvSpPr>
        <p:spPr>
          <a:xfrm>
            <a:off x="552697" y="1338423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948AD71-585F-461D-A45B-DEFFEE9BE933}"/>
              </a:ext>
            </a:extLst>
          </p:cNvPr>
          <p:cNvSpPr txBox="1"/>
          <p:nvPr/>
        </p:nvSpPr>
        <p:spPr>
          <a:xfrm>
            <a:off x="856971" y="1884039"/>
            <a:ext cx="309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사후 가지치기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Tree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81915D1-0F89-4303-80B5-E5E4408EC583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AE08E4-3822-4D7C-B8E5-5F46E7841B9D}"/>
              </a:ext>
            </a:extLst>
          </p:cNvPr>
          <p:cNvSpPr txBox="1"/>
          <p:nvPr/>
        </p:nvSpPr>
        <p:spPr>
          <a:xfrm>
            <a:off x="856971" y="2771775"/>
            <a:ext cx="393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 </a:t>
            </a:r>
            <a:r>
              <a:rPr lang="en-US" altLang="ko-KR" dirty="0"/>
              <a:t>cp </a:t>
            </a:r>
            <a:r>
              <a:rPr lang="ko-KR" altLang="en-US" dirty="0"/>
              <a:t>값들 중</a:t>
            </a:r>
            <a:r>
              <a:rPr lang="en-US" altLang="ko-KR" dirty="0"/>
              <a:t>, </a:t>
            </a:r>
            <a:r>
              <a:rPr lang="ko-KR" altLang="en-US" dirty="0"/>
              <a:t>모델이 가장 간단해지는 값을 고른다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E1600104-31A6-43AB-BAB0-94751A27B230}"/>
              </a:ext>
            </a:extLst>
          </p:cNvPr>
          <p:cNvSpPr/>
          <p:nvPr/>
        </p:nvSpPr>
        <p:spPr>
          <a:xfrm>
            <a:off x="4684394" y="3803467"/>
            <a:ext cx="1057275" cy="80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AE511C3-BEE9-403F-9A4A-4CB007B5158D}"/>
              </a:ext>
            </a:extLst>
          </p:cNvPr>
          <p:cNvSpPr txBox="1"/>
          <p:nvPr/>
        </p:nvSpPr>
        <p:spPr>
          <a:xfrm>
            <a:off x="6097592" y="2172133"/>
            <a:ext cx="473202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dirty="0"/>
              <a:t>Cp = 0.046일 </a:t>
            </a:r>
            <a:r>
              <a:rPr lang="en-US" altLang="ko-KR" dirty="0" err="1"/>
              <a:t>때가</a:t>
            </a:r>
            <a:r>
              <a:rPr lang="en-US" altLang="ko-KR" dirty="0"/>
              <a:t> cp =0.02일 </a:t>
            </a:r>
            <a:r>
              <a:rPr lang="en-US" altLang="ko-KR" dirty="0" err="1"/>
              <a:t>때보다</a:t>
            </a:r>
            <a:r>
              <a:rPr lang="en-US" altLang="ko-KR" dirty="0"/>
              <a:t> </a:t>
            </a:r>
            <a:r>
              <a:rPr lang="ko-KR" altLang="en-US" dirty="0"/>
              <a:t>정확도가 약간 낮지만</a:t>
            </a:r>
            <a:r>
              <a:rPr lang="en-US" altLang="ko-KR" dirty="0"/>
              <a:t>, cp =0.046 </a:t>
            </a:r>
            <a:r>
              <a:rPr lang="ko-KR" altLang="en-US" dirty="0"/>
              <a:t>일 때의 모델이 훨씬 간단하므로 이것을 고른다</a:t>
            </a:r>
            <a:r>
              <a:rPr lang="en-US" altLang="ko-KR" dirty="0"/>
              <a:t>.</a:t>
            </a:r>
            <a:endParaRPr lang="ko-KR" dirty="0"/>
          </a:p>
        </p:txBody>
      </p:sp>
      <p:pic>
        <p:nvPicPr>
          <p:cNvPr id="7" name="그림 11">
            <a:extLst>
              <a:ext uri="{FF2B5EF4-FFF2-40B4-BE49-F238E27FC236}">
                <a16:creationId xmlns:a16="http://schemas.microsoft.com/office/drawing/2014/main" xmlns="" id="{DA3BDE2D-4893-562B-A315-8571F4E5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3564984"/>
            <a:ext cx="4008120" cy="2463613"/>
          </a:xfrm>
          <a:prstGeom prst="rect">
            <a:avLst/>
          </a:prstGeom>
        </p:spPr>
      </p:pic>
      <p:pic>
        <p:nvPicPr>
          <p:cNvPr id="12" name="그림 15">
            <a:extLst>
              <a:ext uri="{FF2B5EF4-FFF2-40B4-BE49-F238E27FC236}">
                <a16:creationId xmlns:a16="http://schemas.microsoft.com/office/drawing/2014/main" xmlns="" id="{8522A342-DF9A-A40C-39CF-E6E4BA63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3801204"/>
            <a:ext cx="2781300" cy="1732093"/>
          </a:xfrm>
          <a:prstGeom prst="rect">
            <a:avLst/>
          </a:prstGeom>
        </p:spPr>
      </p:pic>
      <p:pic>
        <p:nvPicPr>
          <p:cNvPr id="16" name="그림 18">
            <a:extLst>
              <a:ext uri="{FF2B5EF4-FFF2-40B4-BE49-F238E27FC236}">
                <a16:creationId xmlns:a16="http://schemas.microsoft.com/office/drawing/2014/main" xmlns="" id="{2FDDB6C5-55D2-BAB2-D230-47FC343C0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20" y="3801204"/>
            <a:ext cx="2796540" cy="17397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EA56656-2135-5F32-18E0-58DBA86D7107}"/>
              </a:ext>
            </a:extLst>
          </p:cNvPr>
          <p:cNvSpPr txBox="1"/>
          <p:nvPr/>
        </p:nvSpPr>
        <p:spPr>
          <a:xfrm>
            <a:off x="8995410" y="5534425"/>
            <a:ext cx="24955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/>
              <a:t>Cp = 0.02 ,</a:t>
            </a:r>
            <a:r>
              <a:rPr lang="en-US" altLang="ko-KR" b="1" dirty="0" err="1"/>
              <a:t>정확도</a:t>
            </a:r>
            <a:r>
              <a:rPr lang="en-US" altLang="ko-KR" b="1" dirty="0"/>
              <a:t> 0.74</a:t>
            </a:r>
          </a:p>
        </p:txBody>
      </p:sp>
      <p:pic>
        <p:nvPicPr>
          <p:cNvPr id="20" name="그림 20">
            <a:extLst>
              <a:ext uri="{FF2B5EF4-FFF2-40B4-BE49-F238E27FC236}">
                <a16:creationId xmlns:a16="http://schemas.microsoft.com/office/drawing/2014/main" xmlns="" id="{CAA1056F-8242-4DDD-AF30-F35CE1BD70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" t="22642" b="1887"/>
          <a:stretch/>
        </p:blipFill>
        <p:spPr>
          <a:xfrm>
            <a:off x="6166485" y="3205163"/>
            <a:ext cx="4897760" cy="303364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0E4B6CB5-2715-698D-8E6A-2951CE6A41B0}"/>
              </a:ext>
            </a:extLst>
          </p:cNvPr>
          <p:cNvSpPr/>
          <p:nvPr/>
        </p:nvSpPr>
        <p:spPr>
          <a:xfrm>
            <a:off x="6088380" y="3855720"/>
            <a:ext cx="2529840" cy="17449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7A9062-C5B8-471D-BD28-F6E6EFA6CD0A}"/>
              </a:ext>
            </a:extLst>
          </p:cNvPr>
          <p:cNvSpPr txBox="1"/>
          <p:nvPr/>
        </p:nvSpPr>
        <p:spPr>
          <a:xfrm>
            <a:off x="6115050" y="5542046"/>
            <a:ext cx="24955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/>
              <a:t>Cp = 0.046,정확도 0.68</a:t>
            </a:r>
          </a:p>
        </p:txBody>
      </p:sp>
    </p:spTree>
    <p:extLst>
      <p:ext uri="{BB962C8B-B14F-4D97-AF65-F5344CB8AC3E}">
        <p14:creationId xmlns:p14="http://schemas.microsoft.com/office/powerpoint/2010/main" val="258314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480534" y="111525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03 - c  :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가지치기 성능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2367235" y="1615975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성능 비교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F9A2BC3-DF84-40D3-8CA8-00E876DB3A3C}"/>
              </a:ext>
            </a:extLst>
          </p:cNvPr>
          <p:cNvSpPr txBox="1"/>
          <p:nvPr/>
        </p:nvSpPr>
        <p:spPr>
          <a:xfrm>
            <a:off x="6894195" y="2179320"/>
            <a:ext cx="4240530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각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모델에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predict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() </a:t>
            </a:r>
            <a:r>
              <a:rPr lang="ko-KR" altLang="en-US" sz="16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를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적용하여 만든 예측 데이터를 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confusionMatrix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()에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넣어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각각의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혼동행렬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구함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각각의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confusion 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matrix에서부터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Accuracy(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정확도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Sensitivity(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민감도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Specificity(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특이도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)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값을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6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추출함</a:t>
            </a:r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endParaRPr lang="en-US" altLang="ko-KR" dirty="0"/>
          </a:p>
          <a:p>
            <a:r>
              <a:rPr lang="en-US" altLang="ko-KR" sz="2000" dirty="0"/>
              <a:t>- </a:t>
            </a:r>
            <a:r>
              <a:rPr lang="en-US" altLang="ko-KR" sz="2000" b="1" dirty="0" err="1">
                <a:solidFill>
                  <a:srgbClr val="42689B"/>
                </a:solidFill>
              </a:rPr>
              <a:t>정확도</a:t>
            </a:r>
            <a:r>
              <a:rPr lang="en-US" altLang="ko-KR" sz="2000" dirty="0" err="1"/>
              <a:t>는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사전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가지치기가</a:t>
            </a:r>
            <a:r>
              <a:rPr lang="en-US" altLang="ko-KR" sz="2000" dirty="0"/>
              <a:t> 더 </a:t>
            </a:r>
            <a:r>
              <a:rPr lang="en-US" altLang="ko-KR" sz="2000" dirty="0" err="1"/>
              <a:t>높음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en-US" altLang="ko-KR" sz="2000" b="1" dirty="0" err="1">
                <a:solidFill>
                  <a:srgbClr val="42689B"/>
                </a:solidFill>
              </a:rPr>
              <a:t>민감도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또한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사전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가지치기가</a:t>
            </a:r>
            <a:r>
              <a:rPr lang="en-US" altLang="ko-KR" sz="2000" dirty="0"/>
              <a:t> </a:t>
            </a:r>
            <a:r>
              <a:rPr lang="en-US" altLang="ko-KR" sz="2000" dirty="0" err="1"/>
              <a:t>대체적으로</a:t>
            </a:r>
            <a:r>
              <a:rPr lang="en-US" altLang="ko-KR" sz="2000" dirty="0"/>
              <a:t> 더 </a:t>
            </a:r>
            <a:r>
              <a:rPr lang="en-US" altLang="ko-KR" sz="2000" dirty="0" err="1"/>
              <a:t>높음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en-US" altLang="ko-KR" sz="2000" b="1" dirty="0" err="1">
                <a:solidFill>
                  <a:srgbClr val="42689B"/>
                </a:solidFill>
              </a:rPr>
              <a:t>특이도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또한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사전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가지치기가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대체적으로</a:t>
            </a:r>
            <a:r>
              <a:rPr lang="en-US" altLang="ko-KR" sz="2000" dirty="0"/>
              <a:t> 더 </a:t>
            </a:r>
            <a:r>
              <a:rPr lang="en-US" altLang="ko-KR" sz="2000" dirty="0" err="1"/>
              <a:t>높게</a:t>
            </a:r>
            <a:r>
              <a:rPr lang="en-US" altLang="ko-KR" sz="2000" dirty="0"/>
              <a:t> </a:t>
            </a:r>
            <a:r>
              <a:rPr lang="en-US" altLang="ko-KR" sz="2000" dirty="0" err="1"/>
              <a:t>나타남</a:t>
            </a:r>
            <a:endParaRPr lang="en-US" altLang="ko-KR" sz="2000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B5D1A47-4E2F-879D-B071-67108858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2802271"/>
            <a:ext cx="4328160" cy="21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732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03 – d :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 최적화 확인 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(learning curve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1155446" y="1615975"/>
            <a:ext cx="397717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Learning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Curve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(사전 가지치기)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6258FF5-0D17-C34E-34A0-4FEA136617AC}"/>
              </a:ext>
            </a:extLst>
          </p:cNvPr>
          <p:cNvSpPr/>
          <p:nvPr/>
        </p:nvSpPr>
        <p:spPr>
          <a:xfrm>
            <a:off x="647751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2A6E3E-9240-0414-CADC-DC4849626B32}"/>
              </a:ext>
            </a:extLst>
          </p:cNvPr>
          <p:cNvSpPr txBox="1"/>
          <p:nvPr/>
        </p:nvSpPr>
        <p:spPr>
          <a:xfrm>
            <a:off x="6817105" y="1615975"/>
            <a:ext cx="397717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Learning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Curve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(사후 가지치기)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263F14-2FE0-C638-D7C4-63DE0DD5C873}"/>
              </a:ext>
            </a:extLst>
          </p:cNvPr>
          <p:cNvSpPr txBox="1"/>
          <p:nvPr/>
        </p:nvSpPr>
        <p:spPr>
          <a:xfrm>
            <a:off x="922020" y="5623560"/>
            <a:ext cx="449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 축은 최적화할 대상, 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 축은 정확도 또는 </a:t>
            </a:r>
            <a:r>
              <a:rPr lang="ko-KR" dirty="0" err="1">
                <a:ea typeface="+mn-lt"/>
                <a:cs typeface="+mn-lt"/>
              </a:rPr>
              <a:t>에러율</a:t>
            </a:r>
            <a:endParaRPr lang="ko-KR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8300B9-468A-736F-D611-B5C83E123D7B}"/>
              </a:ext>
            </a:extLst>
          </p:cNvPr>
          <p:cNvSpPr txBox="1"/>
          <p:nvPr/>
        </p:nvSpPr>
        <p:spPr>
          <a:xfrm>
            <a:off x="6819900" y="5585460"/>
            <a:ext cx="4495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x</a:t>
            </a:r>
            <a:r>
              <a:rPr lang="ko-KR" dirty="0">
                <a:ea typeface="+mn-lt"/>
                <a:cs typeface="+mn-lt"/>
              </a:rPr>
              <a:t> 축은 최적화할 대상, </a:t>
            </a:r>
            <a:r>
              <a:rPr lang="ko-KR" dirty="0" err="1">
                <a:ea typeface="+mn-lt"/>
                <a:cs typeface="+mn-lt"/>
              </a:rPr>
              <a:t>y</a:t>
            </a:r>
            <a:r>
              <a:rPr lang="ko-KR" dirty="0">
                <a:ea typeface="+mn-lt"/>
                <a:cs typeface="+mn-lt"/>
              </a:rPr>
              <a:t> 축은 정확도 또는 </a:t>
            </a:r>
            <a:r>
              <a:rPr lang="ko-KR" dirty="0" err="1">
                <a:ea typeface="+mn-lt"/>
                <a:cs typeface="+mn-lt"/>
              </a:rPr>
              <a:t>에러율</a:t>
            </a:r>
            <a:endParaRPr lang="ko-KR" dirty="0" err="1"/>
          </a:p>
        </p:txBody>
      </p:sp>
      <p:sp>
        <p:nvSpPr>
          <p:cNvPr id="3" name="AutoShape 2" descr="http://127.0.0.1:38664/chunk_output/E7D5846F18320E97/52580BD6/cgbwt1nt02t9v/000022.png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93" y="2445600"/>
            <a:ext cx="4904334" cy="302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97" y="2461260"/>
            <a:ext cx="4901806" cy="30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31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6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04. Rule set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A60998A-E839-4F72-83D7-9194FA3C7526}"/>
              </a:ext>
            </a:extLst>
          </p:cNvPr>
          <p:cNvSpPr txBox="1"/>
          <p:nvPr/>
        </p:nvSpPr>
        <p:spPr>
          <a:xfrm>
            <a:off x="685417" y="4550520"/>
            <a:ext cx="5270520" cy="1542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spc="-150" dirty="0">
                <a:latin typeface="+mn-ea"/>
              </a:rPr>
              <a:t>가장 중요한 </a:t>
            </a:r>
            <a:r>
              <a:rPr lang="en-US" altLang="ko-KR" sz="2000" spc="-150" dirty="0">
                <a:latin typeface="+mn-ea"/>
              </a:rPr>
              <a:t>rule : </a:t>
            </a:r>
            <a:r>
              <a:rPr lang="ko-KR" altLang="en-US" sz="2000" spc="-150" dirty="0">
                <a:latin typeface="+mn-ea"/>
              </a:rPr>
              <a:t>이 </a:t>
            </a:r>
            <a:r>
              <a:rPr lang="en-US" altLang="ko-KR" sz="2000" spc="-150" dirty="0">
                <a:latin typeface="+mn-ea"/>
              </a:rPr>
              <a:t>rule</a:t>
            </a:r>
            <a:r>
              <a:rPr lang="ko-KR" altLang="en-US" sz="2000" spc="-150" dirty="0">
                <a:latin typeface="+mn-ea"/>
              </a:rPr>
              <a:t>이 적용되는 사례의 비율이 가장 큰 것</a:t>
            </a:r>
            <a:endParaRPr lang="en-US" altLang="ko-KR" sz="2000" spc="-15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ko-KR" altLang="en-US" sz="2000" spc="-150" dirty="0">
                <a:latin typeface="+mn-ea"/>
              </a:rPr>
              <a:t>가장 신뢰도가 높은  </a:t>
            </a:r>
            <a:r>
              <a:rPr lang="en-US" altLang="ko-KR" sz="2000" spc="-150" dirty="0">
                <a:latin typeface="+mn-ea"/>
              </a:rPr>
              <a:t>rule : </a:t>
            </a:r>
            <a:r>
              <a:rPr lang="ko-KR" altLang="en-US" sz="2000" spc="-150" dirty="0">
                <a:latin typeface="+mn-ea"/>
              </a:rPr>
              <a:t>이 </a:t>
            </a:r>
            <a:r>
              <a:rPr lang="en-US" altLang="ko-KR" sz="2000" spc="-150" dirty="0">
                <a:latin typeface="+mn-ea"/>
              </a:rPr>
              <a:t>rule</a:t>
            </a:r>
            <a:r>
              <a:rPr lang="ko-KR" altLang="en-US" sz="2000" spc="-150" dirty="0">
                <a:latin typeface="+mn-ea"/>
              </a:rPr>
              <a:t>이 적용되는 사례의 예측 정확도가 가장 높은 것</a:t>
            </a:r>
            <a:r>
              <a:rPr lang="en-US" altLang="ko-KR" sz="2000" spc="-150" dirty="0">
                <a:latin typeface="+mn-ea"/>
              </a:rPr>
              <a:t>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19E0717-CD8B-42B4-A8A2-4E605CEEBAB8}"/>
              </a:ext>
            </a:extLst>
          </p:cNvPr>
          <p:cNvSpPr txBox="1"/>
          <p:nvPr/>
        </p:nvSpPr>
        <p:spPr>
          <a:xfrm>
            <a:off x="682583" y="3787726"/>
            <a:ext cx="2036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Rule set </a:t>
            </a:r>
            <a:r>
              <a:rPr lang="ko-KR" altLang="en-US" sz="3200" b="1" spc="-3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추출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AFF4DE48-4666-4E6F-9AD6-32D570A160F3}"/>
              </a:ext>
            </a:extLst>
          </p:cNvPr>
          <p:cNvCxnSpPr/>
          <p:nvPr/>
        </p:nvCxnSpPr>
        <p:spPr>
          <a:xfrm>
            <a:off x="728303" y="437388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5">
            <a:extLst>
              <a:ext uri="{FF2B5EF4-FFF2-40B4-BE49-F238E27FC236}">
                <a16:creationId xmlns:a16="http://schemas.microsoft.com/office/drawing/2014/main" xmlns="" id="{A00E6198-F4CB-3C51-9B41-142D0292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58389"/>
            <a:ext cx="5364480" cy="658882"/>
          </a:xfrm>
          <a:prstGeom prst="rect">
            <a:avLst/>
          </a:prstGeom>
        </p:spPr>
      </p:pic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9FEDB89-4EF4-5BA4-C9B7-885EC13E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44215"/>
            <a:ext cx="9349740" cy="11484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8543055-BCA1-CEDF-1EB8-47767A2F8D6A}"/>
              </a:ext>
            </a:extLst>
          </p:cNvPr>
          <p:cNvSpPr/>
          <p:nvPr/>
        </p:nvSpPr>
        <p:spPr>
          <a:xfrm>
            <a:off x="1493520" y="2545080"/>
            <a:ext cx="3429000" cy="89154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5B5317B-75AA-C8D7-5D92-095BAAAA984B}"/>
              </a:ext>
            </a:extLst>
          </p:cNvPr>
          <p:cNvSpPr/>
          <p:nvPr/>
        </p:nvSpPr>
        <p:spPr>
          <a:xfrm>
            <a:off x="9210675" y="2558415"/>
            <a:ext cx="548640" cy="87630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0AB5AC1-ABC3-0C47-890A-F3D7ED845775}"/>
              </a:ext>
            </a:extLst>
          </p:cNvPr>
          <p:cNvSpPr/>
          <p:nvPr/>
        </p:nvSpPr>
        <p:spPr>
          <a:xfrm>
            <a:off x="819150" y="2990850"/>
            <a:ext cx="4084320" cy="243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B1F4D80-FEC5-771E-BF39-E8385FC0E0F5}"/>
              </a:ext>
            </a:extLst>
          </p:cNvPr>
          <p:cNvSpPr/>
          <p:nvPr/>
        </p:nvSpPr>
        <p:spPr>
          <a:xfrm>
            <a:off x="9208770" y="2739390"/>
            <a:ext cx="83058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F5527085-0F9E-CEDE-74B6-4B74E4BB58F1}"/>
              </a:ext>
            </a:extLst>
          </p:cNvPr>
          <p:cNvCxnSpPr/>
          <p:nvPr/>
        </p:nvCxnSpPr>
        <p:spPr>
          <a:xfrm flipV="1">
            <a:off x="4947285" y="2181225"/>
            <a:ext cx="1569720" cy="8229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3E3A9B-7336-E3E2-2D7A-00691DB72651}"/>
              </a:ext>
            </a:extLst>
          </p:cNvPr>
          <p:cNvCxnSpPr>
            <a:cxnSpLocks/>
          </p:cNvCxnSpPr>
          <p:nvPr/>
        </p:nvCxnSpPr>
        <p:spPr>
          <a:xfrm flipH="1" flipV="1">
            <a:off x="9382124" y="1777364"/>
            <a:ext cx="624840" cy="8915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C66D991-223A-DBE9-D785-443668920305}"/>
              </a:ext>
            </a:extLst>
          </p:cNvPr>
          <p:cNvSpPr txBox="1"/>
          <p:nvPr/>
        </p:nvSpPr>
        <p:spPr>
          <a:xfrm>
            <a:off x="6236970" y="1847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가장 신뢰도 높은 </a:t>
            </a:r>
            <a:r>
              <a:rPr lang="ko-KR" altLang="en-US" b="1" dirty="0" err="1">
                <a:solidFill>
                  <a:srgbClr val="FF0000"/>
                </a:solidFill>
              </a:rPr>
              <a:t>rule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D0F2EAD-B39D-3E50-EA10-60E6D266D12C}"/>
              </a:ext>
            </a:extLst>
          </p:cNvPr>
          <p:cNvSpPr txBox="1"/>
          <p:nvPr/>
        </p:nvSpPr>
        <p:spPr>
          <a:xfrm>
            <a:off x="8385810" y="13601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가장 중요한 </a:t>
            </a:r>
            <a:r>
              <a:rPr lang="ko-KR" altLang="en-US" b="1" dirty="0" err="1">
                <a:solidFill>
                  <a:srgbClr val="FF0000"/>
                </a:solidFill>
              </a:rPr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26665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FA2D4A9-E4C9-43E1-833A-7E0DFF5D4F34}"/>
              </a:ext>
            </a:extLst>
          </p:cNvPr>
          <p:cNvSpPr/>
          <p:nvPr/>
        </p:nvSpPr>
        <p:spPr>
          <a:xfrm>
            <a:off x="1278427" y="1289536"/>
            <a:ext cx="1116797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9B28CF-3E7E-44C5-AFDD-39DB4B288DDE}"/>
              </a:ext>
            </a:extLst>
          </p:cNvPr>
          <p:cNvSpPr/>
          <p:nvPr/>
        </p:nvSpPr>
        <p:spPr>
          <a:xfrm>
            <a:off x="2688128" y="1289536"/>
            <a:ext cx="7878272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314329-C635-4D26-B07F-D3530E7FDACB}"/>
              </a:ext>
            </a:extLst>
          </p:cNvPr>
          <p:cNvSpPr txBox="1"/>
          <p:nvPr/>
        </p:nvSpPr>
        <p:spPr>
          <a:xfrm>
            <a:off x="1629264" y="1458716"/>
            <a:ext cx="377229" cy="64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38D731-D30D-4CD5-998D-867D2C15C15F}"/>
              </a:ext>
            </a:extLst>
          </p:cNvPr>
          <p:cNvSpPr txBox="1"/>
          <p:nvPr/>
        </p:nvSpPr>
        <p:spPr>
          <a:xfrm>
            <a:off x="2945222" y="1502567"/>
            <a:ext cx="3852821" cy="52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Amazon Mechanical </a:t>
            </a:r>
            <a:r>
              <a:rPr lang="en-US" altLang="ko-KR" sz="2800" spc="-300" dirty="0" err="1">
                <a:solidFill>
                  <a:schemeClr val="bg1"/>
                </a:solidFill>
                <a:latin typeface="+mn-ea"/>
              </a:rPr>
              <a:t>Truk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87E0D8A-DD27-4A53-A279-753B49A4E136}"/>
              </a:ext>
            </a:extLst>
          </p:cNvPr>
          <p:cNvSpPr/>
          <p:nvPr/>
        </p:nvSpPr>
        <p:spPr>
          <a:xfrm>
            <a:off x="1278427" y="2607008"/>
            <a:ext cx="1116797" cy="997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F192B7F-CF9B-4CE2-81F8-827E779C4742}"/>
              </a:ext>
            </a:extLst>
          </p:cNvPr>
          <p:cNvSpPr/>
          <p:nvPr/>
        </p:nvSpPr>
        <p:spPr>
          <a:xfrm>
            <a:off x="2688128" y="2607008"/>
            <a:ext cx="7878272" cy="9978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E2D36A-7646-4481-8FD3-C7DE69DFE174}"/>
              </a:ext>
            </a:extLst>
          </p:cNvPr>
          <p:cNvSpPr txBox="1"/>
          <p:nvPr/>
        </p:nvSpPr>
        <p:spPr>
          <a:xfrm>
            <a:off x="1639898" y="2788555"/>
            <a:ext cx="377229" cy="6491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6E7130C-A8D2-4182-9379-C3BC60E1958A}"/>
              </a:ext>
            </a:extLst>
          </p:cNvPr>
          <p:cNvSpPr txBox="1"/>
          <p:nvPr/>
        </p:nvSpPr>
        <p:spPr>
          <a:xfrm>
            <a:off x="2945221" y="2800805"/>
            <a:ext cx="3584133" cy="5254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데이터 탐색  및 </a:t>
            </a:r>
            <a:r>
              <a:rPr lang="ko-KR" altLang="en-US" sz="2800" spc="-300" dirty="0" err="1">
                <a:solidFill>
                  <a:schemeClr val="bg1"/>
                </a:solidFill>
                <a:latin typeface="+mn-ea"/>
              </a:rPr>
              <a:t>전처리</a:t>
            </a:r>
            <a:endParaRPr lang="ko-KR" altLang="en-US" sz="28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215329A-A686-4974-A482-CF46E001D756}"/>
              </a:ext>
            </a:extLst>
          </p:cNvPr>
          <p:cNvSpPr/>
          <p:nvPr/>
        </p:nvSpPr>
        <p:spPr>
          <a:xfrm>
            <a:off x="1278427" y="3924480"/>
            <a:ext cx="1116797" cy="9978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45BF32E-3D4D-416C-8E66-F898CB17E0F5}"/>
              </a:ext>
            </a:extLst>
          </p:cNvPr>
          <p:cNvSpPr/>
          <p:nvPr/>
        </p:nvSpPr>
        <p:spPr>
          <a:xfrm>
            <a:off x="2688128" y="3924480"/>
            <a:ext cx="7878272" cy="99789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A8E1275-5489-405E-8689-CBBC2527C00C}"/>
              </a:ext>
            </a:extLst>
          </p:cNvPr>
          <p:cNvSpPr txBox="1"/>
          <p:nvPr/>
        </p:nvSpPr>
        <p:spPr>
          <a:xfrm>
            <a:off x="1639898" y="4108056"/>
            <a:ext cx="377229" cy="64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7132537-D9AC-4919-8A6E-B052AD40CF34}"/>
              </a:ext>
            </a:extLst>
          </p:cNvPr>
          <p:cNvSpPr txBox="1"/>
          <p:nvPr/>
        </p:nvSpPr>
        <p:spPr>
          <a:xfrm>
            <a:off x="2945221" y="4120306"/>
            <a:ext cx="5434741" cy="52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가지치기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사전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,  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사후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와  모델 생성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C65E01E-E0F2-4F7E-8E2F-7A2C0AA23755}"/>
              </a:ext>
            </a:extLst>
          </p:cNvPr>
          <p:cNvSpPr/>
          <p:nvPr/>
        </p:nvSpPr>
        <p:spPr>
          <a:xfrm>
            <a:off x="1278427" y="5241952"/>
            <a:ext cx="1116797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2D02B67-4A9D-42D2-BFDB-FAAB25790B7E}"/>
              </a:ext>
            </a:extLst>
          </p:cNvPr>
          <p:cNvSpPr/>
          <p:nvPr/>
        </p:nvSpPr>
        <p:spPr>
          <a:xfrm>
            <a:off x="2688128" y="5241952"/>
            <a:ext cx="7878272" cy="99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1642F25-DE74-4B13-810C-FF5D3A68DD63}"/>
              </a:ext>
            </a:extLst>
          </p:cNvPr>
          <p:cNvSpPr txBox="1"/>
          <p:nvPr/>
        </p:nvSpPr>
        <p:spPr>
          <a:xfrm>
            <a:off x="1629264" y="5411132"/>
            <a:ext cx="377229" cy="64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2AE837E-04F3-4814-804F-DC55FF27CCC9}"/>
              </a:ext>
            </a:extLst>
          </p:cNvPr>
          <p:cNvSpPr txBox="1"/>
          <p:nvPr/>
        </p:nvSpPr>
        <p:spPr>
          <a:xfrm>
            <a:off x="2945222" y="5454983"/>
            <a:ext cx="3852821" cy="52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Rule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800" spc="-300" dirty="0">
                <a:solidFill>
                  <a:schemeClr val="bg1"/>
                </a:solidFill>
                <a:latin typeface="+mn-ea"/>
              </a:rPr>
              <a:t>set</a:t>
            </a:r>
            <a:r>
              <a:rPr lang="ko-KR" altLang="en-US" sz="2800" spc="-300" dirty="0">
                <a:solidFill>
                  <a:schemeClr val="bg1"/>
                </a:solidFill>
                <a:latin typeface="+mn-ea"/>
              </a:rPr>
              <a:t>  추출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xmlns="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293220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bg1"/>
                </a:solidFill>
              </a:rPr>
              <a:t>01. Amazon mechanical Turk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2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55681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01. Amazon Mechanical Turk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  <a:endParaRPr lang="ko-KR" altLang="ko-KR" sz="3200" dirty="0"/>
          </a:p>
          <a:p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FC5437E-1946-4C22-BDC8-123F7EE1EA86}"/>
              </a:ext>
            </a:extLst>
          </p:cNvPr>
          <p:cNvSpPr/>
          <p:nvPr/>
        </p:nvSpPr>
        <p:spPr>
          <a:xfrm>
            <a:off x="989934" y="1876390"/>
            <a:ext cx="2869209" cy="1867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4DA78C3-B23D-4B3F-BDD2-A376BB0D36B3}"/>
              </a:ext>
            </a:extLst>
          </p:cNvPr>
          <p:cNvSpPr txBox="1"/>
          <p:nvPr/>
        </p:nvSpPr>
        <p:spPr>
          <a:xfrm>
            <a:off x="768070" y="4211508"/>
            <a:ext cx="32613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sz="1500" dirty="0"/>
              <a:t>기업이 원격으로 </a:t>
            </a:r>
            <a:r>
              <a:rPr lang="ko-KR" altLang="ko-KR" sz="1500" dirty="0" err="1"/>
              <a:t>크라우드</a:t>
            </a:r>
            <a:r>
              <a:rPr lang="ko-KR" altLang="ko-KR" sz="1500" dirty="0"/>
              <a:t> 워커를 고용하여 개별 주문형 작업을 수행할 수 있는 </a:t>
            </a:r>
            <a:r>
              <a:rPr lang="ko-KR" altLang="ko-KR" sz="1500" dirty="0" err="1"/>
              <a:t>크라우드</a:t>
            </a:r>
            <a:r>
              <a:rPr lang="ko-KR" altLang="ko-KR" sz="1500" dirty="0"/>
              <a:t> 소싱 서비스</a:t>
            </a:r>
            <a:r>
              <a:rPr lang="en-US" altLang="ko-KR" sz="1500" dirty="0"/>
              <a:t>.</a:t>
            </a: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2286D0-DD4E-479D-B339-3D87112C8CD8}"/>
              </a:ext>
            </a:extLst>
          </p:cNvPr>
          <p:cNvSpPr txBox="1"/>
          <p:nvPr/>
        </p:nvSpPr>
        <p:spPr>
          <a:xfrm>
            <a:off x="1966582" y="259868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의미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3773528-DCAE-4B46-B778-2AA6CB0F4388}"/>
              </a:ext>
            </a:extLst>
          </p:cNvPr>
          <p:cNvSpPr/>
          <p:nvPr/>
        </p:nvSpPr>
        <p:spPr>
          <a:xfrm>
            <a:off x="4593365" y="1876389"/>
            <a:ext cx="2869209" cy="1867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190F3E-70FF-4161-9F7D-D86629CADABF}"/>
              </a:ext>
            </a:extLst>
          </p:cNvPr>
          <p:cNvSpPr txBox="1"/>
          <p:nvPr/>
        </p:nvSpPr>
        <p:spPr>
          <a:xfrm>
            <a:off x="4201213" y="4075181"/>
            <a:ext cx="326136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500" dirty="0"/>
              <a:t>Mechanical Turk</a:t>
            </a:r>
            <a:r>
              <a:rPr lang="ko-KR" altLang="ko-KR" sz="1500" dirty="0"/>
              <a:t>의 사용자는</a:t>
            </a:r>
            <a:r>
              <a:rPr lang="en-US" altLang="ko-KR" sz="1500" dirty="0"/>
              <a:t> worker</a:t>
            </a:r>
            <a:r>
              <a:rPr lang="ko-KR" altLang="ko-KR" sz="1500" dirty="0"/>
              <a:t>와</a:t>
            </a:r>
            <a:r>
              <a:rPr lang="en-US" altLang="ko-KR" sz="1500" dirty="0"/>
              <a:t> requester </a:t>
            </a:r>
            <a:r>
              <a:rPr lang="ko-KR" altLang="ko-KR" sz="1500" dirty="0"/>
              <a:t>둘 다 될 수 있다</a:t>
            </a:r>
            <a:r>
              <a:rPr lang="en-US" altLang="ko-KR" sz="15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ko-KR" sz="1500" dirty="0"/>
              <a:t>Requester</a:t>
            </a:r>
            <a:r>
              <a:rPr lang="ko-KR" altLang="ko-KR" sz="1500" dirty="0"/>
              <a:t>는</a:t>
            </a:r>
            <a:r>
              <a:rPr lang="en-US" altLang="ko-KR" sz="1500" dirty="0"/>
              <a:t> worker</a:t>
            </a:r>
            <a:r>
              <a:rPr lang="ko-KR" altLang="ko-KR" sz="1500" dirty="0"/>
              <a:t>를 고용할 때 자신이 원하는 요건을 다 갖추었는지 테스트를 할 수 있다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 marL="285750" indent="-285750" algn="just">
              <a:buFontTx/>
              <a:buChar char="-"/>
            </a:pPr>
            <a:endParaRPr lang="ko-KR" altLang="en-US" sz="15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17456EC-6C63-460D-9492-16805C0BC62A}"/>
              </a:ext>
            </a:extLst>
          </p:cNvPr>
          <p:cNvSpPr txBox="1"/>
          <p:nvPr/>
        </p:nvSpPr>
        <p:spPr>
          <a:xfrm>
            <a:off x="5595799" y="259868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특징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574A165-14F5-4358-92CC-B02A7A1E2671}"/>
              </a:ext>
            </a:extLst>
          </p:cNvPr>
          <p:cNvSpPr/>
          <p:nvPr/>
        </p:nvSpPr>
        <p:spPr>
          <a:xfrm>
            <a:off x="8196796" y="1876389"/>
            <a:ext cx="3011628" cy="18671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DDA12CF-7950-4065-BC0C-FF3215DA065F}"/>
              </a:ext>
            </a:extLst>
          </p:cNvPr>
          <p:cNvSpPr txBox="1"/>
          <p:nvPr/>
        </p:nvSpPr>
        <p:spPr>
          <a:xfrm>
            <a:off x="7947063" y="4075181"/>
            <a:ext cx="3261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ko-KR" altLang="ko-KR" sz="1500" dirty="0"/>
              <a:t>달성한</a:t>
            </a:r>
            <a:r>
              <a:rPr lang="en-US" altLang="ko-KR" sz="1500" dirty="0"/>
              <a:t> HIT</a:t>
            </a:r>
            <a:r>
              <a:rPr lang="ko-KR" altLang="ko-KR" sz="1500" dirty="0"/>
              <a:t>에 대해 지불할 금액</a:t>
            </a:r>
            <a:endParaRPr lang="en-US" altLang="ko-KR" sz="1500" dirty="0"/>
          </a:p>
          <a:p>
            <a:pPr marL="342900" lvl="0" indent="-342900">
              <a:buAutoNum type="arabicPeriod"/>
            </a:pPr>
            <a:r>
              <a:rPr lang="ko-KR" altLang="ko-KR" sz="1500" dirty="0"/>
              <a:t>각</a:t>
            </a:r>
            <a:r>
              <a:rPr lang="en-US" altLang="ko-KR" sz="1500" dirty="0"/>
              <a:t> HIT</a:t>
            </a:r>
            <a:r>
              <a:rPr lang="ko-KR" altLang="ko-KR" sz="1500" dirty="0"/>
              <a:t>에 대해</a:t>
            </a:r>
            <a:r>
              <a:rPr lang="en-US" altLang="ko-KR" sz="1500" dirty="0"/>
              <a:t> Worker</a:t>
            </a:r>
            <a:r>
              <a:rPr lang="ko-KR" altLang="ko-KR" sz="1500" dirty="0"/>
              <a:t>에게 얼마나 많은 업무를 할당할 것인가</a:t>
            </a:r>
            <a:endParaRPr lang="en-US" altLang="ko-KR" sz="1500" dirty="0"/>
          </a:p>
          <a:p>
            <a:pPr marL="342900" lvl="0" indent="-342900">
              <a:buAutoNum type="arabicPeriod"/>
            </a:pPr>
            <a:r>
              <a:rPr lang="en-US" altLang="ko-KR" sz="1500" dirty="0"/>
              <a:t>Worker</a:t>
            </a:r>
            <a:r>
              <a:rPr lang="ko-KR" altLang="ko-KR" sz="1500" dirty="0"/>
              <a:t>가 단일 작업에 하는데 걸리는 최대 시간</a:t>
            </a:r>
            <a:endParaRPr lang="en-US" altLang="ko-KR" sz="1500" dirty="0"/>
          </a:p>
          <a:p>
            <a:pPr marL="342900" lvl="0" indent="-342900">
              <a:buAutoNum type="arabicPeriod"/>
            </a:pPr>
            <a:r>
              <a:rPr lang="en-US" altLang="ko-KR" sz="1500" dirty="0"/>
              <a:t>Worker</a:t>
            </a:r>
            <a:r>
              <a:rPr lang="ko-KR" altLang="ko-KR" sz="1500" dirty="0"/>
              <a:t>가 작업을 완료하는 데 걸리는 시간</a:t>
            </a:r>
          </a:p>
          <a:p>
            <a:r>
              <a:rPr lang="en-US" altLang="ko-KR" sz="1500" dirty="0"/>
              <a:t>	… </a:t>
            </a:r>
            <a:r>
              <a:rPr lang="ko-KR" altLang="ko-KR" sz="1500" dirty="0"/>
              <a:t>을 지정해야 한다</a:t>
            </a:r>
            <a:r>
              <a:rPr lang="en-US" altLang="ko-KR" sz="1500" dirty="0"/>
              <a:t>.</a:t>
            </a:r>
            <a:endParaRPr lang="ko-KR" altLang="ko-KR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28E7CD-4958-4C81-93F2-34EFB3CBD780}"/>
              </a:ext>
            </a:extLst>
          </p:cNvPr>
          <p:cNvSpPr txBox="1"/>
          <p:nvPr/>
        </p:nvSpPr>
        <p:spPr>
          <a:xfrm>
            <a:off x="8465008" y="2548336"/>
            <a:ext cx="244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 err="1">
                <a:solidFill>
                  <a:schemeClr val="bg1"/>
                </a:solidFill>
                <a:latin typeface="+mj-ea"/>
                <a:ea typeface="+mj-ea"/>
              </a:rPr>
              <a:t>Requster</a:t>
            </a:r>
            <a:r>
              <a:rPr lang="ko-KR" altLang="en-US" sz="2800" b="1" spc="-150" dirty="0">
                <a:solidFill>
                  <a:schemeClr val="bg1"/>
                </a:solidFill>
                <a:latin typeface="+mj-ea"/>
                <a:ea typeface="+mj-ea"/>
              </a:rPr>
              <a:t>의 역할</a:t>
            </a:r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침대, 실내, 앉아있는, 테이블이(가) 표시된 사진&#10;&#10;자동 생성된 설명">
            <a:extLst>
              <a:ext uri="{FF2B5EF4-FFF2-40B4-BE49-F238E27FC236}">
                <a16:creationId xmlns:a16="http://schemas.microsoft.com/office/drawing/2014/main" xmlns="" id="{F83D9A3B-D483-493D-BA99-E4FB75D3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EA04D-F465-4ADF-8B8E-8927B90942A0}"/>
              </a:ext>
            </a:extLst>
          </p:cNvPr>
          <p:cNvSpPr txBox="1"/>
          <p:nvPr/>
        </p:nvSpPr>
        <p:spPr>
          <a:xfrm>
            <a:off x="388307" y="3621589"/>
            <a:ext cx="5270520" cy="20622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b="1" spc="-150" dirty="0" err="1">
                <a:latin typeface="+mn-ea"/>
              </a:rPr>
              <a:t>머신러닝</a:t>
            </a:r>
            <a:r>
              <a:rPr lang="en-US" altLang="ko-KR" b="1" spc="-150" dirty="0">
                <a:latin typeface="+mn-ea"/>
              </a:rPr>
              <a:t/>
            </a:r>
            <a:br>
              <a:rPr lang="en-US" altLang="ko-KR" b="1" spc="-150" dirty="0">
                <a:latin typeface="+mn-ea"/>
              </a:rPr>
            </a:br>
            <a:r>
              <a:rPr lang="ko-KR" altLang="en-US" spc="-150" dirty="0">
                <a:latin typeface="+mn-ea"/>
              </a:rPr>
              <a:t>머신 러닝을 이용한 데이터의 패턴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룰 탐색</a:t>
            </a:r>
            <a:endParaRPr lang="en-US" altLang="ko-KR" spc="-15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buAutoNum type="arabicPeriod"/>
            </a:pPr>
            <a:r>
              <a:rPr lang="en-US" altLang="ko-KR" b="1" spc="-150" dirty="0">
                <a:latin typeface="+mn-ea"/>
              </a:rPr>
              <a:t>Data </a:t>
            </a:r>
            <a:r>
              <a:rPr lang="ko-KR" altLang="en-US" b="1" spc="-150" dirty="0">
                <a:latin typeface="+mn-ea"/>
              </a:rPr>
              <a:t>처리</a:t>
            </a:r>
            <a:endParaRPr lang="en-US" altLang="ko-KR" b="1" spc="-150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AutoNum type="alphaUcPeriod"/>
            </a:pPr>
            <a:r>
              <a:rPr lang="ko-KR" altLang="en-US" spc="-150" dirty="0">
                <a:latin typeface="+mn-ea"/>
              </a:rPr>
              <a:t>의사결정나무 생성을  위한 데이터 정리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검증</a:t>
            </a:r>
            <a:endParaRPr lang="en-US" altLang="ko-KR" spc="-150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buAutoNum type="alphaUcPeriod"/>
            </a:pPr>
            <a:r>
              <a:rPr lang="ko-KR" altLang="en-US" spc="-150" dirty="0">
                <a:latin typeface="+mn-ea"/>
              </a:rPr>
              <a:t>의사결정나무 생성에 사용할 데이터셋 </a:t>
            </a:r>
            <a:r>
              <a:rPr lang="ko-KR" altLang="en-US" spc="-150" dirty="0" err="1">
                <a:latin typeface="+mn-ea"/>
              </a:rPr>
              <a:t>전처리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최적화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A083EC-6D70-48BC-AE74-3FF5273F0364}"/>
              </a:ext>
            </a:extLst>
          </p:cNvPr>
          <p:cNvSpPr txBox="1"/>
          <p:nvPr/>
        </p:nvSpPr>
        <p:spPr>
          <a:xfrm>
            <a:off x="528765" y="2816566"/>
            <a:ext cx="479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사례 </a:t>
            </a:r>
            <a:r>
              <a:rPr lang="en-US" altLang="ko-KR" sz="2800" b="1" spc="-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Amazon Mechanical Turk)</a:t>
            </a:r>
            <a:endParaRPr lang="ko-KR" altLang="en-US" sz="2800" b="1" spc="-3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E12C1BE-4F1E-4F18-B068-5A8D61623AEC}"/>
              </a:ext>
            </a:extLst>
          </p:cNvPr>
          <p:cNvCxnSpPr>
            <a:cxnSpLocks/>
          </p:cNvCxnSpPr>
          <p:nvPr/>
        </p:nvCxnSpPr>
        <p:spPr>
          <a:xfrm>
            <a:off x="528765" y="3421020"/>
            <a:ext cx="5191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B1A0AD1-E6F2-4BB5-B2E3-946F2DA404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7979"/>
            <a:ext cx="6096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293220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02. </a:t>
            </a:r>
            <a:r>
              <a:rPr lang="ko-KR" altLang="en-US" sz="4000" b="1" spc="-300" dirty="0">
                <a:solidFill>
                  <a:schemeClr val="bg1"/>
                </a:solidFill>
              </a:rPr>
              <a:t>데이터 탐색 및 </a:t>
            </a:r>
            <a:r>
              <a:rPr lang="ko-KR" altLang="en-US" sz="4000" b="1" spc="-300" dirty="0" err="1">
                <a:solidFill>
                  <a:schemeClr val="bg1"/>
                </a:solidFill>
              </a:rPr>
              <a:t>전처리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탐색 및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2046619" y="1615975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</a:t>
            </a:r>
            <a:r>
              <a:rPr lang="ko-KR" altLang="en-US" sz="28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전처리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79560FE-E324-457C-BC6B-794D0EEF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12" y="2329109"/>
            <a:ext cx="4128333" cy="36931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A1850CC-B0D9-4897-A311-3F0A921C9AB5}"/>
              </a:ext>
            </a:extLst>
          </p:cNvPr>
          <p:cNvSpPr/>
          <p:nvPr/>
        </p:nvSpPr>
        <p:spPr>
          <a:xfrm>
            <a:off x="6502400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3327A2D-1A11-4134-9C4A-95470F1DC307}"/>
              </a:ext>
            </a:extLst>
          </p:cNvPr>
          <p:cNvSpPr txBox="1"/>
          <p:nvPr/>
        </p:nvSpPr>
        <p:spPr>
          <a:xfrm>
            <a:off x="8182083" y="1615975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6FE670-4977-418B-AAAE-16B3B811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67" y="2421572"/>
            <a:ext cx="4864288" cy="2348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1EE309-48D3-2F5D-D2C7-B026BF7C2715}"/>
              </a:ext>
            </a:extLst>
          </p:cNvPr>
          <p:cNvSpPr txBox="1"/>
          <p:nvPr/>
        </p:nvSpPr>
        <p:spPr>
          <a:xfrm>
            <a:off x="6560820" y="5135880"/>
            <a:ext cx="426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-&gt; </a:t>
            </a:r>
            <a:r>
              <a:rPr lang="ko-KR" altLang="en-US" dirty="0" err="1"/>
              <a:t>결측치는</a:t>
            </a:r>
            <a:r>
              <a:rPr lang="ko-KR" altLang="en-US" dirty="0"/>
              <a:t> 존재하지 않으나, 칼럼 명 하나가 깨져 따로 수정해주었다.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43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4209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02. </a:t>
            </a: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탐색 및 </a:t>
            </a:r>
            <a:r>
              <a:rPr lang="ko-KR" altLang="en-US" sz="3200" spc="-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9EB6863-04FA-4DDD-BF13-11791DEF6D32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E04AF7-795C-49B1-A037-A828DA800640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67FDA3D-4D44-452E-8B47-47684735F35D}"/>
              </a:ext>
            </a:extLst>
          </p:cNvPr>
          <p:cNvSpPr/>
          <p:nvPr/>
        </p:nvSpPr>
        <p:spPr>
          <a:xfrm>
            <a:off x="70917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3133F7-C37B-4CBE-8AB2-86EC1A81B046}"/>
              </a:ext>
            </a:extLst>
          </p:cNvPr>
          <p:cNvSpPr txBox="1"/>
          <p:nvPr/>
        </p:nvSpPr>
        <p:spPr>
          <a:xfrm>
            <a:off x="2206919" y="1615975"/>
            <a:ext cx="187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A3450B5-6DD9-4F74-A81C-0F562277858D}"/>
              </a:ext>
            </a:extLst>
          </p:cNvPr>
          <p:cNvSpPr/>
          <p:nvPr/>
        </p:nvSpPr>
        <p:spPr>
          <a:xfrm>
            <a:off x="6524887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B71499D-3145-402B-A637-74C92C212637}"/>
              </a:ext>
            </a:extLst>
          </p:cNvPr>
          <p:cNvSpPr txBox="1"/>
          <p:nvPr/>
        </p:nvSpPr>
        <p:spPr>
          <a:xfrm>
            <a:off x="7883970" y="1615975"/>
            <a:ext cx="215155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상관계수 분석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B354311-AF78-B104-8777-E4E8979A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648531"/>
            <a:ext cx="4983480" cy="1827637"/>
          </a:xfrm>
          <a:prstGeom prst="rect">
            <a:avLst/>
          </a:prstGeom>
        </p:spPr>
      </p:pic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B8FE92D-EF5A-F98E-93FA-ACD652AF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60" y="2523612"/>
            <a:ext cx="3672840" cy="2062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E508873-E14F-BEA5-56DC-281E3F8A7D05}"/>
              </a:ext>
            </a:extLst>
          </p:cNvPr>
          <p:cNvSpPr txBox="1"/>
          <p:nvPr/>
        </p:nvSpPr>
        <p:spPr>
          <a:xfrm>
            <a:off x="708660" y="4739640"/>
            <a:ext cx="4419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Dataset에</a:t>
            </a:r>
            <a:r>
              <a:rPr lang="ko-KR" altLang="en-US" dirty="0"/>
              <a:t> 대한 </a:t>
            </a:r>
            <a:r>
              <a:rPr lang="ko-KR" altLang="en-US" dirty="0" err="1"/>
              <a:t>summary</a:t>
            </a:r>
            <a:r>
              <a:rPr lang="ko-KR" altLang="en-US" dirty="0"/>
              <a:t> 출력</a:t>
            </a:r>
          </a:p>
          <a:p>
            <a:r>
              <a:rPr lang="ko-KR" altLang="en-US" dirty="0"/>
              <a:t>- 컬럼 별 특징 출력 (</a:t>
            </a:r>
            <a:r>
              <a:rPr lang="ko-KR" altLang="en-US" dirty="0" err="1"/>
              <a:t>str</a:t>
            </a:r>
            <a:r>
              <a:rPr lang="ko-KR" altLang="en-US" dirty="0"/>
              <a:t>())</a:t>
            </a:r>
          </a:p>
          <a:p>
            <a:r>
              <a:rPr lang="ko-KR" altLang="en-US" dirty="0"/>
              <a:t>- 예측변수에 대한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표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A92F1A-E204-A85C-017F-0EDC898FE8A9}"/>
              </a:ext>
            </a:extLst>
          </p:cNvPr>
          <p:cNvSpPr txBox="1"/>
          <p:nvPr/>
        </p:nvSpPr>
        <p:spPr>
          <a:xfrm>
            <a:off x="6833235" y="4867275"/>
            <a:ext cx="45262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u="sng" dirty="0" err="1">
                <a:solidFill>
                  <a:srgbClr val="326393"/>
                </a:solidFill>
              </a:rPr>
              <a:t>피어슨</a:t>
            </a:r>
            <a:r>
              <a:rPr lang="ko-KR" altLang="en-US" sz="1600" b="1" u="sng" dirty="0">
                <a:solidFill>
                  <a:srgbClr val="326393"/>
                </a:solidFill>
              </a:rPr>
              <a:t> 상관계수 </a:t>
            </a:r>
            <a:r>
              <a:rPr lang="ko-KR" altLang="en-US" sz="1600" b="1" u="sng" dirty="0" err="1">
                <a:solidFill>
                  <a:srgbClr val="326393"/>
                </a:solidFill>
              </a:rPr>
              <a:t>R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통해 변수의 상관관계를 파악한다.</a:t>
            </a:r>
          </a:p>
          <a:p>
            <a:r>
              <a:rPr lang="ko-KR" altLang="en-US" sz="1600" dirty="0"/>
              <a:t>- </a:t>
            </a:r>
            <a:r>
              <a:rPr lang="ko-KR" altLang="en-US" sz="1600" dirty="0" err="1"/>
              <a:t>Length</a:t>
            </a:r>
            <a:r>
              <a:rPr lang="ko-KR" altLang="en-US" sz="1600" dirty="0"/>
              <a:t> 1 ~ 3 은 서로 상관계수 </a:t>
            </a:r>
            <a:r>
              <a:rPr lang="ko-KR" altLang="en-US" sz="1600" b="1" dirty="0">
                <a:solidFill>
                  <a:srgbClr val="326393"/>
                </a:solidFill>
              </a:rPr>
              <a:t>높음</a:t>
            </a:r>
          </a:p>
          <a:p>
            <a:r>
              <a:rPr lang="ko-KR" altLang="en-US" sz="1600" dirty="0"/>
              <a:t>- </a:t>
            </a:r>
            <a:r>
              <a:rPr lang="ko-KR" altLang="en-US" sz="1600" dirty="0" err="1"/>
              <a:t>Weight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Width는</a:t>
            </a:r>
            <a:r>
              <a:rPr lang="ko-KR" altLang="en-US" sz="1600" dirty="0"/>
              <a:t> 서로 상관계수 </a:t>
            </a:r>
            <a:r>
              <a:rPr lang="ko-KR" altLang="en-US" sz="1600" dirty="0">
                <a:solidFill>
                  <a:srgbClr val="326393"/>
                </a:solidFill>
              </a:rPr>
              <a:t>낮음</a:t>
            </a:r>
          </a:p>
        </p:txBody>
      </p:sp>
    </p:spTree>
    <p:extLst>
      <p:ext uri="{BB962C8B-B14F-4D97-AF65-F5344CB8AC3E}">
        <p14:creationId xmlns:p14="http://schemas.microsoft.com/office/powerpoint/2010/main" val="38362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1C4265C-0EAD-4FFD-BF99-406D49533C1D}"/>
              </a:ext>
            </a:extLst>
          </p:cNvPr>
          <p:cNvSpPr txBox="1"/>
          <p:nvPr/>
        </p:nvSpPr>
        <p:spPr>
          <a:xfrm>
            <a:off x="3048000" y="293220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b="1" spc="-300" dirty="0">
                <a:solidFill>
                  <a:schemeClr val="bg1"/>
                </a:solidFill>
              </a:rPr>
              <a:t>03. </a:t>
            </a:r>
            <a:r>
              <a:rPr lang="ko-KR" altLang="en-US" sz="4000" b="1" spc="-300" dirty="0">
                <a:solidFill>
                  <a:schemeClr val="bg1"/>
                </a:solidFill>
              </a:rPr>
              <a:t>가지치기 와  모델 생성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xmlns="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605</Words>
  <Application>Microsoft Office PowerPoint</Application>
  <PresentationFormat>사용자 지정</PresentationFormat>
  <Paragraphs>125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user</cp:lastModifiedBy>
  <cp:revision>612</cp:revision>
  <dcterms:created xsi:type="dcterms:W3CDTF">2020-11-18T01:48:02Z</dcterms:created>
  <dcterms:modified xsi:type="dcterms:W3CDTF">2022-04-04T13:43:47Z</dcterms:modified>
</cp:coreProperties>
</file>