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4" r:id="rId6"/>
    <p:sldId id="259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F5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1645D-DB92-4B2D-86E1-FAAA5AF31509}" v="2620" dt="2022-03-07T11:04:47.027"/>
    <p1510:client id="{F50B9E68-680F-E79E-1FEF-35421B05CCF2}" v="507" dt="2022-03-07T11:28:17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ACAD9-8A38-4BBA-90F1-CE228E20EE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BEBD8F-AB12-4D67-894E-A16AEA6BCEA4}">
      <dgm:prSet/>
      <dgm:spPr/>
      <dgm:t>
        <a:bodyPr/>
        <a:lstStyle/>
        <a:p>
          <a:r>
            <a:rPr lang="ko-KR" dirty="0"/>
            <a:t>사용한 방식 : 분류</a:t>
          </a:r>
          <a:endParaRPr lang="en-US" dirty="0"/>
        </a:p>
      </dgm:t>
    </dgm:pt>
    <dgm:pt modelId="{4D4600DB-17F6-406E-9A58-5CCE67B95DEB}" type="parTrans" cxnId="{9EFEAEC4-236D-4961-B21E-57138E85516E}">
      <dgm:prSet/>
      <dgm:spPr/>
      <dgm:t>
        <a:bodyPr/>
        <a:lstStyle/>
        <a:p>
          <a:endParaRPr lang="en-US"/>
        </a:p>
      </dgm:t>
    </dgm:pt>
    <dgm:pt modelId="{F92194D4-C0A1-4E04-A577-EE4CDEA4E9E8}" type="sibTrans" cxnId="{9EFEAEC4-236D-4961-B21E-57138E85516E}">
      <dgm:prSet/>
      <dgm:spPr/>
      <dgm:t>
        <a:bodyPr/>
        <a:lstStyle/>
        <a:p>
          <a:endParaRPr lang="en-US"/>
        </a:p>
      </dgm:t>
    </dgm:pt>
    <dgm:pt modelId="{AFBC4F0A-0BF7-427C-A014-9644BCE5A2D9}">
      <dgm:prSet/>
      <dgm:spPr/>
      <dgm:t>
        <a:bodyPr/>
        <a:lstStyle/>
        <a:p>
          <a:r>
            <a:rPr lang="ko-KR" dirty="0"/>
            <a:t>목표 변수 ; 후보 A, B</a:t>
          </a:r>
          <a:endParaRPr lang="en-US" dirty="0"/>
        </a:p>
      </dgm:t>
    </dgm:pt>
    <dgm:pt modelId="{8F7EC5DE-357C-4614-AAC6-82F2D5FD4DB0}" type="parTrans" cxnId="{E33E9FC8-EE4F-46A0-B39E-B604C521DF1A}">
      <dgm:prSet/>
      <dgm:spPr/>
      <dgm:t>
        <a:bodyPr/>
        <a:lstStyle/>
        <a:p>
          <a:endParaRPr lang="en-US"/>
        </a:p>
      </dgm:t>
    </dgm:pt>
    <dgm:pt modelId="{132F0DBE-1D02-4F0B-86C3-1836858CB4EB}" type="sibTrans" cxnId="{E33E9FC8-EE4F-46A0-B39E-B604C521DF1A}">
      <dgm:prSet/>
      <dgm:spPr/>
      <dgm:t>
        <a:bodyPr/>
        <a:lstStyle/>
        <a:p>
          <a:endParaRPr lang="en-US"/>
        </a:p>
      </dgm:t>
    </dgm:pt>
    <dgm:pt modelId="{FDD3DDB7-5149-4090-BDD7-B0FBE8237DC1}">
      <dgm:prSet/>
      <dgm:spPr/>
      <dgm:t>
        <a:bodyPr/>
        <a:lstStyle/>
        <a:p>
          <a:r>
            <a:rPr lang="ko-KR" dirty="0"/>
            <a:t>예측 변수 : 소득 수준 (상, 중, 하), 연령, 직업(</a:t>
          </a:r>
          <a:r>
            <a:rPr lang="ko-KR" dirty="0" err="1"/>
            <a:t>유직</a:t>
          </a:r>
          <a:r>
            <a:rPr lang="ko-KR" dirty="0"/>
            <a:t>, 무직), 성별(남, 여)</a:t>
          </a:r>
          <a:endParaRPr lang="en-US" dirty="0"/>
        </a:p>
      </dgm:t>
    </dgm:pt>
    <dgm:pt modelId="{7482EAFC-EF5A-4A87-A8B9-6201371C09FE}" type="parTrans" cxnId="{79406A3C-B7A7-434F-820E-0C3F645D4AD0}">
      <dgm:prSet/>
      <dgm:spPr/>
      <dgm:t>
        <a:bodyPr/>
        <a:lstStyle/>
        <a:p>
          <a:endParaRPr lang="en-US"/>
        </a:p>
      </dgm:t>
    </dgm:pt>
    <dgm:pt modelId="{5E0DC2A0-339B-494C-B528-CAC5CAC89D76}" type="sibTrans" cxnId="{79406A3C-B7A7-434F-820E-0C3F645D4AD0}">
      <dgm:prSet/>
      <dgm:spPr/>
      <dgm:t>
        <a:bodyPr/>
        <a:lstStyle/>
        <a:p>
          <a:endParaRPr lang="en-US"/>
        </a:p>
      </dgm:t>
    </dgm:pt>
    <dgm:pt modelId="{464424C5-8C2E-4DD8-AE93-FF188DC2B920}">
      <dgm:prSet/>
      <dgm:spPr/>
      <dgm:t>
        <a:bodyPr/>
        <a:lstStyle/>
        <a:p>
          <a:r>
            <a:rPr lang="ko-KR" dirty="0"/>
            <a:t>여기에서 연령은 수치형 데이터</a:t>
          </a:r>
          <a:r>
            <a:rPr lang="en-US" dirty="0"/>
            <a:t>.</a:t>
          </a:r>
          <a:r>
            <a:rPr lang="ko-KR" dirty="0"/>
            <a:t> 소득</a:t>
          </a:r>
          <a:r>
            <a:rPr lang="en-US" dirty="0"/>
            <a:t>/</a:t>
          </a:r>
          <a:r>
            <a:rPr lang="en-US" dirty="0" err="1"/>
            <a:t>직업</a:t>
          </a:r>
          <a:r>
            <a:rPr lang="en-US" dirty="0"/>
            <a:t>/</a:t>
          </a:r>
          <a:r>
            <a:rPr lang="en-US" dirty="0" err="1"/>
            <a:t>성별은</a:t>
          </a:r>
          <a:r>
            <a:rPr lang="en-US" dirty="0"/>
            <a:t> </a:t>
          </a:r>
          <a:r>
            <a:rPr lang="en-US" dirty="0" err="1"/>
            <a:t>모두</a:t>
          </a:r>
          <a:r>
            <a:rPr lang="en-US" dirty="0"/>
            <a:t> </a:t>
          </a:r>
          <a:r>
            <a:rPr lang="en-US" dirty="0" err="1"/>
            <a:t>범주형</a:t>
          </a:r>
          <a:r>
            <a:rPr lang="en-US" dirty="0"/>
            <a:t> </a:t>
          </a:r>
          <a:r>
            <a:rPr lang="en-US" dirty="0" err="1"/>
            <a:t>데이터로</a:t>
          </a:r>
          <a:r>
            <a:rPr lang="en-US" dirty="0"/>
            <a:t> </a:t>
          </a:r>
          <a:r>
            <a:rPr lang="en-US" dirty="0" err="1"/>
            <a:t>설정</a:t>
          </a:r>
        </a:p>
      </dgm:t>
    </dgm:pt>
    <dgm:pt modelId="{CD032512-9E1B-442F-B5D2-3A2B53348FB8}" type="parTrans" cxnId="{2DA6FF94-5957-4ED1-86B5-DE5838AF67BB}">
      <dgm:prSet/>
      <dgm:spPr/>
      <dgm:t>
        <a:bodyPr/>
        <a:lstStyle/>
        <a:p>
          <a:endParaRPr lang="en-US"/>
        </a:p>
      </dgm:t>
    </dgm:pt>
    <dgm:pt modelId="{A960BF4B-3A05-45AB-B386-C54FBA168A6D}" type="sibTrans" cxnId="{2DA6FF94-5957-4ED1-86B5-DE5838AF67BB}">
      <dgm:prSet/>
      <dgm:spPr/>
      <dgm:t>
        <a:bodyPr/>
        <a:lstStyle/>
        <a:p>
          <a:endParaRPr lang="en-US"/>
        </a:p>
      </dgm:t>
    </dgm:pt>
    <dgm:pt modelId="{91466312-E259-4324-A0DE-2037F9916838}" type="pres">
      <dgm:prSet presAssocID="{9F3ACAD9-8A38-4BBA-90F1-CE228E20EE0E}" presName="linear" presStyleCnt="0">
        <dgm:presLayoutVars>
          <dgm:animLvl val="lvl"/>
          <dgm:resizeHandles val="exact"/>
        </dgm:presLayoutVars>
      </dgm:prSet>
      <dgm:spPr/>
    </dgm:pt>
    <dgm:pt modelId="{360844CC-9D98-47E9-951C-BE27C2C01EB9}" type="pres">
      <dgm:prSet presAssocID="{99BEBD8F-AB12-4D67-894E-A16AEA6BCE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F912C3-C2BE-498D-95BA-3EB2D0BD0E57}" type="pres">
      <dgm:prSet presAssocID="{F92194D4-C0A1-4E04-A577-EE4CDEA4E9E8}" presName="spacer" presStyleCnt="0"/>
      <dgm:spPr/>
    </dgm:pt>
    <dgm:pt modelId="{DAFD5429-2AA2-4E80-BFA9-75379E7567BB}" type="pres">
      <dgm:prSet presAssocID="{AFBC4F0A-0BF7-427C-A014-9644BCE5A2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71DDBB-C01B-45EB-8909-B6AFF1BC7FC2}" type="pres">
      <dgm:prSet presAssocID="{132F0DBE-1D02-4F0B-86C3-1836858CB4EB}" presName="spacer" presStyleCnt="0"/>
      <dgm:spPr/>
    </dgm:pt>
    <dgm:pt modelId="{7831A275-B119-446B-8542-56D4AFB32728}" type="pres">
      <dgm:prSet presAssocID="{FDD3DDB7-5149-4090-BDD7-B0FBE8237D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429DD4E-A5BB-4349-9950-90F88DDB5BEA}" type="pres">
      <dgm:prSet presAssocID="{FDD3DDB7-5149-4090-BDD7-B0FBE8237D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DC9E315-AB47-4B64-816B-5B0DB729EB1E}" type="presOf" srcId="{99BEBD8F-AB12-4D67-894E-A16AEA6BCEA4}" destId="{360844CC-9D98-47E9-951C-BE27C2C01EB9}" srcOrd="0" destOrd="0" presId="urn:microsoft.com/office/officeart/2005/8/layout/vList2"/>
    <dgm:cxn modelId="{79406A3C-B7A7-434F-820E-0C3F645D4AD0}" srcId="{9F3ACAD9-8A38-4BBA-90F1-CE228E20EE0E}" destId="{FDD3DDB7-5149-4090-BDD7-B0FBE8237DC1}" srcOrd="2" destOrd="0" parTransId="{7482EAFC-EF5A-4A87-A8B9-6201371C09FE}" sibTransId="{5E0DC2A0-339B-494C-B528-CAC5CAC89D76}"/>
    <dgm:cxn modelId="{0989086A-53FB-43A1-AA88-18DBF47209CC}" type="presOf" srcId="{AFBC4F0A-0BF7-427C-A014-9644BCE5A2D9}" destId="{DAFD5429-2AA2-4E80-BFA9-75379E7567BB}" srcOrd="0" destOrd="0" presId="urn:microsoft.com/office/officeart/2005/8/layout/vList2"/>
    <dgm:cxn modelId="{671B028B-6824-4EA5-9054-CEC29DF4D744}" type="presOf" srcId="{464424C5-8C2E-4DD8-AE93-FF188DC2B920}" destId="{9429DD4E-A5BB-4349-9950-90F88DDB5BEA}" srcOrd="0" destOrd="0" presId="urn:microsoft.com/office/officeart/2005/8/layout/vList2"/>
    <dgm:cxn modelId="{2DA6FF94-5957-4ED1-86B5-DE5838AF67BB}" srcId="{FDD3DDB7-5149-4090-BDD7-B0FBE8237DC1}" destId="{464424C5-8C2E-4DD8-AE93-FF188DC2B920}" srcOrd="0" destOrd="0" parTransId="{CD032512-9E1B-442F-B5D2-3A2B53348FB8}" sibTransId="{A960BF4B-3A05-45AB-B386-C54FBA168A6D}"/>
    <dgm:cxn modelId="{0E29AAB6-D736-4C75-8B27-4B5E17F92F29}" type="presOf" srcId="{FDD3DDB7-5149-4090-BDD7-B0FBE8237DC1}" destId="{7831A275-B119-446B-8542-56D4AFB32728}" srcOrd="0" destOrd="0" presId="urn:microsoft.com/office/officeart/2005/8/layout/vList2"/>
    <dgm:cxn modelId="{9EFEAEC4-236D-4961-B21E-57138E85516E}" srcId="{9F3ACAD9-8A38-4BBA-90F1-CE228E20EE0E}" destId="{99BEBD8F-AB12-4D67-894E-A16AEA6BCEA4}" srcOrd="0" destOrd="0" parTransId="{4D4600DB-17F6-406E-9A58-5CCE67B95DEB}" sibTransId="{F92194D4-C0A1-4E04-A577-EE4CDEA4E9E8}"/>
    <dgm:cxn modelId="{E33E9FC8-EE4F-46A0-B39E-B604C521DF1A}" srcId="{9F3ACAD9-8A38-4BBA-90F1-CE228E20EE0E}" destId="{AFBC4F0A-0BF7-427C-A014-9644BCE5A2D9}" srcOrd="1" destOrd="0" parTransId="{8F7EC5DE-357C-4614-AAC6-82F2D5FD4DB0}" sibTransId="{132F0DBE-1D02-4F0B-86C3-1836858CB4EB}"/>
    <dgm:cxn modelId="{EE72D1FA-F0A9-4212-A15C-6BEC82D78F2D}" type="presOf" srcId="{9F3ACAD9-8A38-4BBA-90F1-CE228E20EE0E}" destId="{91466312-E259-4324-A0DE-2037F9916838}" srcOrd="0" destOrd="0" presId="urn:microsoft.com/office/officeart/2005/8/layout/vList2"/>
    <dgm:cxn modelId="{E76A5108-17C5-4386-A7BC-CDE5802F2E99}" type="presParOf" srcId="{91466312-E259-4324-A0DE-2037F9916838}" destId="{360844CC-9D98-47E9-951C-BE27C2C01EB9}" srcOrd="0" destOrd="0" presId="urn:microsoft.com/office/officeart/2005/8/layout/vList2"/>
    <dgm:cxn modelId="{83850DD5-4407-479C-8689-0392E0821E54}" type="presParOf" srcId="{91466312-E259-4324-A0DE-2037F9916838}" destId="{66F912C3-C2BE-498D-95BA-3EB2D0BD0E57}" srcOrd="1" destOrd="0" presId="urn:microsoft.com/office/officeart/2005/8/layout/vList2"/>
    <dgm:cxn modelId="{AAD4CC96-A332-478C-B55C-060FADDEB777}" type="presParOf" srcId="{91466312-E259-4324-A0DE-2037F9916838}" destId="{DAFD5429-2AA2-4E80-BFA9-75379E7567BB}" srcOrd="2" destOrd="0" presId="urn:microsoft.com/office/officeart/2005/8/layout/vList2"/>
    <dgm:cxn modelId="{6B52E975-F01A-4116-A1B8-26B3CCC827C6}" type="presParOf" srcId="{91466312-E259-4324-A0DE-2037F9916838}" destId="{6171DDBB-C01B-45EB-8909-B6AFF1BC7FC2}" srcOrd="3" destOrd="0" presId="urn:microsoft.com/office/officeart/2005/8/layout/vList2"/>
    <dgm:cxn modelId="{0B5ABE94-2824-4B6E-B4BB-0670644FB8EF}" type="presParOf" srcId="{91466312-E259-4324-A0DE-2037F9916838}" destId="{7831A275-B119-446B-8542-56D4AFB32728}" srcOrd="4" destOrd="0" presId="urn:microsoft.com/office/officeart/2005/8/layout/vList2"/>
    <dgm:cxn modelId="{4ADC26C1-B574-4C30-AB15-586182977D65}" type="presParOf" srcId="{91466312-E259-4324-A0DE-2037F9916838}" destId="{9429DD4E-A5BB-4349-9950-90F88DDB5BE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844CC-9D98-47E9-951C-BE27C2C01EB9}">
      <dsp:nvSpPr>
        <dsp:cNvPr id="0" name=""/>
        <dsp:cNvSpPr/>
      </dsp:nvSpPr>
      <dsp:spPr>
        <a:xfrm>
          <a:off x="0" y="649404"/>
          <a:ext cx="10515600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사용한 방식 : 분류</a:t>
          </a:r>
          <a:endParaRPr lang="en-US" sz="2600" kern="1200" dirty="0"/>
        </a:p>
      </dsp:txBody>
      <dsp:txXfrm>
        <a:off x="39352" y="688756"/>
        <a:ext cx="10436896" cy="727425"/>
      </dsp:txXfrm>
    </dsp:sp>
    <dsp:sp modelId="{DAFD5429-2AA2-4E80-BFA9-75379E7567BB}">
      <dsp:nvSpPr>
        <dsp:cNvPr id="0" name=""/>
        <dsp:cNvSpPr/>
      </dsp:nvSpPr>
      <dsp:spPr>
        <a:xfrm>
          <a:off x="0" y="1530414"/>
          <a:ext cx="10515600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목표 변수 ; 후보 A, B</a:t>
          </a:r>
          <a:endParaRPr lang="en-US" sz="2600" kern="1200" dirty="0"/>
        </a:p>
      </dsp:txBody>
      <dsp:txXfrm>
        <a:off x="39352" y="1569766"/>
        <a:ext cx="10436896" cy="727425"/>
      </dsp:txXfrm>
    </dsp:sp>
    <dsp:sp modelId="{7831A275-B119-446B-8542-56D4AFB32728}">
      <dsp:nvSpPr>
        <dsp:cNvPr id="0" name=""/>
        <dsp:cNvSpPr/>
      </dsp:nvSpPr>
      <dsp:spPr>
        <a:xfrm>
          <a:off x="0" y="2411424"/>
          <a:ext cx="10515600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예측 변수 : 소득 수준 (상, 중, 하), 연령, 직업(</a:t>
          </a:r>
          <a:r>
            <a:rPr lang="ko-KR" sz="2600" kern="1200" dirty="0" err="1"/>
            <a:t>유직</a:t>
          </a:r>
          <a:r>
            <a:rPr lang="ko-KR" sz="2600" kern="1200" dirty="0"/>
            <a:t>, 무직), 성별(남, 여)</a:t>
          </a:r>
          <a:endParaRPr lang="en-US" sz="2600" kern="1200" dirty="0"/>
        </a:p>
      </dsp:txBody>
      <dsp:txXfrm>
        <a:off x="39352" y="2450776"/>
        <a:ext cx="10436896" cy="727425"/>
      </dsp:txXfrm>
    </dsp:sp>
    <dsp:sp modelId="{9429DD4E-A5BB-4349-9950-90F88DDB5BEA}">
      <dsp:nvSpPr>
        <dsp:cNvPr id="0" name=""/>
        <dsp:cNvSpPr/>
      </dsp:nvSpPr>
      <dsp:spPr>
        <a:xfrm>
          <a:off x="0" y="3217553"/>
          <a:ext cx="10515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000" kern="1200" dirty="0"/>
            <a:t>여기에서 연령은 수치형 데이터</a:t>
          </a:r>
          <a:r>
            <a:rPr lang="en-US" sz="2000" kern="1200" dirty="0"/>
            <a:t>.</a:t>
          </a:r>
          <a:r>
            <a:rPr lang="ko-KR" sz="2000" kern="1200" dirty="0"/>
            <a:t> 소득</a:t>
          </a:r>
          <a:r>
            <a:rPr lang="en-US" sz="2000" kern="1200" dirty="0"/>
            <a:t>/</a:t>
          </a:r>
          <a:r>
            <a:rPr lang="en-US" sz="2000" kern="1200" dirty="0" err="1"/>
            <a:t>직업</a:t>
          </a:r>
          <a:r>
            <a:rPr lang="en-US" sz="2000" kern="1200" dirty="0"/>
            <a:t>/</a:t>
          </a:r>
          <a:r>
            <a:rPr lang="en-US" sz="2000" kern="1200" dirty="0" err="1"/>
            <a:t>성별은</a:t>
          </a:r>
          <a:r>
            <a:rPr lang="en-US" sz="2000" kern="1200" dirty="0"/>
            <a:t> </a:t>
          </a:r>
          <a:r>
            <a:rPr lang="en-US" sz="2000" kern="1200" dirty="0" err="1"/>
            <a:t>모두</a:t>
          </a:r>
          <a:r>
            <a:rPr lang="en-US" sz="2000" kern="1200" dirty="0"/>
            <a:t> </a:t>
          </a:r>
          <a:r>
            <a:rPr lang="en-US" sz="2000" kern="1200" dirty="0" err="1"/>
            <a:t>범주형</a:t>
          </a:r>
          <a:r>
            <a:rPr lang="en-US" sz="2000" kern="1200" dirty="0"/>
            <a:t> </a:t>
          </a:r>
          <a:r>
            <a:rPr lang="en-US" sz="2000" kern="1200" dirty="0" err="1"/>
            <a:t>데이터로</a:t>
          </a:r>
          <a:r>
            <a:rPr lang="en-US" sz="2000" kern="1200" dirty="0"/>
            <a:t> </a:t>
          </a:r>
          <a:r>
            <a:rPr lang="en-US" sz="2000" kern="1200" dirty="0" err="1"/>
            <a:t>설정</a:t>
          </a:r>
        </a:p>
      </dsp:txBody>
      <dsp:txXfrm>
        <a:off x="0" y="3217553"/>
        <a:ext cx="10515600" cy="484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>
                <a:solidFill>
                  <a:srgbClr val="FFFFFF"/>
                </a:solidFill>
                <a:ea typeface="맑은 고딕"/>
              </a:rPr>
              <a:t>DS 1주차 과제 - </a:t>
            </a:r>
            <a:br>
              <a:rPr lang="ko-KR" altLang="en-US" sz="4800">
                <a:solidFill>
                  <a:srgbClr val="FFFFFF"/>
                </a:solidFill>
                <a:ea typeface="맑은 고딕"/>
              </a:rPr>
            </a:br>
            <a:r>
              <a:rPr lang="ko-KR" altLang="en-US" sz="4800">
                <a:solidFill>
                  <a:srgbClr val="FFFFFF"/>
                </a:solidFill>
                <a:ea typeface="맑은 고딕"/>
              </a:rPr>
              <a:t>선호 정당(후보) 예측 모델 생성</a:t>
            </a:r>
            <a:endParaRPr lang="ko-KR" altLang="en-US" sz="4800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소프트웨어학과 2019125021 </a:t>
            </a:r>
            <a:r>
              <a:rPr lang="ko-KR" altLang="en-US" dirty="0" err="1">
                <a:ea typeface="맑은 고딕"/>
              </a:rPr>
              <a:t>남서아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C508BB-2FC0-4596-9409-365F53D9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ea typeface="맑은 고딕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0688E-9C0C-4BA6-B57F-5D5AADE6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680" y="2582157"/>
            <a:ext cx="10400440" cy="264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200" dirty="0">
                <a:ea typeface="맑은 고딕"/>
              </a:rPr>
              <a:t>개인에 대한 데이터들을 기반으로 선호 정당 (또는 후보)</a:t>
            </a:r>
            <a:r>
              <a:rPr lang="ko-KR" altLang="en-US" sz="2200" dirty="0" err="1">
                <a:ea typeface="맑은 고딕"/>
              </a:rPr>
              <a:t>를</a:t>
            </a:r>
            <a:r>
              <a:rPr lang="ko-KR" altLang="en-US" sz="2200" dirty="0">
                <a:ea typeface="맑은 고딕"/>
              </a:rPr>
              <a:t> 예측하는 프로그램을 만든다.</a:t>
            </a:r>
            <a:endParaRPr lang="ko-KR" altLang="en-US" sz="2200" dirty="0">
              <a:ea typeface="맑은 고딕" panose="020B0503020000020004" pitchFamily="34" charset="-127"/>
            </a:endParaRPr>
          </a:p>
          <a:p>
            <a:r>
              <a:rPr lang="ko-KR" sz="2200" dirty="0">
                <a:ea typeface="+mn-lt"/>
                <a:cs typeface="+mn-lt"/>
              </a:rPr>
              <a:t>이러한 예측이 가능한 이유? (다음 페이지에 이어서)</a:t>
            </a:r>
            <a:endParaRPr lang="ko-KR" altLang="en-US" sz="2200" dirty="0">
              <a:ea typeface="+mn-lt"/>
              <a:cs typeface="+mn-lt"/>
            </a:endParaRPr>
          </a:p>
          <a:p>
            <a:endParaRPr lang="ko-KR" altLang="en-US" sz="2200" dirty="0">
              <a:ea typeface="+mn-lt"/>
              <a:cs typeface="+mn-lt"/>
            </a:endParaRPr>
          </a:p>
          <a:p>
            <a:endParaRPr lang="ko-KR" alt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98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3E020-6986-4D37-B50C-BBB91217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89" y="386292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예측이 가능한 이유?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5231E-B04B-43B2-A4C0-27A5416C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89351"/>
            <a:ext cx="2841978" cy="2883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609B0E-7638-4750-AF15-993C1AE4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33" y="3870117"/>
            <a:ext cx="3992033" cy="20669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0B688A-B582-4B30-8693-FA30C29A2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510" y="458599"/>
            <a:ext cx="2482144" cy="2970412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614AAF6-EBAC-49CF-82B6-9820089B1847}"/>
              </a:ext>
            </a:extLst>
          </p:cNvPr>
          <p:cNvSpPr txBox="1"/>
          <p:nvPr/>
        </p:nvSpPr>
        <p:spPr>
          <a:xfrm>
            <a:off x="140053" y="3830108"/>
            <a:ext cx="5057421" cy="22703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ko-KR" sz="1600" dirty="0">
                <a:ea typeface="+mn-lt"/>
                <a:cs typeface="+mn-lt"/>
              </a:rPr>
              <a:t>-</a:t>
            </a:r>
            <a:r>
              <a:rPr lang="ko-KR" altLang="en-US" sz="1600" dirty="0">
                <a:ea typeface="+mn-lt"/>
                <a:cs typeface="+mn-lt"/>
              </a:rPr>
              <a:t> </a:t>
            </a:r>
            <a:r>
              <a:rPr lang="ko-KR" sz="1600" dirty="0">
                <a:ea typeface="+mn-lt"/>
                <a:cs typeface="+mn-lt"/>
              </a:rPr>
              <a:t>수많은 국내/해외 논문에서 개인의 경제 수준/연령/직업/성별 등이 정치성향과 유의미한 관계가 있음을 연구한 자료들이 많음.</a:t>
            </a:r>
            <a:endParaRPr lang="en-US" altLang="ko-KR" sz="16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ko-KR" sz="1600" dirty="0">
                <a:ea typeface="+mn-lt"/>
                <a:cs typeface="+mn-lt"/>
              </a:rPr>
              <a:t>  </a:t>
            </a:r>
            <a:r>
              <a:rPr lang="en-US" altLang="ko-KR" sz="1600" dirty="0" err="1">
                <a:ea typeface="+mn-lt"/>
                <a:cs typeface="+mn-lt"/>
              </a:rPr>
              <a:t>참고</a:t>
            </a:r>
            <a:r>
              <a:rPr lang="en-US" altLang="ko-KR" sz="1600" dirty="0">
                <a:ea typeface="+mn-lt"/>
                <a:cs typeface="+mn-lt"/>
              </a:rPr>
              <a:t> : https</a:t>
            </a:r>
            <a:r>
              <a:rPr lang="ko-KR" sz="1600" dirty="0">
                <a:ea typeface="+mn-lt"/>
                <a:cs typeface="+mn-lt"/>
              </a:rPr>
              <a:t>://www.reportshop.co.kr/social/375009</a:t>
            </a:r>
            <a:endParaRPr lang="ko-KR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ko-KR" sz="1600" dirty="0">
                <a:ea typeface="+mn-lt"/>
                <a:cs typeface="+mn-lt"/>
              </a:rPr>
              <a:t>-</a:t>
            </a:r>
            <a:r>
              <a:rPr lang="ko-KR" altLang="en-US" sz="1600" dirty="0">
                <a:ea typeface="+mn-lt"/>
                <a:cs typeface="+mn-lt"/>
              </a:rPr>
              <a:t> </a:t>
            </a:r>
            <a:r>
              <a:rPr lang="ko-KR" sz="1600" dirty="0">
                <a:ea typeface="+mn-lt"/>
                <a:cs typeface="+mn-lt"/>
              </a:rPr>
              <a:t>경제수준/연령/직업/성별 관련 지표로 </a:t>
            </a:r>
            <a:r>
              <a:rPr lang="ko-KR" sz="1600" dirty="0" err="1">
                <a:ea typeface="+mn-lt"/>
                <a:cs typeface="+mn-lt"/>
              </a:rPr>
              <a:t>후보별</a:t>
            </a:r>
            <a:r>
              <a:rPr lang="ko-KR" sz="1600" dirty="0">
                <a:ea typeface="+mn-lt"/>
                <a:cs typeface="+mn-lt"/>
              </a:rPr>
              <a:t> 지지율을 분석한 선거 관련 </a:t>
            </a:r>
            <a:r>
              <a:rPr lang="ko-KR" sz="1600" b="1" dirty="0">
                <a:ea typeface="+mn-lt"/>
                <a:cs typeface="+mn-lt"/>
              </a:rPr>
              <a:t>통계자료</a:t>
            </a:r>
            <a:r>
              <a:rPr lang="ko-KR" sz="1600" dirty="0">
                <a:ea typeface="+mn-lt"/>
                <a:cs typeface="+mn-lt"/>
              </a:rPr>
              <a:t>도 많음.</a:t>
            </a:r>
            <a:r>
              <a:rPr lang="ko-KR" altLang="en-US" sz="1600" dirty="0">
                <a:ea typeface="+mn-lt"/>
                <a:cs typeface="+mn-lt"/>
              </a:rPr>
              <a:t>    ----&gt;</a:t>
            </a:r>
          </a:p>
          <a:p>
            <a:pPr algn="l"/>
            <a:endParaRPr lang="ko-KR" altLang="en-US" dirty="0">
              <a:ea typeface="맑은 고딕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4E07162-FF77-40F0-8728-AFB685AD5B13}"/>
              </a:ext>
            </a:extLst>
          </p:cNvPr>
          <p:cNvSpPr txBox="1"/>
          <p:nvPr/>
        </p:nvSpPr>
        <p:spPr>
          <a:xfrm>
            <a:off x="766233" y="1711676"/>
            <a:ext cx="4147255" cy="19933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ea typeface="+mn-lt"/>
                <a:cs typeface="+mn-lt"/>
              </a:rPr>
              <a:t>-</a:t>
            </a:r>
            <a:r>
              <a:rPr lang="ko-KR" altLang="en-US" sz="1600" dirty="0">
                <a:ea typeface="+mn-lt"/>
                <a:cs typeface="+mn-lt"/>
              </a:rPr>
              <a:t> </a:t>
            </a:r>
            <a:r>
              <a:rPr lang="ko-KR" sz="1600" dirty="0">
                <a:ea typeface="+mn-lt"/>
                <a:cs typeface="+mn-lt"/>
              </a:rPr>
              <a:t>과거의 데이터에서 규칙성(패턴)을 찾아내 예측모델을 만들게 되므로, 앞으로의 미래를 예측할 수 있다.</a:t>
            </a:r>
            <a:endParaRPr lang="ko-KR" altLang="en-US" sz="16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ea typeface="+mn-lt"/>
                <a:cs typeface="+mn-lt"/>
              </a:rPr>
              <a:t>-</a:t>
            </a:r>
            <a:r>
              <a:rPr lang="ko-KR" altLang="en-US" sz="1600" dirty="0">
                <a:ea typeface="+mn-lt"/>
                <a:cs typeface="+mn-lt"/>
              </a:rPr>
              <a:t> </a:t>
            </a:r>
            <a:r>
              <a:rPr lang="ko-KR" sz="1600" dirty="0">
                <a:ea typeface="+mn-lt"/>
                <a:cs typeface="+mn-lt"/>
              </a:rPr>
              <a:t>사람들은 자신의 현재 상황</a:t>
            </a:r>
            <a:r>
              <a:rPr lang="en-US" altLang="ko-KR" sz="1600" dirty="0">
                <a:ea typeface="+mn-lt"/>
                <a:cs typeface="+mn-lt"/>
              </a:rPr>
              <a:t>(</a:t>
            </a:r>
            <a:r>
              <a:rPr lang="ko-KR" sz="1600" dirty="0">
                <a:ea typeface="+mn-lt"/>
                <a:cs typeface="+mn-lt"/>
              </a:rPr>
              <a:t>조건</a:t>
            </a:r>
            <a:r>
              <a:rPr lang="en-US" altLang="ko-KR" sz="1600" dirty="0">
                <a:ea typeface="+mn-lt"/>
                <a:cs typeface="+mn-lt"/>
              </a:rPr>
              <a:t>)</a:t>
            </a:r>
            <a:r>
              <a:rPr lang="ko-KR" sz="1600" dirty="0">
                <a:ea typeface="+mn-lt"/>
                <a:cs typeface="+mn-lt"/>
              </a:rPr>
              <a:t>에서, 본인의 이익을 최대화 할 수 있는 정치성향을 갖게 된다 </a:t>
            </a:r>
            <a:br>
              <a:rPr lang="ko-KR" sz="1600" dirty="0">
                <a:ea typeface="+mn-lt"/>
                <a:cs typeface="+mn-lt"/>
              </a:rPr>
            </a:br>
            <a:r>
              <a:rPr lang="ko-KR" sz="1600" dirty="0">
                <a:ea typeface="+mn-lt"/>
                <a:cs typeface="+mn-lt"/>
              </a:rPr>
              <a:t>    -&gt; </a:t>
            </a:r>
            <a:r>
              <a:rPr lang="ko-KR" sz="1600" b="1" dirty="0">
                <a:ea typeface="+mn-lt"/>
                <a:cs typeface="+mn-lt"/>
              </a:rPr>
              <a:t>개인의 상황에 따라 정치성향에 규칙성이 생김</a:t>
            </a:r>
            <a:r>
              <a:rPr lang="en-US" altLang="ko-KR" sz="1600" b="1" dirty="0">
                <a:ea typeface="+mn-lt"/>
                <a:cs typeface="+mn-lt"/>
              </a:rPr>
              <a:t>.</a:t>
            </a:r>
            <a:endParaRPr lang="ko-KR" sz="1600">
              <a:ea typeface="맑은 고딕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1AA576B9-B036-4DAC-8ECB-D934F127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731" y="3498999"/>
            <a:ext cx="2277534" cy="26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6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26948-8E3A-43C5-8848-3CCA563D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패턴 제안 (1)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2FE3146-55CF-4C7D-9327-AB846F1C2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954446"/>
              </p:ext>
            </p:extLst>
          </p:nvPr>
        </p:nvGraphicFramePr>
        <p:xfrm>
          <a:off x="843803" y="144097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13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C91207-95F7-4E16-85B6-A2F02F2E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ea typeface="맑은 고딕"/>
              </a:rPr>
              <a:t>패턴 제안 (2)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D3C34-E7C8-4F6A-99E1-F7F59412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sz="2400">
                <a:ea typeface="+mn-lt"/>
                <a:cs typeface="+mn-lt"/>
              </a:rPr>
              <a:t>패턴</a:t>
            </a:r>
            <a:endParaRPr lang="en-US" altLang="ko-KR" sz="2400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소득수준이 상인 사람은 무조건 </a:t>
            </a:r>
            <a:r>
              <a:rPr lang="ko-KR">
                <a:ea typeface="+mn-lt"/>
                <a:cs typeface="+mn-lt"/>
              </a:rPr>
              <a:t>B를</a:t>
            </a:r>
            <a:r>
              <a:rPr lang="ko-KR" dirty="0">
                <a:ea typeface="+mn-lt"/>
                <a:cs typeface="+mn-lt"/>
              </a:rPr>
              <a:t> 뽑는다.</a:t>
            </a:r>
            <a:endParaRPr lang="en-US" altLang="ko-KR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소득수준이 중이고 나이 40 이상의 직장인은 무조건 </a:t>
            </a:r>
            <a:r>
              <a:rPr lang="ko-KR">
                <a:ea typeface="+mn-lt"/>
                <a:cs typeface="+mn-lt"/>
              </a:rPr>
              <a:t>B를</a:t>
            </a:r>
            <a:r>
              <a:rPr lang="ko-KR" dirty="0">
                <a:ea typeface="+mn-lt"/>
                <a:cs typeface="+mn-lt"/>
              </a:rPr>
              <a:t> 뽑는다.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소득수준이 중이고 나이 40 미만의 직장인 남성은 무조건 </a:t>
            </a:r>
            <a:r>
              <a:rPr lang="ko-KR">
                <a:ea typeface="+mn-lt"/>
                <a:cs typeface="+mn-lt"/>
              </a:rPr>
              <a:t>B를</a:t>
            </a:r>
            <a:r>
              <a:rPr lang="ko-KR" dirty="0">
                <a:ea typeface="+mn-lt"/>
                <a:cs typeface="+mn-lt"/>
              </a:rPr>
              <a:t> 뽑는다.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수득 수준이 하이고 나이 40 미만의 무직 남성은 무조건 </a:t>
            </a:r>
            <a:r>
              <a:rPr lang="ko-KR">
                <a:ea typeface="+mn-lt"/>
                <a:cs typeface="+mn-lt"/>
              </a:rPr>
              <a:t>B를</a:t>
            </a:r>
            <a:r>
              <a:rPr lang="ko-KR" dirty="0">
                <a:ea typeface="+mn-lt"/>
                <a:cs typeface="+mn-lt"/>
              </a:rPr>
              <a:t> 뽑는다.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위의 조건에 해당하지 않는 사람들은 모두 </a:t>
            </a:r>
            <a:r>
              <a:rPr lang="ko-KR">
                <a:ea typeface="+mn-lt"/>
                <a:cs typeface="+mn-lt"/>
              </a:rPr>
              <a:t>A를</a:t>
            </a:r>
            <a:r>
              <a:rPr lang="ko-KR" dirty="0">
                <a:ea typeface="+mn-lt"/>
                <a:cs typeface="+mn-lt"/>
              </a:rPr>
              <a:t> 뽑는다.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182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97EA221-7B8E-4B58-822D-80916214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ea typeface="맑은 고딕"/>
              </a:rPr>
              <a:t>패턴에 따른 dataset 생성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4306A-0A87-4049-AED5-8DCA50E3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400">
                <a:ea typeface="맑은 고딕"/>
              </a:rPr>
              <a:t>이 dataset을 testset으로 활용해서 내 예측모델의 정확도를 점검할 것임</a:t>
            </a:r>
          </a:p>
          <a:p>
            <a:r>
              <a:rPr lang="ko-KR" altLang="en-US" sz="2400">
                <a:ea typeface="맑은 고딕"/>
              </a:rPr>
              <a:t>10개의 records를 생성해서 exel 파일에 저장하였음.</a:t>
            </a:r>
          </a:p>
          <a:p>
            <a:endParaRPr lang="ko-KR" altLang="en-US" sz="240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79F901-5287-42B9-AFF7-5B6FC04A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85822"/>
              </p:ext>
            </p:extLst>
          </p:nvPr>
        </p:nvGraphicFramePr>
        <p:xfrm>
          <a:off x="6098892" y="2748350"/>
          <a:ext cx="4802406" cy="305143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85830">
                  <a:extLst>
                    <a:ext uri="{9D8B030D-6E8A-4147-A177-3AD203B41FA5}">
                      <a16:colId xmlns:a16="http://schemas.microsoft.com/office/drawing/2014/main" val="3937077634"/>
                    </a:ext>
                  </a:extLst>
                </a:gridCol>
                <a:gridCol w="1192926">
                  <a:extLst>
                    <a:ext uri="{9D8B030D-6E8A-4147-A177-3AD203B41FA5}">
                      <a16:colId xmlns:a16="http://schemas.microsoft.com/office/drawing/2014/main" val="620063894"/>
                    </a:ext>
                  </a:extLst>
                </a:gridCol>
                <a:gridCol w="814832">
                  <a:extLst>
                    <a:ext uri="{9D8B030D-6E8A-4147-A177-3AD203B41FA5}">
                      <a16:colId xmlns:a16="http://schemas.microsoft.com/office/drawing/2014/main" val="400249249"/>
                    </a:ext>
                  </a:extLst>
                </a:gridCol>
                <a:gridCol w="750242">
                  <a:extLst>
                    <a:ext uri="{9D8B030D-6E8A-4147-A177-3AD203B41FA5}">
                      <a16:colId xmlns:a16="http://schemas.microsoft.com/office/drawing/2014/main" val="3168727504"/>
                    </a:ext>
                  </a:extLst>
                </a:gridCol>
                <a:gridCol w="758576">
                  <a:extLst>
                    <a:ext uri="{9D8B030D-6E8A-4147-A177-3AD203B41FA5}">
                      <a16:colId xmlns:a16="http://schemas.microsoft.com/office/drawing/2014/main" val="770537272"/>
                    </a:ext>
                  </a:extLst>
                </a:gridCol>
              </a:tblGrid>
              <a:tr h="333593">
                <a:tc>
                  <a:txBody>
                    <a:bodyPr/>
                    <a:lstStyle/>
                    <a:p>
                      <a:pPr fontAlgn="b"/>
                      <a:r>
                        <a:rPr lang="af-ZA" sz="1600" b="1" cap="none" spc="30" err="1">
                          <a:solidFill>
                            <a:schemeClr val="tx1"/>
                          </a:solidFill>
                          <a:effectLst/>
                        </a:rPr>
                        <a:t>candidate</a:t>
                      </a:r>
                      <a:endParaRPr lang="af-ZA" sz="1600" b="1" cap="none" spc="30" err="1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383" marT="9774" marB="469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600" b="1" cap="none" spc="30" err="1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af-ZA" sz="1600" b="1" cap="none" spc="30" err="1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383" marT="9774" marB="469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600" b="1" cap="none" spc="30" err="1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af-ZA" sz="1600" b="1" cap="none" spc="30" err="1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383" marT="9774" marB="469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600" b="1" cap="none" spc="30" err="1">
                          <a:solidFill>
                            <a:schemeClr val="tx1"/>
                          </a:solidFill>
                          <a:effectLst/>
                        </a:rPr>
                        <a:t>job</a:t>
                      </a:r>
                      <a:endParaRPr lang="af-ZA" sz="1600" b="1" cap="none" spc="30" err="1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383" marT="9774" marB="469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600" b="1" cap="none" spc="30" err="1">
                          <a:solidFill>
                            <a:schemeClr val="tx1"/>
                          </a:solidFill>
                          <a:effectLst/>
                        </a:rPr>
                        <a:t>sex</a:t>
                      </a:r>
                      <a:endParaRPr lang="af-ZA" sz="1600" b="1" cap="none" spc="30" err="1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383" marT="9774" marB="469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70771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 A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중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125540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중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301607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 A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중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553503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하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16690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 A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하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672763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상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493453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 B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상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214989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중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99142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 B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중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4126"/>
                  </a:ext>
                </a:extLst>
              </a:tr>
              <a:tr h="271784"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하</a:t>
                      </a:r>
                      <a:endParaRPr lang="ko-KR" altLang="en-US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altLang="ko-KR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af-ZA" sz="1200" cap="none" spc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af-ZA" sz="1200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6911" marR="9774" marT="9774" marB="469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7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4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BCB530-63CD-4FF2-8AAE-55967057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ko-KR" altLang="en-US" sz="4000">
                <a:ea typeface="맑은 고딕"/>
              </a:rPr>
              <a:t>예측모델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FA46-91BD-4218-AB7A-F8A4C325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엑셀 파일(.</a:t>
            </a:r>
            <a:r>
              <a:rPr lang="ko-KR" altLang="en-US" sz="2000" dirty="0" err="1">
                <a:ea typeface="맑은 고딕"/>
              </a:rPr>
              <a:t>xlsx</a:t>
            </a:r>
            <a:r>
              <a:rPr lang="ko-KR" altLang="en-US" sz="2000" dirty="0">
                <a:ea typeface="맑은 고딕"/>
              </a:rPr>
              <a:t>)은 미리 </a:t>
            </a:r>
            <a:r>
              <a:rPr lang="ko-KR" altLang="en-US" sz="2000" dirty="0" err="1">
                <a:ea typeface="맑은 고딕"/>
              </a:rPr>
              <a:t>csv</a:t>
            </a:r>
            <a:r>
              <a:rPr lang="ko-KR" altLang="en-US" sz="2000" dirty="0">
                <a:ea typeface="맑은 고딕"/>
              </a:rPr>
              <a:t> 파일로 저장하여 불러왔음.</a:t>
            </a:r>
          </a:p>
          <a:p>
            <a:r>
              <a:rPr lang="ko-KR" altLang="en-US" sz="2000" dirty="0">
                <a:ea typeface="맑은 고딕"/>
              </a:rPr>
              <a:t>그 </a:t>
            </a:r>
            <a:r>
              <a:rPr lang="ko-KR" altLang="en-US" sz="2000" dirty="0" err="1">
                <a:ea typeface="맑은 고딕"/>
              </a:rPr>
              <a:t>csv</a:t>
            </a:r>
            <a:r>
              <a:rPr lang="ko-KR" altLang="en-US" sz="2000" dirty="0">
                <a:ea typeface="맑은 고딕"/>
              </a:rPr>
              <a:t> 파일을 데이터 프레임으로 받아, 본 모델에서의 예측을 수행함.</a:t>
            </a:r>
          </a:p>
          <a:p>
            <a:r>
              <a:rPr lang="ko-KR" altLang="en-US" sz="2000" dirty="0">
                <a:ea typeface="맑은 고딕"/>
              </a:rPr>
              <a:t>분류 방식만을 이용한 예측</a:t>
            </a:r>
          </a:p>
          <a:p>
            <a:pPr marL="457200" lvl="1" indent="0">
              <a:buNone/>
            </a:pPr>
            <a:r>
              <a:rPr lang="ko-KR" altLang="en-US" sz="2000" dirty="0">
                <a:ea typeface="맑은 고딕"/>
              </a:rPr>
              <a:t>-&gt; 반복문과 조건문을 함께 활용해서 예측을 수행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3CD7BD3-BC54-459F-A874-60BD12BE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929" y="998668"/>
            <a:ext cx="5096436" cy="46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6B9828-AB57-4E2A-BB19-352B0292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/>
              <a:t>테스트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568-EC87-4E13-A51B-3D016BEF4AF1}"/>
              </a:ext>
            </a:extLst>
          </p:cNvPr>
          <p:cNvSpPr txBox="1"/>
          <p:nvPr/>
        </p:nvSpPr>
        <p:spPr>
          <a:xfrm>
            <a:off x="6014091" y="4285928"/>
            <a:ext cx="5178960" cy="16805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>
                <a:ea typeface="맑은 고딕"/>
              </a:rPr>
              <a:t>테스트 결과</a:t>
            </a:r>
            <a:r>
              <a:rPr lang="en-US" altLang="ko-KR" sz="1900" dirty="0">
                <a:ea typeface="맑은 고딕"/>
              </a:rPr>
              <a:t>, test </a:t>
            </a:r>
            <a:r>
              <a:rPr lang="en-US" altLang="ko-KR" sz="1900" dirty="0" err="1">
                <a:ea typeface="맑은 고딕"/>
              </a:rPr>
              <a:t>dataset</a:t>
            </a:r>
            <a:r>
              <a:rPr lang="ko-KR" altLang="en-US" sz="1900" dirty="0" err="1">
                <a:ea typeface="맑은 고딕"/>
              </a:rPr>
              <a:t>의</a:t>
            </a:r>
            <a:r>
              <a:rPr lang="en-US" altLang="ko-KR" sz="1900" dirty="0">
                <a:ea typeface="맑은 고딕"/>
              </a:rPr>
              <a:t> </a:t>
            </a:r>
            <a:r>
              <a:rPr lang="ko-KR" altLang="en-US" sz="1900" dirty="0">
                <a:ea typeface="맑은 고딕"/>
              </a:rPr>
              <a:t>값 모두 예측 모델의 예측과 같다는 것을 알 수 있음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>
                <a:ea typeface="맑은 고딕"/>
              </a:rPr>
              <a:t>위에 주어진 식을 바탕으로 예측 정확도를 계산했는데</a:t>
            </a:r>
            <a:r>
              <a:rPr lang="en-US" altLang="ko-KR" sz="1900" dirty="0">
                <a:ea typeface="맑은 고딕"/>
              </a:rPr>
              <a:t>, 100%</a:t>
            </a:r>
            <a:r>
              <a:rPr lang="ko-KR" altLang="en-US" sz="1900" dirty="0">
                <a:ea typeface="맑은 고딕"/>
              </a:rPr>
              <a:t>가 나옴</a:t>
            </a:r>
            <a:r>
              <a:rPr lang="en-US" altLang="ko-KR" sz="1900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74DEF6-BB69-4975-A4D4-D0E313B5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25" y="2821406"/>
            <a:ext cx="2799009" cy="1216783"/>
          </a:xfrm>
          <a:prstGeom prst="rect">
            <a:avLst/>
          </a:prstGeom>
        </p:spPr>
      </p:pic>
      <p:pic>
        <p:nvPicPr>
          <p:cNvPr id="3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7C2062A-8D2E-4A77-992D-705FFAAF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41" y="1772220"/>
            <a:ext cx="3983317" cy="4605970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ABFCB98-74FE-4274-92A1-7014323A5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341" y="956928"/>
            <a:ext cx="5537200" cy="17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6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22E9-1A77-4D72-B788-6A5EE099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예측변수 선정 및 예측모델의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1735B-40E3-4FE7-83EC-F66CC2A5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604869"/>
            <a:ext cx="11303000" cy="47121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2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 데이터를 얻을 수 있는 </a:t>
            </a:r>
            <a:r>
              <a:rPr lang="ko-KR" altLang="en-US" dirty="0">
                <a:ea typeface="+mn-lt"/>
                <a:cs typeface="+mn-lt"/>
              </a:rPr>
              <a:t>방법 : 적법하게 얻을 수 있다.</a:t>
            </a:r>
            <a:endParaRPr lang="ko-KR" dirty="0">
              <a:ea typeface="+mn-lt"/>
              <a:cs typeface="+mn-lt"/>
            </a:endParaRPr>
          </a:p>
          <a:p>
            <a:pPr marL="1428750" lvl="2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ko-KR" altLang="en-US" dirty="0">
                <a:ea typeface="+mn-lt"/>
                <a:cs typeface="+mn-lt"/>
              </a:rPr>
              <a:t>현실에서 위와 같은 성별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altLang="en-US" dirty="0">
                <a:ea typeface="+mn-lt"/>
                <a:cs typeface="+mn-lt"/>
              </a:rPr>
              <a:t>직업유무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altLang="en-US" dirty="0">
                <a:ea typeface="+mn-lt"/>
                <a:cs typeface="+mn-lt"/>
              </a:rPr>
              <a:t>소득 등의 데이터를 얻으려면 선거관리위원회나 통계청으로부터 </a:t>
            </a:r>
            <a:r>
              <a:rPr lang="ko-KR" altLang="en-US" dirty="0" err="1">
                <a:ea typeface="+mn-lt"/>
                <a:cs typeface="+mn-lt"/>
              </a:rPr>
              <a:t>얻어야한다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pPr marL="1428750" lvl="2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ko-KR" altLang="en-US" dirty="0">
                <a:ea typeface="+mn-lt"/>
                <a:cs typeface="+mn-lt"/>
              </a:rPr>
              <a:t>그러나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 통계 상 한 요소만을 기준으로 비교한 자료가 대부분으로, 한 통계에서 각 사람에 대한 복합적인 정보를 제공해주는 통계 자료는 드물다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en-US" altLang="ko-KR" dirty="0">
              <a:ea typeface="+mn-lt"/>
              <a:cs typeface="+mn-lt"/>
            </a:endParaRPr>
          </a:p>
          <a:p>
            <a:pPr marL="1428750" lvl="2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ko-KR" altLang="en-US" dirty="0">
                <a:ea typeface="+mn-lt"/>
                <a:cs typeface="+mn-lt"/>
              </a:rPr>
              <a:t>따라서 유상 설문조사 등을 직접 실시하여야 이 과제에 제시된 예측 변수 데이터를 한꺼번에 얻을 수 있을 것이다.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- 예측 모델의 활용</a:t>
            </a:r>
          </a:p>
          <a:p>
            <a:pPr lvl="2"/>
            <a:r>
              <a:rPr lang="ko-KR" altLang="en-US" dirty="0">
                <a:ea typeface="맑은 고딕"/>
              </a:rPr>
              <a:t>어떻게 활용?</a:t>
            </a:r>
          </a:p>
          <a:p>
            <a:pPr lvl="3"/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) 음식점 운영</a:t>
            </a:r>
          </a:p>
          <a:p>
            <a:pPr lvl="3"/>
            <a:r>
              <a:rPr lang="ko-KR" altLang="en-US" dirty="0">
                <a:ea typeface="맑은 고딕"/>
              </a:rPr>
              <a:t>각 </a:t>
            </a:r>
            <a:r>
              <a:rPr lang="ko-KR" altLang="en-US" dirty="0" err="1">
                <a:ea typeface="맑은 고딕"/>
              </a:rPr>
              <a:t>메뉴별</a:t>
            </a:r>
            <a:r>
              <a:rPr lang="ko-KR" altLang="en-US" dirty="0">
                <a:ea typeface="맑은 고딕"/>
              </a:rPr>
              <a:t> 주문량과 판매수익을 예측하여, 더 합리적인 운영을 계획할 수 있음.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재고가 떨어지지 않게 알맞은 양만큼 </a:t>
            </a:r>
            <a:r>
              <a:rPr lang="ko-KR" altLang="en-US" dirty="0" err="1">
                <a:ea typeface="맑은 고딕"/>
              </a:rPr>
              <a:t>주문해놓을</a:t>
            </a:r>
            <a:r>
              <a:rPr lang="ko-KR" altLang="en-US" dirty="0">
                <a:ea typeface="맑은 고딕"/>
              </a:rPr>
              <a:t> 수 있게 됨.</a:t>
            </a:r>
          </a:p>
          <a:p>
            <a:pPr lvl="2"/>
            <a:r>
              <a:rPr lang="ko-KR" altLang="en-US" dirty="0">
                <a:ea typeface="맑은 고딕"/>
              </a:rPr>
              <a:t>예측모델의 가치? : </a:t>
            </a:r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) 선거에서의 예측 모델의 활용</a:t>
            </a:r>
            <a:endParaRPr lang="ko-KR" dirty="0"/>
          </a:p>
          <a:p>
            <a:pPr lvl="3"/>
            <a:r>
              <a:rPr lang="ko-KR" altLang="en-US" dirty="0">
                <a:ea typeface="맑은 고딕"/>
              </a:rPr>
              <a:t>공익적 가치 : 부정 선거를 방지할 수 있다.</a:t>
            </a:r>
            <a:endParaRPr lang="ko-KR" dirty="0"/>
          </a:p>
          <a:p>
            <a:pPr lvl="3"/>
            <a:r>
              <a:rPr lang="ko-KR" altLang="en-US" dirty="0">
                <a:ea typeface="맑은 고딕"/>
              </a:rPr>
              <a:t>금전적 가치 : 각 후보 별 정책에 따라 부동산 투자를 다르게 하여 금전적 이득을 볼 수 있다.</a:t>
            </a:r>
            <a:endParaRPr lang="en-US" altLang="ko-KR" dirty="0">
              <a:ea typeface="맑은 고딕"/>
            </a:endParaRPr>
          </a:p>
          <a:p>
            <a:pPr lvl="3"/>
            <a:endParaRPr lang="ko-KR" altLang="en-US" dirty="0">
              <a:ea typeface="맑은 고딕"/>
            </a:endParaRP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459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DS 1주차 과제 -  선호 정당(후보) 예측 모델 생성</vt:lpstr>
      <vt:lpstr>개요</vt:lpstr>
      <vt:lpstr>예측이 가능한 이유?</vt:lpstr>
      <vt:lpstr>패턴 제안 (1)</vt:lpstr>
      <vt:lpstr>패턴 제안 (2)</vt:lpstr>
      <vt:lpstr>패턴에 따른 dataset 생성</vt:lpstr>
      <vt:lpstr>예측모델 작성</vt:lpstr>
      <vt:lpstr>테스트 결과</vt:lpstr>
      <vt:lpstr>예측변수 선정 및 예측모델의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441</cp:revision>
  <dcterms:created xsi:type="dcterms:W3CDTF">2022-03-07T08:10:40Z</dcterms:created>
  <dcterms:modified xsi:type="dcterms:W3CDTF">2022-03-07T11:29:14Z</dcterms:modified>
</cp:coreProperties>
</file>