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59" r:id="rId4"/>
    <p:sldId id="280" r:id="rId5"/>
    <p:sldId id="257" r:id="rId6"/>
    <p:sldId id="261" r:id="rId7"/>
    <p:sldId id="281" r:id="rId8"/>
    <p:sldId id="282" r:id="rId9"/>
    <p:sldId id="283" r:id="rId10"/>
    <p:sldId id="284" r:id="rId11"/>
    <p:sldId id="285" r:id="rId12"/>
    <p:sldId id="288" r:id="rId13"/>
    <p:sldId id="286" r:id="rId14"/>
    <p:sldId id="287" r:id="rId15"/>
    <p:sldId id="264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3" autoAdjust="0"/>
    <p:restoredTop sz="94380" autoAdjust="0"/>
  </p:normalViewPr>
  <p:slideViewPr>
    <p:cSldViewPr snapToGrid="0">
      <p:cViewPr varScale="1">
        <p:scale>
          <a:sx n="62" d="100"/>
          <a:sy n="62" d="100"/>
        </p:scale>
        <p:origin x="968" y="48"/>
      </p:cViewPr>
      <p:guideLst>
        <p:guide orient="horz" pos="219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29000">
              <a:srgbClr val="27839F"/>
            </a:gs>
            <a:gs pos="0">
              <a:srgbClr val="185B9D"/>
            </a:gs>
            <a:gs pos="100000">
              <a:srgbClr val="43CDA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3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2667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1300"/>
            <a:ext cx="12192000" cy="2667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777950" y="6610350"/>
            <a:ext cx="2411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alpha val="52000"/>
                  </a:schemeClr>
                </a:solidFill>
                <a:latin typeface="Hobo Std" panose="020B0803040709020204" pitchFamily="34" charset="0"/>
              </a:rPr>
              <a:t>ALL RIGHTS RESERVED </a:t>
            </a:r>
            <a:r>
              <a:rPr lang="ko-KR" altLang="en-US" sz="1000" dirty="0">
                <a:solidFill>
                  <a:schemeClr val="bg1">
                    <a:alpha val="52000"/>
                  </a:schemeClr>
                </a:solidFill>
                <a:latin typeface="Hobo Std" panose="020B0803040709020204" pitchFamily="34" charset="0"/>
              </a:rPr>
              <a:t>ⓒ </a:t>
            </a:r>
            <a:r>
              <a:rPr lang="en-US" altLang="ko-KR" sz="1000" dirty="0">
                <a:solidFill>
                  <a:schemeClr val="bg1">
                    <a:alpha val="52000"/>
                  </a:schemeClr>
                </a:solidFill>
                <a:latin typeface="Hobo Std" panose="020B0803040709020204" pitchFamily="34" charset="0"/>
              </a:rPr>
              <a:t>EZWORLD</a:t>
            </a:r>
            <a:endParaRPr lang="ko-KR" altLang="en-US" sz="1000" dirty="0">
              <a:solidFill>
                <a:schemeClr val="bg1">
                  <a:alpha val="52000"/>
                </a:schemeClr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8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33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D819-6C86-41B7-9C60-FBEFE23C1F2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0CBC-02D9-4E8F-9AC4-D35C9902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27839F"/>
            </a:gs>
            <a:gs pos="0">
              <a:srgbClr val="185B9D"/>
            </a:gs>
            <a:gs pos="100000">
              <a:srgbClr val="43CDA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6602" y="2754244"/>
            <a:ext cx="3699987" cy="109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600">
                <a:solidFill>
                  <a:schemeClr val="bg1"/>
                </a:solidFill>
                <a:latin typeface="210 카툰스토리 R"/>
                <a:ea typeface="210 카툰스토리 R"/>
              </a:rPr>
              <a:t>Y-Market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12504" y="2560399"/>
            <a:ext cx="6483896" cy="0"/>
          </a:xfrm>
          <a:prstGeom prst="line">
            <a:avLst/>
          </a:prstGeom>
          <a:ln w="13335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12504" y="4145202"/>
            <a:ext cx="6483896" cy="0"/>
          </a:xfrm>
          <a:prstGeom prst="line">
            <a:avLst/>
          </a:prstGeom>
          <a:ln w="1333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95260" y="4277079"/>
            <a:ext cx="1554480" cy="635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Hobo Std"/>
              </a:rPr>
              <a:t>2016100313 서동빈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Hobo Std"/>
              </a:rPr>
              <a:t>2014114126 황민호</a:t>
            </a:r>
          </a:p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Hobo Std"/>
              </a:rPr>
              <a:t>2016100309 김찬호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5997632" y="4277079"/>
            <a:ext cx="1878330" cy="264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Hobo Std"/>
              </a:rPr>
              <a:t>컴퓨터소프트웨어과 </a:t>
            </a:r>
            <a:r>
              <a:rPr lang="en-US" altLang="ko-KR" sz="1200">
                <a:solidFill>
                  <a:schemeClr val="bg1"/>
                </a:solidFill>
                <a:latin typeface="Hobo Std"/>
              </a:rPr>
              <a:t>3-C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5756910" y="3737328"/>
            <a:ext cx="678180" cy="2660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bg1"/>
                </a:solidFill>
                <a:latin typeface="Hobo Std"/>
              </a:rPr>
              <a:t>동삼호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7" y="1038001"/>
            <a:ext cx="697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-TOP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7744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4.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메뉴얼</a:t>
            </a: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2"/>
          <a:srcRect b="73290"/>
          <a:stretch>
            <a:fillRect/>
          </a:stretch>
        </p:blipFill>
        <p:spPr>
          <a:xfrm>
            <a:off x="614345" y="1759682"/>
            <a:ext cx="10963310" cy="971910"/>
          </a:xfrm>
          <a:prstGeom prst="rect">
            <a:avLst/>
          </a:prstGeom>
        </p:spPr>
      </p:pic>
      <p:sp>
        <p:nvSpPr>
          <p:cNvPr id="162" name="TextBox 125"/>
          <p:cNvSpPr txBox="1"/>
          <p:nvPr/>
        </p:nvSpPr>
        <p:spPr>
          <a:xfrm>
            <a:off x="2380906" y="1443179"/>
            <a:ext cx="463259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①</a:t>
            </a:r>
          </a:p>
        </p:txBody>
      </p:sp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1958731" y="1795076"/>
          <a:ext cx="6342570" cy="4093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33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TextBox 125"/>
          <p:cNvSpPr txBox="1"/>
          <p:nvPr/>
        </p:nvSpPr>
        <p:spPr>
          <a:xfrm>
            <a:off x="3700799" y="1443179"/>
            <a:ext cx="467341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②</a:t>
            </a:r>
          </a:p>
        </p:txBody>
      </p:sp>
      <p:sp>
        <p:nvSpPr>
          <p:cNvPr id="173" name="TextBox 125"/>
          <p:cNvSpPr txBox="1"/>
          <p:nvPr/>
        </p:nvSpPr>
        <p:spPr>
          <a:xfrm>
            <a:off x="4958099" y="1443179"/>
            <a:ext cx="467341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③</a:t>
            </a:r>
            <a:endParaRPr lang="en-US" altLang="ko-KR" sz="20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74" name="TextBox 125"/>
          <p:cNvSpPr txBox="1"/>
          <p:nvPr/>
        </p:nvSpPr>
        <p:spPr>
          <a:xfrm>
            <a:off x="6303845" y="1443179"/>
            <a:ext cx="464619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④</a:t>
            </a:r>
          </a:p>
        </p:txBody>
      </p:sp>
      <p:sp>
        <p:nvSpPr>
          <p:cNvPr id="175" name="TextBox 125"/>
          <p:cNvSpPr txBox="1"/>
          <p:nvPr/>
        </p:nvSpPr>
        <p:spPr>
          <a:xfrm>
            <a:off x="5779970" y="2681429"/>
            <a:ext cx="464620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⑥</a:t>
            </a:r>
          </a:p>
        </p:txBody>
      </p:sp>
      <p:sp>
        <p:nvSpPr>
          <p:cNvPr id="176" name="TextBox 125"/>
          <p:cNvSpPr txBox="1"/>
          <p:nvPr/>
        </p:nvSpPr>
        <p:spPr>
          <a:xfrm>
            <a:off x="1771527" y="3232379"/>
            <a:ext cx="8255849" cy="2280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메인화면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메인 화면으로 이동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개인정보수정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 회원가입 할 때 입력한 정보를 수정하는 페이지로 이동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즐겨찾기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 즐겨찾기를 추가한 상품을 출력하는 페이지로 이동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배송조회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주문한 상품의 배송상태를 확인하는 페이지로 이동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장바구니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장바구니에 담아놓은 상품을 출력하는 페이지로 이동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검색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검색한 텍스트와 일치하는 상품을 출력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879625" y="2227382"/>
            <a:ext cx="2327451" cy="52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TextBox 125"/>
          <p:cNvSpPr txBox="1"/>
          <p:nvPr/>
        </p:nvSpPr>
        <p:spPr>
          <a:xfrm>
            <a:off x="7631902" y="1443179"/>
            <a:ext cx="460538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7" y="1038001"/>
            <a:ext cx="14403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-SIDE, BODY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7744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4.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메뉴얼</a:t>
            </a: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2"/>
          <a:srcRect t="26740" r="8560"/>
          <a:stretch>
            <a:fillRect/>
          </a:stretch>
        </p:blipFill>
        <p:spPr>
          <a:xfrm>
            <a:off x="1309670" y="1703893"/>
            <a:ext cx="10024416" cy="2666000"/>
          </a:xfrm>
          <a:prstGeom prst="rect">
            <a:avLst/>
          </a:prstGeom>
        </p:spPr>
      </p:pic>
      <p:sp>
        <p:nvSpPr>
          <p:cNvPr id="166" name="직사각형 165"/>
          <p:cNvSpPr/>
          <p:nvPr/>
        </p:nvSpPr>
        <p:spPr>
          <a:xfrm>
            <a:off x="1375367" y="1747471"/>
            <a:ext cx="1368668" cy="265088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782032" y="1746005"/>
            <a:ext cx="8565279" cy="2650880"/>
          </a:xfrm>
          <a:prstGeom prst="rect">
            <a:avLst/>
          </a:prstGeom>
          <a:noFill/>
          <a:ln w="38100">
            <a:solidFill>
              <a:srgbClr val="185B9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85B9D"/>
              </a:solidFill>
            </a:endParaRPr>
          </a:p>
        </p:txBody>
      </p:sp>
      <p:sp>
        <p:nvSpPr>
          <p:cNvPr id="170" name="TextBox 125"/>
          <p:cNvSpPr txBox="1"/>
          <p:nvPr/>
        </p:nvSpPr>
        <p:spPr>
          <a:xfrm>
            <a:off x="2287016" y="1738454"/>
            <a:ext cx="463259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8000"/>
                </a:solidFill>
                <a:latin typeface="나눔바른고딕 UltraLight"/>
                <a:ea typeface="나눔바른고딕 UltraLight"/>
              </a:rPr>
              <a:t>①</a:t>
            </a:r>
          </a:p>
        </p:txBody>
      </p:sp>
      <p:sp>
        <p:nvSpPr>
          <p:cNvPr id="171" name="TextBox 125"/>
          <p:cNvSpPr txBox="1"/>
          <p:nvPr/>
        </p:nvSpPr>
        <p:spPr>
          <a:xfrm>
            <a:off x="10845910" y="1779273"/>
            <a:ext cx="467341" cy="3932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②</a:t>
            </a:r>
          </a:p>
        </p:txBody>
      </p:sp>
      <p:sp>
        <p:nvSpPr>
          <p:cNvPr id="172" name="TextBox 125"/>
          <p:cNvSpPr txBox="1"/>
          <p:nvPr/>
        </p:nvSpPr>
        <p:spPr>
          <a:xfrm>
            <a:off x="1771526" y="4541386"/>
            <a:ext cx="9626088" cy="81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카테고리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관련 카테고리와 일치하는 상품만을 출력</a:t>
            </a:r>
          </a:p>
          <a:p>
            <a:pPr marL="370000" lvl="0" indent="-370000">
              <a:lnSpc>
                <a:spcPct val="120000"/>
              </a:lnSpc>
              <a:buAutoNum type="circleNumDbPlain"/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상품상세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 상품을 클릭하면 사이즈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수량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색상정보를 출력하는 상세페이지로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403129" y="514781"/>
            <a:ext cx="27744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4.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메뉴얼</a:t>
            </a: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790" y="1436648"/>
            <a:ext cx="10338684" cy="4498618"/>
          </a:xfrm>
          <a:prstGeom prst="rect">
            <a:avLst/>
          </a:prstGeom>
        </p:spPr>
      </p:pic>
      <p:sp>
        <p:nvSpPr>
          <p:cNvPr id="174" name="TextBox 125"/>
          <p:cNvSpPr txBox="1"/>
          <p:nvPr/>
        </p:nvSpPr>
        <p:spPr>
          <a:xfrm>
            <a:off x="775187" y="1038001"/>
            <a:ext cx="12593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다이어그램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403129" y="514781"/>
            <a:ext cx="1983836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5.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보완사항</a:t>
            </a:r>
          </a:p>
        </p:txBody>
      </p:sp>
      <p:sp>
        <p:nvSpPr>
          <p:cNvPr id="171" name="TextBox 134"/>
          <p:cNvSpPr txBox="1"/>
          <p:nvPr/>
        </p:nvSpPr>
        <p:spPr>
          <a:xfrm>
            <a:off x="4522691" y="2534927"/>
            <a:ext cx="1899699" cy="569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보완할 점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3725920" y="2039638"/>
            <a:ext cx="5081591" cy="2667597"/>
            <a:chOff x="3560533" y="1096106"/>
            <a:chExt cx="4663958" cy="2667597"/>
          </a:xfrm>
        </p:grpSpPr>
        <p:sp>
          <p:nvSpPr>
            <p:cNvPr id="173" name="모서리가 둥근 직사각형 1"/>
            <p:cNvSpPr/>
            <p:nvPr/>
          </p:nvSpPr>
          <p:spPr>
            <a:xfrm>
              <a:off x="3560533" y="1423157"/>
              <a:ext cx="4663957" cy="234054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62500" lvl="0" indent="-462500">
                <a:lnSpc>
                  <a:spcPct val="120000"/>
                </a:lnSpc>
                <a:buFont typeface="Arial"/>
                <a:buChar char="•"/>
                <a:defRPr/>
              </a:pPr>
              <a:endPara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endParaRPr>
            </a:p>
            <a:p>
              <a:pPr marL="462500" lvl="0" indent="-46250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ko-KR" altLang="en-US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Exception처리 </a:t>
              </a:r>
            </a:p>
            <a:p>
              <a:pPr marL="462500" lvl="0" indent="-46250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ko-KR" altLang="en-US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Ajax(비동기통신)</a:t>
              </a:r>
            </a:p>
            <a:p>
              <a:pPr marL="462500" lvl="0" indent="-46250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ko-KR" altLang="en-US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페이징기법</a:t>
              </a:r>
            </a:p>
            <a:p>
              <a:pPr marL="462500" lvl="0" indent="-46250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ko-KR" altLang="en-US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JavaScript</a:t>
              </a:r>
              <a:r>
                <a:rPr lang="en-US" altLang="ko-KR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(</a:t>
              </a:r>
              <a:r>
                <a:rPr lang="ko-KR" altLang="en-US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정규식</a:t>
              </a:r>
              <a:r>
                <a:rPr lang="en-US" altLang="ko-KR" sz="24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85B9D"/>
                  </a:solidFill>
                  <a:latin typeface="나눔바른고딕 UltraLight"/>
                  <a:ea typeface="나눔바른고딕 UltraLight"/>
                </a:rPr>
                <a:t>)</a:t>
              </a:r>
              <a:endParaRPr lang="ko-KR" altLang="en-US" sz="2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74" name="모서리가 둥근 직사각형 1"/>
            <p:cNvSpPr/>
            <p:nvPr/>
          </p:nvSpPr>
          <p:spPr>
            <a:xfrm>
              <a:off x="3560533" y="1096106"/>
              <a:ext cx="4663957" cy="757456"/>
            </a:xfrm>
            <a:prstGeom prst="roundRect">
              <a:avLst>
                <a:gd name="adj" fmla="val 16667"/>
              </a:avLst>
            </a:prstGeom>
            <a:solidFill>
              <a:srgbClr val="185B9D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보완사항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403129" y="514781"/>
            <a:ext cx="1983836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5.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보완사항</a:t>
            </a:r>
          </a:p>
        </p:txBody>
      </p:sp>
      <p:sp>
        <p:nvSpPr>
          <p:cNvPr id="174" name="모서리가 둥근 직사각형 1"/>
          <p:cNvSpPr/>
          <p:nvPr/>
        </p:nvSpPr>
        <p:spPr>
          <a:xfrm>
            <a:off x="2417978" y="2001538"/>
            <a:ext cx="3438528" cy="1074956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solidFill>
              <a:srgbClr val="18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lnSpc>
                <a:spcPct val="120000"/>
              </a:lnSpc>
              <a:buNone/>
              <a:defRPr/>
            </a:pPr>
            <a:r>
              <a:rPr lang="ko-KR" altLang="en-US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Exception처리 </a:t>
            </a:r>
            <a:endParaRPr lang="ko-KR" altLang="en-US" sz="31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lt1"/>
              </a:solidFill>
              <a:latin typeface="나눔바른고딕"/>
              <a:ea typeface="나눔바른고딕"/>
            </a:endParaRPr>
          </a:p>
        </p:txBody>
      </p:sp>
      <p:sp>
        <p:nvSpPr>
          <p:cNvPr id="175" name="모서리가 둥근 직사각형 1"/>
          <p:cNvSpPr/>
          <p:nvPr/>
        </p:nvSpPr>
        <p:spPr>
          <a:xfrm>
            <a:off x="6355773" y="1977725"/>
            <a:ext cx="3986216" cy="1074956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solidFill>
              <a:srgbClr val="18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lnSpc>
                <a:spcPct val="120000"/>
              </a:lnSpc>
              <a:buNone/>
              <a:defRPr/>
            </a:pPr>
            <a:r>
              <a:rPr lang="ko-KR" altLang="en-US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Ajax(비동기통신)</a:t>
            </a:r>
            <a:endParaRPr lang="ko-KR" altLang="en-US" sz="31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lt1"/>
              </a:solidFill>
              <a:latin typeface="나눔바른고딕"/>
              <a:ea typeface="나눔바른고딕"/>
            </a:endParaRPr>
          </a:p>
        </p:txBody>
      </p:sp>
      <p:sp>
        <p:nvSpPr>
          <p:cNvPr id="176" name="모서리가 둥근 직사각형 1"/>
          <p:cNvSpPr/>
          <p:nvPr/>
        </p:nvSpPr>
        <p:spPr>
          <a:xfrm>
            <a:off x="6974103" y="3858913"/>
            <a:ext cx="2827341" cy="1074956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solidFill>
              <a:srgbClr val="18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lnSpc>
                <a:spcPct val="120000"/>
              </a:lnSpc>
              <a:buNone/>
              <a:defRPr/>
            </a:pPr>
            <a:r>
              <a:rPr lang="ko-KR" altLang="en-US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페이징기법</a:t>
            </a:r>
            <a:endParaRPr lang="ko-KR" altLang="en-US" sz="31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lt1"/>
              </a:solidFill>
              <a:latin typeface="나눔바른고딕"/>
              <a:ea typeface="나눔바른고딕"/>
            </a:endParaRPr>
          </a:p>
        </p:txBody>
      </p:sp>
      <p:sp>
        <p:nvSpPr>
          <p:cNvPr id="177" name="모서리가 둥근 직사각형 1"/>
          <p:cNvSpPr/>
          <p:nvPr/>
        </p:nvSpPr>
        <p:spPr>
          <a:xfrm>
            <a:off x="2449728" y="3866851"/>
            <a:ext cx="3994153" cy="1074956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solidFill>
              <a:srgbClr val="18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lnSpc>
                <a:spcPct val="120000"/>
              </a:lnSpc>
              <a:buNone/>
              <a:defRPr/>
            </a:pPr>
            <a:r>
              <a:rPr lang="ko-KR" altLang="en-US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JavaScript</a:t>
            </a:r>
            <a:r>
              <a:rPr lang="en-US" altLang="ko-KR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(</a:t>
            </a:r>
            <a:r>
              <a:rPr lang="ko-KR" altLang="en-US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정규식</a:t>
            </a:r>
            <a:r>
              <a:rPr lang="en-US" altLang="ko-KR" sz="3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 UltraLight"/>
                <a:ea typeface="나눔바른고딕 UltraLight"/>
              </a:rPr>
              <a:t>)</a:t>
            </a:r>
            <a:endParaRPr lang="ko-KR" altLang="en-US" sz="31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lt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"/>
          <p:cNvSpPr/>
          <p:nvPr/>
        </p:nvSpPr>
        <p:spPr>
          <a:xfrm>
            <a:off x="3827009" y="2945946"/>
            <a:ext cx="4510767" cy="112259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09" y="491921"/>
            <a:ext cx="2782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6.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프로그램 시연</a:t>
            </a:r>
          </a:p>
        </p:txBody>
      </p:sp>
      <p:sp>
        <p:nvSpPr>
          <p:cNvPr id="15" name="TextBox 2"/>
          <p:cNvSpPr txBox="1"/>
          <p:nvPr/>
        </p:nvSpPr>
        <p:spPr>
          <a:xfrm>
            <a:off x="4105493" y="3070473"/>
            <a:ext cx="4010760" cy="8328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9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lt1"/>
                </a:solidFill>
                <a:latin typeface="나눔바른고딕"/>
                <a:ea typeface="나눔바른고딕"/>
              </a:rPr>
              <a:t>프로그램 시연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90475" y="3313338"/>
            <a:ext cx="252413" cy="23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52060" y="2741634"/>
            <a:ext cx="2297429" cy="13324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200">
                <a:solidFill>
                  <a:schemeClr val="bg1"/>
                </a:solidFill>
                <a:latin typeface="Hobo Std"/>
              </a:rPr>
              <a:t>QnA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4487" y="2794247"/>
            <a:ext cx="252413" cy="23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8560" y="3025571"/>
            <a:ext cx="221887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Hobo Std"/>
              </a:rPr>
              <a:t>INDEX</a:t>
            </a:r>
            <a:endParaRPr lang="ko-KR" altLang="en-US" sz="5400">
              <a:solidFill>
                <a:schemeClr val="bg1"/>
              </a:solidFill>
              <a:latin typeface="Hobo St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7735" y="756139"/>
            <a:ext cx="2601055" cy="4897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1. 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7735" y="1754129"/>
            <a:ext cx="1962880" cy="4851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2.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 개발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7735" y="2747583"/>
            <a:ext cx="2286730" cy="485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3.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 시스템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7734" y="4739916"/>
            <a:ext cx="1962881" cy="4874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5.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 보완 사항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6767735" y="5731786"/>
            <a:ext cx="2601055" cy="4861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6. 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프로그램 시연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6767735" y="3741259"/>
            <a:ext cx="2601055" cy="490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4. </a:t>
            </a:r>
            <a:r>
              <a:rPr lang="ko-KR" altLang="en-US" sz="2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100000">
                      <a:srgbClr val="3AB5A1"/>
                    </a:gs>
                    <a:gs pos="64000">
                      <a:srgbClr val="27839F"/>
                    </a:gs>
                    <a:gs pos="0">
                      <a:srgbClr val="185B9D">
                        <a:lumMod val="100000"/>
                      </a:srgbClr>
                    </a:gs>
                  </a:gsLst>
                  <a:lin ang="0" scaled="1"/>
                </a:gradFill>
                <a:latin typeface="나눔바른고딕"/>
                <a:ea typeface="나눔바른고딕"/>
              </a:rPr>
              <a:t>시스템 메뉴얼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10" y="491921"/>
            <a:ext cx="25859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1.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프로젝트 개요</a:t>
            </a:r>
          </a:p>
        </p:txBody>
      </p:sp>
      <p:sp>
        <p:nvSpPr>
          <p:cNvPr id="40" name="TextBox 125"/>
          <p:cNvSpPr txBox="1"/>
          <p:nvPr/>
        </p:nvSpPr>
        <p:spPr>
          <a:xfrm>
            <a:off x="775187" y="1038001"/>
            <a:ext cx="222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팀명</a:t>
            </a: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프로젝트명 소개</a:t>
            </a:r>
          </a:p>
        </p:txBody>
      </p:sp>
      <p:sp>
        <p:nvSpPr>
          <p:cNvPr id="42" name="TextBox 125"/>
          <p:cNvSpPr txBox="1"/>
          <p:nvPr/>
        </p:nvSpPr>
        <p:spPr>
          <a:xfrm>
            <a:off x="1417748" y="2526831"/>
            <a:ext cx="9065467" cy="395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초기 팀원들의 이름인 서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나눔바른고딕 UltraLight"/>
                <a:ea typeface="나눔바른고딕 UltraLight"/>
              </a:rPr>
              <a:t>동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빈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황민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나눔바른고딕 UltraLight"/>
                <a:ea typeface="나눔바른고딕 UltraLight"/>
              </a:rPr>
              <a:t>호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김찬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나눔바른고딕 UltraLight"/>
                <a:ea typeface="나눔바른고딕 UltraLight"/>
              </a:rPr>
              <a:t>호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 신준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나눔바른고딕 UltraLight"/>
                <a:ea typeface="나눔바른고딕 UltraLight"/>
              </a:rPr>
              <a:t>호 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이름을 한 글자씩 따서 작명</a:t>
            </a:r>
          </a:p>
        </p:txBody>
      </p:sp>
      <p:sp>
        <p:nvSpPr>
          <p:cNvPr id="44" name="TextBox 125"/>
          <p:cNvSpPr txBox="1"/>
          <p:nvPr/>
        </p:nvSpPr>
        <p:spPr>
          <a:xfrm>
            <a:off x="1417744" y="4195904"/>
            <a:ext cx="8046296" cy="3932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연성대학교에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Y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와 쇼핑몰 관련 프로그램이므로 </a:t>
            </a: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Market</a:t>
            </a:r>
            <a:r>
              <a:rPr lang="ko-KR" altLang="en-US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을 합성하여 작명</a:t>
            </a:r>
          </a:p>
        </p:txBody>
      </p:sp>
      <p:sp>
        <p:nvSpPr>
          <p:cNvPr id="47" name="모서리가 둥근 직사각형 1"/>
          <p:cNvSpPr/>
          <p:nvPr/>
        </p:nvSpPr>
        <p:spPr>
          <a:xfrm>
            <a:off x="1442964" y="1794491"/>
            <a:ext cx="2551926" cy="646331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동삼호</a:t>
            </a:r>
          </a:p>
        </p:txBody>
      </p:sp>
      <p:sp>
        <p:nvSpPr>
          <p:cNvPr id="48" name="모서리가 둥근 직사각형 1"/>
          <p:cNvSpPr/>
          <p:nvPr/>
        </p:nvSpPr>
        <p:spPr>
          <a:xfrm>
            <a:off x="1442964" y="3429000"/>
            <a:ext cx="2551926" cy="646331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Y-Market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10" y="491921"/>
            <a:ext cx="25859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1.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프로젝트 개요</a:t>
            </a:r>
          </a:p>
        </p:txBody>
      </p:sp>
      <p:sp>
        <p:nvSpPr>
          <p:cNvPr id="40" name="TextBox 125"/>
          <p:cNvSpPr txBox="1"/>
          <p:nvPr/>
        </p:nvSpPr>
        <p:spPr>
          <a:xfrm>
            <a:off x="775187" y="1038001"/>
            <a:ext cx="15165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프로젝트 개요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3725920" y="1403793"/>
            <a:ext cx="5081591" cy="1794472"/>
            <a:chOff x="3560533" y="1207231"/>
            <a:chExt cx="4663958" cy="1794472"/>
          </a:xfrm>
        </p:grpSpPr>
        <p:sp>
          <p:nvSpPr>
            <p:cNvPr id="49" name="모서리가 둥근 직사각형 1"/>
            <p:cNvSpPr/>
            <p:nvPr/>
          </p:nvSpPr>
          <p:spPr>
            <a:xfrm>
              <a:off x="3560533" y="1423157"/>
              <a:ext cx="4663957" cy="157854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600" indent="-285600">
                <a:buFont typeface="Arial"/>
                <a:buChar char="•"/>
                <a:defRPr/>
              </a:pPr>
              <a:endParaRPr lang="ko-KR" altLang="en-US" sz="2000" b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endParaRP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구조적 방법론, 현업시스템 간접경험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프로젝트 관리능력 향상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역할분담, PM의 역할 고찰</a:t>
              </a:r>
            </a:p>
          </p:txBody>
        </p:sp>
        <p:sp>
          <p:nvSpPr>
            <p:cNvPr id="48" name="모서리가 둥근 직사각형 1"/>
            <p:cNvSpPr/>
            <p:nvPr/>
          </p:nvSpPr>
          <p:spPr>
            <a:xfrm>
              <a:off x="3560533" y="1207231"/>
              <a:ext cx="4663957" cy="646331"/>
            </a:xfrm>
            <a:prstGeom prst="roundRect">
              <a:avLst>
                <a:gd name="adj" fmla="val 16667"/>
              </a:avLst>
            </a:prstGeom>
            <a:solidFill>
              <a:srgbClr val="185B9D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주제선정 이유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454242" y="3712840"/>
            <a:ext cx="4369547" cy="2201448"/>
            <a:chOff x="1454242" y="3665215"/>
            <a:chExt cx="4369547" cy="2201448"/>
          </a:xfrm>
        </p:grpSpPr>
        <p:sp>
          <p:nvSpPr>
            <p:cNvPr id="52" name="모서리가 둥근 직사각형 1"/>
            <p:cNvSpPr/>
            <p:nvPr/>
          </p:nvSpPr>
          <p:spPr>
            <a:xfrm>
              <a:off x="1454242" y="3881141"/>
              <a:ext cx="4369547" cy="198552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 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사용자 니즈 파악능력 향상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개발자 입장의 구조설계능력 향상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데이터 조작 및 설계능력 향상</a:t>
              </a:r>
            </a:p>
            <a:p>
              <a:pPr marL="285600" indent="-285600">
                <a:buFont typeface="Arial"/>
                <a:buChar char="•"/>
                <a:defRPr/>
              </a:pPr>
              <a:r>
                <a:rPr lang="ko-KR" altLang="en-US" sz="20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웹 분석능력 향상</a:t>
              </a:r>
            </a:p>
          </p:txBody>
        </p:sp>
        <p:sp>
          <p:nvSpPr>
            <p:cNvPr id="53" name="모서리가 둥근 직사각형 1"/>
            <p:cNvSpPr/>
            <p:nvPr/>
          </p:nvSpPr>
          <p:spPr>
            <a:xfrm>
              <a:off x="1454242" y="3665215"/>
              <a:ext cx="4369547" cy="646331"/>
            </a:xfrm>
            <a:prstGeom prst="roundRect">
              <a:avLst>
                <a:gd name="adj" fmla="val 16667"/>
              </a:avLst>
            </a:prstGeom>
            <a:solidFill>
              <a:srgbClr val="185B9D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기대효과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057539" y="3693790"/>
            <a:ext cx="4364131" cy="2369291"/>
            <a:chOff x="6895615" y="3665215"/>
            <a:chExt cx="3885731" cy="2369291"/>
          </a:xfrm>
        </p:grpSpPr>
        <p:sp>
          <p:nvSpPr>
            <p:cNvPr id="54" name="모서리가 둥근 직사각형 1"/>
            <p:cNvSpPr/>
            <p:nvPr/>
          </p:nvSpPr>
          <p:spPr>
            <a:xfrm>
              <a:off x="6895615" y="3862091"/>
              <a:ext cx="3876644" cy="21724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71320" indent="-271320">
                <a:buFont typeface="Arial"/>
                <a:buChar char="•"/>
                <a:defRPr/>
              </a:pPr>
              <a:endParaRPr lang="en-US" altLang="ko-KR" sz="1900" b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endParaRPr>
            </a:p>
            <a:p>
              <a:pPr marL="271320" indent="-271320">
                <a:buFont typeface="Arial"/>
                <a:buChar char="•"/>
                <a:defRPr/>
              </a:pPr>
              <a:r>
                <a:rPr lang="en-US" altLang="ko-KR" sz="19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TomCat 8.5</a:t>
              </a:r>
            </a:p>
            <a:p>
              <a:pPr marL="271320" indent="-271320">
                <a:buFont typeface="Arial"/>
                <a:buChar char="•"/>
                <a:defRPr/>
              </a:pPr>
              <a:r>
                <a:rPr lang="en-US" altLang="ko-KR" sz="19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Oracle 11g</a:t>
              </a:r>
            </a:p>
            <a:p>
              <a:pPr marL="271320" indent="-271320">
                <a:buFont typeface="Arial"/>
                <a:buChar char="•"/>
                <a:defRPr/>
              </a:pPr>
              <a:r>
                <a:rPr lang="en-US" altLang="ko-KR" sz="19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JDK 14</a:t>
              </a:r>
            </a:p>
            <a:p>
              <a:pPr marL="271320" indent="-271320">
                <a:buFont typeface="Arial"/>
                <a:buChar char="•"/>
                <a:defRPr/>
              </a:pPr>
              <a:r>
                <a:rPr lang="en-US" altLang="ko-KR" sz="19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Spring Framework 3.9.4</a:t>
              </a:r>
            </a:p>
            <a:p>
              <a:pPr marL="271320" indent="-271320">
                <a:buFont typeface="Arial"/>
                <a:buChar char="•"/>
                <a:defRPr/>
              </a:pPr>
              <a:r>
                <a:rPr lang="en-US" altLang="ko-KR" sz="19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바른고딕"/>
                  <a:ea typeface="나눔바른고딕"/>
                </a:rPr>
                <a:t>Eclipse 4.15.0</a:t>
              </a:r>
            </a:p>
          </p:txBody>
        </p:sp>
        <p:sp>
          <p:nvSpPr>
            <p:cNvPr id="55" name="모서리가 둥근 직사각형 1"/>
            <p:cNvSpPr/>
            <p:nvPr/>
          </p:nvSpPr>
          <p:spPr>
            <a:xfrm>
              <a:off x="6895617" y="3665215"/>
              <a:ext cx="3885729" cy="646331"/>
            </a:xfrm>
            <a:prstGeom prst="roundRect">
              <a:avLst>
                <a:gd name="adj" fmla="val 16667"/>
              </a:avLst>
            </a:prstGeom>
            <a:solidFill>
              <a:srgbClr val="185B9D"/>
            </a:solidFill>
            <a:ln>
              <a:solidFill>
                <a:srgbClr val="185B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/>
                  <a:ea typeface="나눔바른고딕"/>
                </a:rPr>
                <a:t>개발환경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10" y="491921"/>
            <a:ext cx="19914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2.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개발일정</a:t>
            </a:r>
          </a:p>
        </p:txBody>
      </p:sp>
      <p:graphicFrame>
        <p:nvGraphicFramePr>
          <p:cNvPr id="30" name="Group 745"/>
          <p:cNvGraphicFramePr/>
          <p:nvPr/>
        </p:nvGraphicFramePr>
        <p:xfrm>
          <a:off x="663575" y="1197841"/>
          <a:ext cx="10927903" cy="5094223"/>
        </p:xfrm>
        <a:graphic>
          <a:graphicData uri="http://schemas.openxmlformats.org/drawingml/2006/table">
            <a:tbl>
              <a:tblPr/>
              <a:tblGrid>
                <a:gridCol w="262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89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36307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추진내용</a:t>
                      </a:r>
                      <a:endParaRPr kumimoji="1" lang="ko-KR" altLang="en-US" sz="1800" b="1" i="0" u="none" strike="noStrike" cap="none" normalizeH="0" baseline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7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월</a:t>
                      </a:r>
                    </a:p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주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요구사항 정의 및 분석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시스템 설계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인터페이스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테스트 설계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코딩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테스트</a:t>
                      </a:r>
                      <a:r>
                        <a:rPr kumimoji="1" lang="en-US" altLang="ko-KR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수정보완</a:t>
                      </a:r>
                      <a:endParaRPr kumimoji="1" lang="ko-KR" altLang="ko-KR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발표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rgbClr val="185B9D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3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최종보고서 작성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2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7" y="1038001"/>
            <a:ext cx="6783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기능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4315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3.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기능</a:t>
            </a:r>
          </a:p>
        </p:txBody>
      </p:sp>
      <p:sp>
        <p:nvSpPr>
          <p:cNvPr id="137" name="모서리가 둥근 직사각형 1"/>
          <p:cNvSpPr/>
          <p:nvPr/>
        </p:nvSpPr>
        <p:spPr>
          <a:xfrm>
            <a:off x="2216301" y="2051201"/>
            <a:ext cx="1365631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회원가입</a:t>
            </a:r>
          </a:p>
        </p:txBody>
      </p:sp>
      <p:sp>
        <p:nvSpPr>
          <p:cNvPr id="142" name="모서리가 둥근 직사각형 1"/>
          <p:cNvSpPr/>
          <p:nvPr/>
        </p:nvSpPr>
        <p:spPr>
          <a:xfrm>
            <a:off x="9222621" y="2051201"/>
            <a:ext cx="1997745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개인정보수정</a:t>
            </a:r>
          </a:p>
        </p:txBody>
      </p:sp>
      <p:sp>
        <p:nvSpPr>
          <p:cNvPr id="144" name="모서리가 둥근 직사각형 1"/>
          <p:cNvSpPr/>
          <p:nvPr/>
        </p:nvSpPr>
        <p:spPr>
          <a:xfrm>
            <a:off x="2216301" y="4145845"/>
            <a:ext cx="1365631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즐겨찾기</a:t>
            </a:r>
          </a:p>
        </p:txBody>
      </p:sp>
      <p:sp>
        <p:nvSpPr>
          <p:cNvPr id="145" name="모서리가 둥근 직사각형 1"/>
          <p:cNvSpPr/>
          <p:nvPr/>
        </p:nvSpPr>
        <p:spPr>
          <a:xfrm>
            <a:off x="5537273" y="2051201"/>
            <a:ext cx="1353363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로그인</a:t>
            </a:r>
          </a:p>
        </p:txBody>
      </p:sp>
      <p:sp>
        <p:nvSpPr>
          <p:cNvPr id="146" name="모서리가 둥근 직사각형 1"/>
          <p:cNvSpPr/>
          <p:nvPr/>
        </p:nvSpPr>
        <p:spPr>
          <a:xfrm>
            <a:off x="3856779" y="2051201"/>
            <a:ext cx="1434903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회원탈퇴</a:t>
            </a:r>
          </a:p>
        </p:txBody>
      </p:sp>
      <p:sp>
        <p:nvSpPr>
          <p:cNvPr id="147" name="모서리가 둥근 직사각형 1"/>
          <p:cNvSpPr/>
          <p:nvPr/>
        </p:nvSpPr>
        <p:spPr>
          <a:xfrm>
            <a:off x="3840929" y="4145845"/>
            <a:ext cx="1452222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장바구니</a:t>
            </a:r>
          </a:p>
        </p:txBody>
      </p:sp>
      <p:sp>
        <p:nvSpPr>
          <p:cNvPr id="148" name="모서리가 둥근 직사각형 1"/>
          <p:cNvSpPr/>
          <p:nvPr/>
        </p:nvSpPr>
        <p:spPr>
          <a:xfrm>
            <a:off x="2216301" y="3429000"/>
            <a:ext cx="1452222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카테고리</a:t>
            </a:r>
          </a:p>
        </p:txBody>
      </p:sp>
      <p:sp>
        <p:nvSpPr>
          <p:cNvPr id="149" name="모서리가 둥근 직사각형 1"/>
          <p:cNvSpPr/>
          <p:nvPr/>
        </p:nvSpPr>
        <p:spPr>
          <a:xfrm>
            <a:off x="5596369" y="3429000"/>
            <a:ext cx="1452222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구매</a:t>
            </a:r>
          </a:p>
        </p:txBody>
      </p:sp>
      <p:sp>
        <p:nvSpPr>
          <p:cNvPr id="150" name="모서리가 둥근 직사각형 1"/>
          <p:cNvSpPr/>
          <p:nvPr/>
        </p:nvSpPr>
        <p:spPr>
          <a:xfrm>
            <a:off x="3906335" y="3429000"/>
            <a:ext cx="1452222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검색정렬</a:t>
            </a:r>
          </a:p>
        </p:txBody>
      </p:sp>
      <p:sp>
        <p:nvSpPr>
          <p:cNvPr id="151" name="모서리가 둥근 직사각형 1"/>
          <p:cNvSpPr/>
          <p:nvPr/>
        </p:nvSpPr>
        <p:spPr>
          <a:xfrm>
            <a:off x="2216301" y="5324188"/>
            <a:ext cx="2037200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상품별 후기 관리</a:t>
            </a:r>
          </a:p>
        </p:txBody>
      </p:sp>
      <p:sp>
        <p:nvSpPr>
          <p:cNvPr id="152" name="모서리가 둥근 직사각형 1"/>
          <p:cNvSpPr/>
          <p:nvPr/>
        </p:nvSpPr>
        <p:spPr>
          <a:xfrm>
            <a:off x="4440014" y="5324188"/>
            <a:ext cx="1703336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댓글 관리</a:t>
            </a:r>
          </a:p>
        </p:txBody>
      </p:sp>
      <p:sp>
        <p:nvSpPr>
          <p:cNvPr id="153" name="모서리가 둥근 직사각형 1"/>
          <p:cNvSpPr/>
          <p:nvPr/>
        </p:nvSpPr>
        <p:spPr>
          <a:xfrm>
            <a:off x="7286404" y="3429000"/>
            <a:ext cx="1703336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결제시스템</a:t>
            </a:r>
          </a:p>
        </p:txBody>
      </p:sp>
      <p:sp>
        <p:nvSpPr>
          <p:cNvPr id="154" name="모서리가 둥근 직사각형 1"/>
          <p:cNvSpPr/>
          <p:nvPr/>
        </p:nvSpPr>
        <p:spPr>
          <a:xfrm>
            <a:off x="5552148" y="4145845"/>
            <a:ext cx="1703336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배송확인</a:t>
            </a:r>
          </a:p>
        </p:txBody>
      </p:sp>
      <p:sp>
        <p:nvSpPr>
          <p:cNvPr id="155" name="모서리가 둥근 직사각형 1"/>
          <p:cNvSpPr/>
          <p:nvPr/>
        </p:nvSpPr>
        <p:spPr>
          <a:xfrm>
            <a:off x="7112413" y="2051201"/>
            <a:ext cx="1980427" cy="577058"/>
          </a:xfrm>
          <a:prstGeom prst="roundRect">
            <a:avLst>
              <a:gd name="adj" fmla="val 16667"/>
            </a:avLst>
          </a:prstGeom>
          <a:solidFill>
            <a:srgbClr val="185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/>
                <a:ea typeface="나눔바른고딕"/>
              </a:rPr>
              <a:t>비밀번호 찾기</a:t>
            </a:r>
          </a:p>
        </p:txBody>
      </p:sp>
      <p:sp>
        <p:nvSpPr>
          <p:cNvPr id="157" name="TextBox 125"/>
          <p:cNvSpPr txBox="1"/>
          <p:nvPr/>
        </p:nvSpPr>
        <p:spPr>
          <a:xfrm>
            <a:off x="2245559" y="1526706"/>
            <a:ext cx="1471442" cy="42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회원관리</a:t>
            </a:r>
          </a:p>
        </p:txBody>
      </p:sp>
      <p:sp>
        <p:nvSpPr>
          <p:cNvPr id="158" name="TextBox 125"/>
          <p:cNvSpPr txBox="1"/>
          <p:nvPr/>
        </p:nvSpPr>
        <p:spPr>
          <a:xfrm>
            <a:off x="2245559" y="2951124"/>
            <a:ext cx="1471442" cy="42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상품관리</a:t>
            </a:r>
          </a:p>
        </p:txBody>
      </p:sp>
      <p:sp>
        <p:nvSpPr>
          <p:cNvPr id="159" name="TextBox 125"/>
          <p:cNvSpPr txBox="1"/>
          <p:nvPr/>
        </p:nvSpPr>
        <p:spPr>
          <a:xfrm>
            <a:off x="2216301" y="4883836"/>
            <a:ext cx="16792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후기 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7" y="1038001"/>
            <a:ext cx="10688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상세기능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85B9D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4315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3.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기능</a:t>
            </a:r>
          </a:p>
        </p:txBody>
      </p:sp>
      <p:graphicFrame>
        <p:nvGraphicFramePr>
          <p:cNvPr id="160" name="Group 745"/>
          <p:cNvGraphicFramePr/>
          <p:nvPr/>
        </p:nvGraphicFramePr>
        <p:xfrm>
          <a:off x="895349" y="1534392"/>
          <a:ext cx="10851704" cy="4550427"/>
        </p:xfrm>
        <a:graphic>
          <a:graphicData uri="http://schemas.openxmlformats.org/drawingml/2006/table">
            <a:tbl>
              <a:tblPr/>
              <a:tblGrid>
                <a:gridCol w="235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603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800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기능</a:t>
                      </a:r>
                      <a:endParaRPr kumimoji="1" lang="ko-KR" altLang="en-US" sz="1800" b="1" i="0" u="none" strike="noStrike" cap="none" normalizeH="0" baseline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기능 설명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ID(중복체크), Password, 이름, 생년월일, 주민등록번호, 전화번호, 주소(API) 를 받아 가입처리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ID, PWD를 받아 로그인처리 후 세션유지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개인정보수정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비밀번호를 받아 개인정보 수정처리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</a:rPr>
                        <a:t>아이디,주민등록번호를 받아 비밀번호를 알려주는 기능구현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즐겨찾기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즐겨찾기목록을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 여부 확인 후 세션종료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ID, PWD를 받아 삭제 여부확인 후 비회원 모드로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603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장바구니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장바구니에 담겨있는 정보를 확인, 결제로 이동가능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6" y="1038001"/>
            <a:ext cx="10688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상세기능</a:t>
            </a:r>
            <a:endParaRPr lang="en-US" altLang="ko-KR" sz="16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85B9D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4315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3.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기능</a:t>
            </a:r>
          </a:p>
        </p:txBody>
      </p:sp>
      <p:graphicFrame>
        <p:nvGraphicFramePr>
          <p:cNvPr id="160" name="Group 745"/>
          <p:cNvGraphicFramePr/>
          <p:nvPr/>
        </p:nvGraphicFramePr>
        <p:xfrm>
          <a:off x="895349" y="1534392"/>
          <a:ext cx="10850880" cy="4534380"/>
        </p:xfrm>
        <a:graphic>
          <a:graphicData uri="http://schemas.openxmlformats.org/drawingml/2006/table">
            <a:tbl>
              <a:tblPr/>
              <a:tblGrid>
                <a:gridCol w="235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820"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b="1" i="0" u="none" strike="noStrike" cap="none" normalizeH="0" baseline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Arial"/>
                        </a:rPr>
                        <a:t>기능</a:t>
                      </a:r>
                      <a:endParaRPr kumimoji="1" lang="ko-KR" altLang="en-US" sz="1800" b="1" i="0" u="none" strike="noStrike" cap="none" normalizeH="0" baseline="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기능 설명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85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카테고리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카테고리별 상품목록을 화면에 구현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구매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구매를 가정으로 완료정보 출력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상품별 옵션선택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상품의 사이즈, 수량 등 선택 가능 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검색정렬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상품명을 검색하여 해당 결과로 화면구현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결제 시스템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사용자의 결제정보를 확인 후 결제완료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배송확인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사용자의 결제가 완료된 상품의 배송상태를 확인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후기게시판 관리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구매한 내역을 확인 후 구매한 상품에 대한 후기 작성, 수정, 삭제 기능수행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820">
                <a:tc>
                  <a:txBody>
                    <a:bodyPr/>
                    <a:lstStyle/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댓글관리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5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등록된 후기 게시물에 댓글을 남기는 기능 수행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775187" y="1038001"/>
            <a:ext cx="10688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 UltraLight"/>
                <a:ea typeface="나눔바른고딕 UltraLight"/>
              </a:rPr>
              <a:t>메인화면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3129" y="514781"/>
            <a:ext cx="2774411" cy="5120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4. </a:t>
            </a:r>
            <a:r>
              <a:rPr lang="ko-KR" altLang="en-US" sz="28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나눔바른고딕"/>
                <a:ea typeface="나눔바른고딕"/>
              </a:rPr>
              <a:t>시스템 메뉴얼</a:t>
            </a: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344" y="1759682"/>
            <a:ext cx="10963310" cy="3638910"/>
          </a:xfrm>
          <a:prstGeom prst="rect">
            <a:avLst/>
          </a:prstGeom>
        </p:spPr>
      </p:pic>
      <p:sp>
        <p:nvSpPr>
          <p:cNvPr id="161" name="직사각형 160"/>
          <p:cNvSpPr/>
          <p:nvPr/>
        </p:nvSpPr>
        <p:spPr>
          <a:xfrm>
            <a:off x="668214" y="1798759"/>
            <a:ext cx="10886344" cy="951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TextBox 125"/>
          <p:cNvSpPr txBox="1"/>
          <p:nvPr/>
        </p:nvSpPr>
        <p:spPr>
          <a:xfrm>
            <a:off x="5644806" y="1433654"/>
            <a:ext cx="6283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바른고딕 UltraLight"/>
                <a:ea typeface="나눔바른고딕 UltraLight"/>
              </a:rPr>
              <a:t>TOP</a:t>
            </a:r>
          </a:p>
        </p:txBody>
      </p:sp>
      <p:sp>
        <p:nvSpPr>
          <p:cNvPr id="164" name="TextBox 125"/>
          <p:cNvSpPr txBox="1"/>
          <p:nvPr/>
        </p:nvSpPr>
        <p:spPr>
          <a:xfrm>
            <a:off x="1358554" y="5092211"/>
            <a:ext cx="69430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008000"/>
                </a:solidFill>
                <a:latin typeface="나눔바른고딕 UltraLight"/>
                <a:ea typeface="나눔바른고딕 UltraLight"/>
              </a:rPr>
              <a:t>SIDE</a:t>
            </a:r>
          </a:p>
        </p:txBody>
      </p:sp>
      <p:sp>
        <p:nvSpPr>
          <p:cNvPr id="165" name="TextBox 125"/>
          <p:cNvSpPr txBox="1"/>
          <p:nvPr/>
        </p:nvSpPr>
        <p:spPr>
          <a:xfrm>
            <a:off x="10671076" y="5026267"/>
            <a:ext cx="8108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D700"/>
                </a:solidFill>
                <a:latin typeface="나눔바른고딕 UltraLight"/>
                <a:ea typeface="나눔바른고딕 UltraLight"/>
              </a:rPr>
              <a:t>BODY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681402" y="2776171"/>
            <a:ext cx="1368668" cy="265088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086707" y="2774705"/>
            <a:ext cx="9442939" cy="2650880"/>
          </a:xfrm>
          <a:prstGeom prst="rect">
            <a:avLst/>
          </a:prstGeom>
          <a:noFill/>
          <a:ln w="3810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D7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521</Words>
  <Application>Microsoft Office PowerPoint</Application>
  <PresentationFormat>와이드스크린</PresentationFormat>
  <Paragraphs>177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210 카툰스토리 R</vt:lpstr>
      <vt:lpstr>Hobo Std</vt:lpstr>
      <vt:lpstr>나눔바른고딕</vt:lpstr>
      <vt:lpstr>나눔바른고딕 UltraLight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dongbin seo</cp:lastModifiedBy>
  <cp:revision>204</cp:revision>
  <dcterms:created xsi:type="dcterms:W3CDTF">2016-05-30T06:13:50Z</dcterms:created>
  <dcterms:modified xsi:type="dcterms:W3CDTF">2021-01-22T11:39:57Z</dcterms:modified>
  <cp:version/>
</cp:coreProperties>
</file>