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25"/>
  </p:notesMasterIdLst>
  <p:sldIdLst>
    <p:sldId id="256" r:id="rId2"/>
    <p:sldId id="379" r:id="rId3"/>
    <p:sldId id="380" r:id="rId4"/>
    <p:sldId id="420" r:id="rId5"/>
    <p:sldId id="378" r:id="rId6"/>
    <p:sldId id="419" r:id="rId7"/>
    <p:sldId id="384" r:id="rId8"/>
    <p:sldId id="421" r:id="rId9"/>
    <p:sldId id="422" r:id="rId10"/>
    <p:sldId id="423" r:id="rId11"/>
    <p:sldId id="425" r:id="rId12"/>
    <p:sldId id="386" r:id="rId13"/>
    <p:sldId id="424" r:id="rId14"/>
    <p:sldId id="387" r:id="rId15"/>
    <p:sldId id="426" r:id="rId16"/>
    <p:sldId id="396" r:id="rId17"/>
    <p:sldId id="427" r:id="rId18"/>
    <p:sldId id="430" r:id="rId19"/>
    <p:sldId id="431" r:id="rId20"/>
    <p:sldId id="432" r:id="rId21"/>
    <p:sldId id="413" r:id="rId22"/>
    <p:sldId id="414" r:id="rId23"/>
    <p:sldId id="41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CD6"/>
    <a:srgbClr val="E2F4FD"/>
    <a:srgbClr val="EC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0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0AE1A-1189-4F9D-AF11-ED0C94B55E2F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107CC-1673-4F8F-A8E5-381FB4974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9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84" y="1"/>
            <a:ext cx="11413067" cy="9874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49252" y="1146176"/>
            <a:ext cx="5693833" cy="5083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6285" y="1146176"/>
            <a:ext cx="5693833" cy="5083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9351433" y="6532564"/>
            <a:ext cx="2540000" cy="166687"/>
          </a:xfrm>
        </p:spPr>
        <p:txBody>
          <a:bodyPr/>
          <a:lstStyle>
            <a:lvl1pPr>
              <a:defRPr/>
            </a:lvl1pPr>
          </a:lstStyle>
          <a:p>
            <a:fld id="{BE2417B8-BB63-401D-B0BD-FEAEF463A583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70933" y="6496050"/>
            <a:ext cx="3860800" cy="2111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20566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84" y="1"/>
            <a:ext cx="11413067" cy="9874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49251" y="1146176"/>
            <a:ext cx="11590867" cy="508317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351433" y="6532564"/>
            <a:ext cx="2540000" cy="166687"/>
          </a:xfrm>
        </p:spPr>
        <p:txBody>
          <a:bodyPr/>
          <a:lstStyle>
            <a:lvl1pPr>
              <a:defRPr/>
            </a:lvl1pPr>
          </a:lstStyle>
          <a:p>
            <a:fld id="{642ABEB2-7CDC-4B94-A7B2-850D0E90A65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0933" y="6496050"/>
            <a:ext cx="3860800" cy="2111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69228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78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016" y="96550"/>
            <a:ext cx="9520158" cy="916676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24" y="1273323"/>
            <a:ext cx="11944608" cy="5230027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23746" y="6651826"/>
            <a:ext cx="4868254" cy="206174"/>
          </a:xfrm>
        </p:spPr>
        <p:txBody>
          <a:bodyPr/>
          <a:lstStyle>
            <a:lvl1pPr algn="r">
              <a:defRPr sz="900" b="1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448" y="856767"/>
            <a:ext cx="367932" cy="286507"/>
          </a:xfrm>
        </p:spPr>
        <p:txBody>
          <a:bodyPr/>
          <a:lstStyle>
            <a:lvl1pPr algn="r">
              <a:defRPr sz="1000">
                <a:latin typeface="+mn-ea"/>
                <a:ea typeface="+mn-ea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8742" y="15968"/>
            <a:ext cx="0" cy="107784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/>
          <a:srcRect t="2769" b="-2769"/>
          <a:stretch/>
        </p:blipFill>
        <p:spPr>
          <a:xfrm>
            <a:off x="0" y="6622992"/>
            <a:ext cx="12192000" cy="2555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클래스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자바프로그래밍</a:t>
            </a:r>
            <a:r>
              <a:rPr lang="en-US" altLang="ko-KR" sz="2000" dirty="0" smtClean="0"/>
              <a:t>1_10</a:t>
            </a:r>
            <a:r>
              <a:rPr lang="ko-KR" altLang="en-US" sz="2000" dirty="0" smtClean="0"/>
              <a:t>주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신미영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37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용도</a:t>
            </a:r>
          </a:p>
        </p:txBody>
      </p:sp>
      <p:sp>
        <p:nvSpPr>
          <p:cNvPr id="22530" name="내용 개체 틀 1"/>
          <p:cNvSpPr>
            <a:spLocks noGrp="1"/>
          </p:cNvSpPr>
          <p:nvPr>
            <p:ph idx="1"/>
          </p:nvPr>
        </p:nvSpPr>
        <p:spPr>
          <a:xfrm>
            <a:off x="145278" y="1230594"/>
            <a:ext cx="11944608" cy="5230027"/>
          </a:xfrm>
        </p:spPr>
        <p:txBody>
          <a:bodyPr>
            <a:normAutofit/>
          </a:bodyPr>
          <a:lstStyle/>
          <a:p>
            <a:r>
              <a:rPr lang="ko-KR" altLang="en-US" dirty="0"/>
              <a:t>클래스의 용도</a:t>
            </a:r>
            <a:endParaRPr lang="en-US" altLang="ko-KR" dirty="0"/>
          </a:p>
          <a:p>
            <a:pPr lvl="1"/>
            <a:r>
              <a:rPr lang="ko-KR" altLang="en-US" dirty="0"/>
              <a:t>라이브러리</a:t>
            </a:r>
            <a:r>
              <a:rPr lang="en-US" altLang="ko-KR" dirty="0"/>
              <a:t>(API: Application Program Interface) </a:t>
            </a:r>
            <a:r>
              <a:rPr lang="ko-KR" altLang="en-US" dirty="0"/>
              <a:t>용</a:t>
            </a:r>
            <a:endParaRPr lang="en-US" altLang="ko-KR" dirty="0"/>
          </a:p>
          <a:p>
            <a:pPr lvl="2"/>
            <a:r>
              <a:rPr lang="ko-KR" altLang="en-US" dirty="0"/>
              <a:t>자체적으로 실행되지 않음</a:t>
            </a:r>
            <a:endParaRPr lang="en-US" altLang="ko-KR" dirty="0"/>
          </a:p>
          <a:p>
            <a:pPr lvl="2"/>
            <a:r>
              <a:rPr lang="ko-KR" altLang="en-US" dirty="0"/>
              <a:t>다른 클래스에서 이용할 목적으로 만든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 smtClean="0"/>
              <a:t>실행용</a:t>
            </a:r>
            <a:endParaRPr lang="en-US" altLang="ko-KR" dirty="0"/>
          </a:p>
          <a:p>
            <a:pPr lvl="2"/>
            <a:r>
              <a:rPr lang="en-US" altLang="ko-KR" dirty="0"/>
              <a:t>main() </a:t>
            </a:r>
            <a:r>
              <a:rPr lang="ko-KR" altLang="en-US" dirty="0" err="1"/>
              <a:t>메소드를</a:t>
            </a:r>
            <a:r>
              <a:rPr lang="ko-KR" altLang="en-US" dirty="0"/>
              <a:t> 가지고 있는 클래스로 실행할 목적으로 만든 클래스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19" y="4784859"/>
            <a:ext cx="9111300" cy="56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5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생성과 참조 변수</a:t>
            </a:r>
          </a:p>
        </p:txBody>
      </p:sp>
      <p:sp>
        <p:nvSpPr>
          <p:cNvPr id="20482" name="내용 개체 틀 1"/>
          <p:cNvSpPr>
            <a:spLocks noGrp="1"/>
          </p:cNvSpPr>
          <p:nvPr>
            <p:ph idx="1"/>
          </p:nvPr>
        </p:nvSpPr>
        <p:spPr>
          <a:xfrm>
            <a:off x="100329" y="1013226"/>
            <a:ext cx="11944608" cy="523002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ko-KR" altLang="en-US" dirty="0"/>
              <a:t>객체 생성 역할</a:t>
            </a:r>
            <a:endParaRPr lang="en-US" altLang="ko-KR" dirty="0"/>
          </a:p>
          <a:p>
            <a:pPr lvl="2"/>
            <a:r>
              <a:rPr lang="ko-KR" altLang="en-US" dirty="0" smtClean="0"/>
              <a:t>클래스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ko-KR" altLang="en-US" dirty="0" err="1"/>
              <a:t>생성자를</a:t>
            </a:r>
            <a:r>
              <a:rPr lang="ko-KR" altLang="en-US" dirty="0"/>
              <a:t> 호출하는 코드</a:t>
            </a:r>
            <a:endParaRPr lang="en-US" altLang="ko-KR" dirty="0"/>
          </a:p>
          <a:p>
            <a:pPr lvl="2"/>
            <a:r>
              <a:rPr lang="ko-KR" altLang="en-US" dirty="0" smtClean="0"/>
              <a:t>생성된 </a:t>
            </a:r>
            <a:r>
              <a:rPr lang="ko-KR" altLang="en-US" dirty="0"/>
              <a:t>객체는 </a:t>
            </a:r>
            <a:r>
              <a:rPr lang="ko-KR" altLang="en-US" dirty="0" err="1"/>
              <a:t>힙</a:t>
            </a:r>
            <a:r>
              <a:rPr lang="ko-KR" altLang="en-US" dirty="0"/>
              <a:t> 메모리 영역에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객체를 </a:t>
            </a:r>
            <a:r>
              <a:rPr lang="ko-KR" altLang="en-US" dirty="0"/>
              <a:t>생성 후</a:t>
            </a:r>
            <a:r>
              <a:rPr lang="en-US" altLang="ko-KR" dirty="0"/>
              <a:t>, </a:t>
            </a:r>
            <a:r>
              <a:rPr lang="ko-KR" altLang="en-US" dirty="0"/>
              <a:t>객체 생성 번지 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r>
              <a:rPr lang="ko-KR" altLang="en-US" dirty="0" smtClean="0"/>
              <a:t>참조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연산자에 의해 리턴 된 객체의 번지 저장 </a:t>
            </a:r>
            <a:endParaRPr lang="en-US" altLang="ko-KR" dirty="0"/>
          </a:p>
          <a:p>
            <a:pPr lvl="1"/>
            <a:r>
              <a:rPr lang="ko-KR" altLang="en-US" dirty="0" err="1" smtClean="0"/>
              <a:t>힙</a:t>
            </a:r>
            <a:r>
              <a:rPr lang="ko-KR" altLang="en-US" dirty="0" smtClean="0"/>
              <a:t> </a:t>
            </a:r>
            <a:r>
              <a:rPr lang="ko-KR" altLang="en-US" dirty="0"/>
              <a:t>영역의 객체를 사용하기 위해 사용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1789872" y="4807006"/>
            <a:ext cx="7804402" cy="1709080"/>
            <a:chOff x="2063338" y="4815552"/>
            <a:chExt cx="7804402" cy="1709080"/>
          </a:xfrm>
        </p:grpSpPr>
        <p:grpSp>
          <p:nvGrpSpPr>
            <p:cNvPr id="2" name="그룹 1"/>
            <p:cNvGrpSpPr/>
            <p:nvPr/>
          </p:nvGrpSpPr>
          <p:grpSpPr>
            <a:xfrm>
              <a:off x="6810999" y="4815552"/>
              <a:ext cx="3056741" cy="1709080"/>
              <a:chOff x="3802388" y="1569270"/>
              <a:chExt cx="3365251" cy="2136350"/>
            </a:xfrm>
          </p:grpSpPr>
          <p:pic>
            <p:nvPicPr>
              <p:cNvPr id="20485" name="Picture 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9400" y="1569270"/>
                <a:ext cx="2408239" cy="2136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6" name="직선 화살표 연결선 5"/>
              <p:cNvCxnSpPr/>
              <p:nvPr/>
            </p:nvCxnSpPr>
            <p:spPr>
              <a:xfrm>
                <a:off x="3802388" y="2637445"/>
                <a:ext cx="548344" cy="24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직사각형 4"/>
            <p:cNvSpPr/>
            <p:nvPr/>
          </p:nvSpPr>
          <p:spPr>
            <a:xfrm>
              <a:off x="2063338" y="5158100"/>
              <a:ext cx="3391859" cy="73493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err="1" smtClean="0">
                  <a:latin typeface="+mn-ea"/>
                </a:rPr>
                <a:t>Class_Name</a:t>
              </a:r>
              <a:r>
                <a:rPr lang="ko-KR" altLang="en-US" dirty="0" smtClean="0">
                  <a:latin typeface="+mn-ea"/>
                </a:rPr>
                <a:t>   참조 변수</a:t>
              </a:r>
              <a:r>
                <a:rPr lang="en-US" altLang="ko-KR" dirty="0" smtClean="0">
                  <a:latin typeface="+mn-ea"/>
                </a:rPr>
                <a:t>;</a:t>
              </a:r>
            </a:p>
            <a:p>
              <a:r>
                <a:rPr lang="ko-KR" altLang="en-US" dirty="0" smtClean="0">
                  <a:latin typeface="+mn-ea"/>
                </a:rPr>
                <a:t>참조 변수 </a:t>
              </a:r>
              <a:r>
                <a:rPr lang="en-US" altLang="ko-KR" dirty="0" smtClean="0">
                  <a:latin typeface="+mn-ea"/>
                </a:rPr>
                <a:t>= new </a:t>
              </a:r>
              <a:r>
                <a:rPr lang="en-US" altLang="ko-KR" dirty="0" err="1" smtClean="0">
                  <a:latin typeface="+mn-ea"/>
                </a:rPr>
                <a:t>Calss_Name</a:t>
              </a:r>
              <a:r>
                <a:rPr lang="en-US" altLang="ko-KR" dirty="0" smtClean="0">
                  <a:latin typeface="+mn-ea"/>
                </a:rPr>
                <a:t> 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63339" y="6046978"/>
              <a:ext cx="4747660" cy="40764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err="1" smtClean="0">
                  <a:latin typeface="+mn-ea"/>
                </a:rPr>
                <a:t>Class_Name</a:t>
              </a:r>
              <a:r>
                <a:rPr lang="ko-KR" altLang="en-US" dirty="0" smtClean="0">
                  <a:latin typeface="+mn-ea"/>
                </a:rPr>
                <a:t>   참조 변수 </a:t>
              </a:r>
              <a:r>
                <a:rPr lang="en-US" altLang="ko-KR" dirty="0" smtClean="0">
                  <a:latin typeface="+mn-ea"/>
                </a:rPr>
                <a:t>= new </a:t>
              </a:r>
              <a:r>
                <a:rPr lang="en-US" altLang="ko-KR" dirty="0" err="1" smtClean="0">
                  <a:latin typeface="+mn-ea"/>
                </a:rPr>
                <a:t>Calss_Name</a:t>
              </a:r>
              <a:r>
                <a:rPr lang="en-US" altLang="ko-KR" dirty="0" smtClean="0">
                  <a:latin typeface="+mn-ea"/>
                </a:rPr>
                <a:t> 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9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필드</a:t>
            </a:r>
            <a:r>
              <a:rPr lang="en-US" altLang="ko-KR" dirty="0">
                <a:latin typeface="+mn-ea"/>
                <a:ea typeface="+mn-ea"/>
              </a:rPr>
              <a:t>(field)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86280" y="1165426"/>
            <a:ext cx="12227225" cy="5486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200" dirty="0" smtClean="0"/>
              <a:t>객체의 현재 상태 데이터</a:t>
            </a:r>
            <a:endParaRPr lang="en-US" altLang="ko-KR" sz="2200" dirty="0" smtClean="0"/>
          </a:p>
          <a:p>
            <a:pPr>
              <a:lnSpc>
                <a:spcPct val="110000"/>
              </a:lnSpc>
            </a:pPr>
            <a:r>
              <a:rPr lang="ko-KR" altLang="en-US" sz="2200" dirty="0" smtClean="0"/>
              <a:t>필드 선언</a:t>
            </a:r>
            <a:endParaRPr lang="en-US" altLang="ko-KR" sz="2200" dirty="0" smtClean="0"/>
          </a:p>
          <a:p>
            <a:pPr lvl="1">
              <a:lnSpc>
                <a:spcPct val="110000"/>
              </a:lnSpc>
            </a:pPr>
            <a:r>
              <a:rPr lang="ko-KR" altLang="en-US" sz="2200" dirty="0" err="1" smtClean="0"/>
              <a:t>생성자</a:t>
            </a:r>
            <a:r>
              <a:rPr lang="ko-KR" altLang="en-US" sz="2200" dirty="0" smtClean="0"/>
              <a:t> 선언과 </a:t>
            </a:r>
            <a:r>
              <a:rPr lang="ko-KR" altLang="en-US" sz="2200" dirty="0" err="1" smtClean="0"/>
              <a:t>메소드</a:t>
            </a:r>
            <a:r>
              <a:rPr lang="ko-KR" altLang="en-US" sz="2200" dirty="0" smtClean="0"/>
              <a:t> 선언 앞뒤 어느곳에서도 선언 가능</a:t>
            </a:r>
            <a:endParaRPr lang="en-US" altLang="ko-KR" sz="2200" dirty="0" smtClean="0"/>
          </a:p>
          <a:p>
            <a:pPr lvl="1">
              <a:lnSpc>
                <a:spcPct val="110000"/>
              </a:lnSpc>
            </a:pPr>
            <a:r>
              <a:rPr lang="ko-KR" altLang="en-US" sz="2200" dirty="0" smtClean="0"/>
              <a:t>선언 예</a:t>
            </a:r>
            <a:endParaRPr lang="en-US" altLang="ko-KR" sz="2200" dirty="0" smtClean="0"/>
          </a:p>
          <a:p>
            <a:pPr lvl="1">
              <a:lnSpc>
                <a:spcPct val="110000"/>
              </a:lnSpc>
            </a:pPr>
            <a:endParaRPr lang="en-US" altLang="ko-KR" sz="2200" dirty="0" smtClean="0"/>
          </a:p>
          <a:p>
            <a:pPr lvl="1">
              <a:lnSpc>
                <a:spcPct val="110000"/>
              </a:lnSpc>
            </a:pPr>
            <a:endParaRPr lang="en-US" altLang="ko-KR" sz="2200" dirty="0"/>
          </a:p>
          <a:p>
            <a:pPr lvl="1">
              <a:lnSpc>
                <a:spcPct val="110000"/>
              </a:lnSpc>
            </a:pPr>
            <a:endParaRPr lang="en-US" altLang="ko-KR" sz="2200" dirty="0" smtClean="0"/>
          </a:p>
          <a:p>
            <a:pPr lvl="1">
              <a:lnSpc>
                <a:spcPct val="110000"/>
              </a:lnSpc>
            </a:pPr>
            <a:endParaRPr lang="en-US" altLang="ko-KR" sz="2200" dirty="0" smtClean="0"/>
          </a:p>
          <a:p>
            <a:pPr>
              <a:lnSpc>
                <a:spcPct val="110000"/>
              </a:lnSpc>
            </a:pPr>
            <a:r>
              <a:rPr lang="ko-KR" altLang="en-US" sz="2200" dirty="0" smtClean="0"/>
              <a:t>변수 종류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필드</a:t>
            </a:r>
            <a:r>
              <a:rPr lang="en-US" altLang="ko-KR" sz="2200" dirty="0"/>
              <a:t>(field) </a:t>
            </a:r>
            <a:r>
              <a:rPr lang="ko-KR" altLang="en-US" sz="2200" dirty="0"/>
              <a:t>또는 인스턴스 변수</a:t>
            </a:r>
            <a:r>
              <a:rPr lang="en-US" altLang="ko-KR" sz="2200" dirty="0"/>
              <a:t>: </a:t>
            </a:r>
            <a:r>
              <a:rPr lang="ko-KR" altLang="en-US" sz="2200" dirty="0"/>
              <a:t>클래스 안에서 선언되는 멤버 </a:t>
            </a:r>
            <a:r>
              <a:rPr lang="ko-KR" altLang="en-US" sz="2200" dirty="0" smtClean="0"/>
              <a:t>변수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클래스 전체 사용 가능</a:t>
            </a:r>
            <a:endParaRPr lang="ko-KR" altLang="en-US" sz="2200" dirty="0"/>
          </a:p>
          <a:p>
            <a:pPr lvl="1"/>
            <a:r>
              <a:rPr lang="ko-KR" altLang="en-US" sz="2200" dirty="0"/>
              <a:t>지역 변수</a:t>
            </a:r>
            <a:r>
              <a:rPr lang="en-US" altLang="ko-KR" sz="2200" dirty="0"/>
              <a:t>(local variable): </a:t>
            </a:r>
            <a:r>
              <a:rPr lang="ko-KR" altLang="en-US" sz="2200" dirty="0" err="1"/>
              <a:t>메소드나</a:t>
            </a:r>
            <a:r>
              <a:rPr lang="ko-KR" altLang="en-US" sz="2200" dirty="0"/>
              <a:t> 블록 안에서 선언되는 </a:t>
            </a:r>
            <a:r>
              <a:rPr lang="ko-KR" altLang="en-US" sz="2200" dirty="0" smtClean="0"/>
              <a:t>변수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사용되기 </a:t>
            </a:r>
            <a:r>
              <a:rPr lang="ko-KR" altLang="en-US" sz="2200" dirty="0"/>
              <a:t>전 반드시 </a:t>
            </a:r>
            <a:r>
              <a:rPr lang="ko-KR" altLang="en-US" sz="2200" dirty="0" smtClean="0"/>
              <a:t>초기화</a:t>
            </a:r>
            <a:endParaRPr lang="en-US" altLang="ko-KR" sz="2200" dirty="0" smtClean="0"/>
          </a:p>
          <a:p>
            <a:pPr marL="457200" lvl="1" indent="0">
              <a:buNone/>
            </a:pPr>
            <a:r>
              <a:rPr lang="ko-KR" altLang="en-US" sz="2200" dirty="0" smtClean="0"/>
              <a:t>                                   </a:t>
            </a:r>
            <a:r>
              <a:rPr lang="ko-KR" altLang="en-US" sz="2200" dirty="0" err="1" smtClean="0"/>
              <a:t>메소드나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블럭안에서만</a:t>
            </a:r>
            <a:r>
              <a:rPr lang="ko-KR" altLang="en-US" sz="2200" dirty="0" smtClean="0"/>
              <a:t> 사용 가능  </a:t>
            </a:r>
            <a:endParaRPr lang="en-US" altLang="ko-KR" sz="2200" dirty="0"/>
          </a:p>
          <a:p>
            <a:pPr lvl="1">
              <a:lnSpc>
                <a:spcPct val="110000"/>
              </a:lnSpc>
            </a:pPr>
            <a:endParaRPr lang="en-US" altLang="ko-KR" sz="2200" dirty="0" smtClean="0"/>
          </a:p>
          <a:p>
            <a:pPr lvl="1">
              <a:lnSpc>
                <a:spcPct val="110000"/>
              </a:lnSpc>
            </a:pPr>
            <a:endParaRPr lang="ko-KR" altLang="en-US" sz="2200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altLang="ko-KR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08A4-A561-4D77-BF26-91667B6464B0}" type="slidenum">
              <a:rPr lang="ko-KR" altLang="en-US"/>
              <a:pPr/>
              <a:t>11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28" y="3068919"/>
            <a:ext cx="7976772" cy="136634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145136" y="3047314"/>
            <a:ext cx="7907664" cy="1664155"/>
            <a:chOff x="1145136" y="3047314"/>
            <a:chExt cx="7907664" cy="1664155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581"/>
            <a:stretch/>
          </p:blipFill>
          <p:spPr bwMode="auto">
            <a:xfrm>
              <a:off x="1145136" y="3047314"/>
              <a:ext cx="7907664" cy="1664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2350093" y="3358498"/>
              <a:ext cx="1512605" cy="3247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접근제한자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59536" y="4161802"/>
              <a:ext cx="162371" cy="435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991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265" y="1000020"/>
            <a:ext cx="6790302" cy="402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필드</a:t>
            </a:r>
            <a:r>
              <a:rPr lang="en-US" altLang="ko-KR" dirty="0">
                <a:latin typeface="+mn-ea"/>
              </a:rPr>
              <a:t>(field)</a:t>
            </a:r>
            <a:endParaRPr lang="ko-KR" altLang="en-US" dirty="0" smtClean="0"/>
          </a:p>
        </p:txBody>
      </p:sp>
      <p:sp>
        <p:nvSpPr>
          <p:cNvPr id="27650" name="내용 개체 틀 1"/>
          <p:cNvSpPr>
            <a:spLocks noGrp="1"/>
          </p:cNvSpPr>
          <p:nvPr>
            <p:ph idx="1"/>
          </p:nvPr>
        </p:nvSpPr>
        <p:spPr>
          <a:xfrm>
            <a:off x="121448" y="1831423"/>
            <a:ext cx="11944608" cy="3766073"/>
          </a:xfrm>
        </p:spPr>
        <p:txBody>
          <a:bodyPr>
            <a:normAutofit/>
          </a:bodyPr>
          <a:lstStyle/>
          <a:p>
            <a:r>
              <a:rPr lang="ko-KR" altLang="en-US" dirty="0"/>
              <a:t>필드 사용</a:t>
            </a:r>
            <a:endParaRPr lang="en-US" altLang="ko-KR" dirty="0"/>
          </a:p>
          <a:p>
            <a:pPr lvl="1"/>
            <a:r>
              <a:rPr lang="ko-KR" altLang="en-US" dirty="0"/>
              <a:t>필드 값을 읽고</a:t>
            </a:r>
            <a:r>
              <a:rPr lang="en-US" altLang="ko-KR" dirty="0"/>
              <a:t>, </a:t>
            </a:r>
            <a:r>
              <a:rPr lang="ko-KR" altLang="en-US" dirty="0" smtClean="0"/>
              <a:t>변경</a:t>
            </a:r>
            <a:endParaRPr lang="en-US" altLang="ko-KR" dirty="0"/>
          </a:p>
          <a:p>
            <a:pPr lvl="1"/>
            <a:r>
              <a:rPr lang="ko-KR" altLang="en-US" dirty="0"/>
              <a:t>필드 사용 위치</a:t>
            </a:r>
            <a:endParaRPr lang="en-US" altLang="ko-KR" dirty="0"/>
          </a:p>
          <a:p>
            <a:pPr lvl="2"/>
            <a:r>
              <a:rPr lang="ko-KR" altLang="en-US" dirty="0" smtClean="0"/>
              <a:t>클래스 </a:t>
            </a:r>
            <a:r>
              <a:rPr lang="ko-KR" altLang="en-US" dirty="0"/>
              <a:t>내부</a:t>
            </a:r>
            <a:r>
              <a:rPr lang="en-US" altLang="ko-KR" dirty="0"/>
              <a:t>: “</a:t>
            </a:r>
            <a:r>
              <a:rPr lang="ko-KR" altLang="en-US" dirty="0" err="1">
                <a:solidFill>
                  <a:srgbClr val="FF0000"/>
                </a:solidFill>
              </a:rPr>
              <a:t>필드이름</a:t>
            </a:r>
            <a:r>
              <a:rPr lang="en-US" altLang="ko-KR" dirty="0"/>
              <a:t>” </a:t>
            </a:r>
            <a:r>
              <a:rPr lang="ko-KR" altLang="en-US" dirty="0"/>
              <a:t>으로 바로 접근</a:t>
            </a:r>
            <a:endParaRPr lang="en-US" altLang="ko-KR" dirty="0"/>
          </a:p>
          <a:p>
            <a:pPr lvl="2"/>
            <a:r>
              <a:rPr lang="ko-KR" altLang="en-US" dirty="0" smtClean="0"/>
              <a:t>클래스 </a:t>
            </a:r>
            <a:r>
              <a:rPr lang="ko-KR" altLang="en-US" dirty="0"/>
              <a:t>외부</a:t>
            </a:r>
            <a:r>
              <a:rPr lang="en-US" altLang="ko-KR" dirty="0"/>
              <a:t>: “</a:t>
            </a:r>
            <a:r>
              <a:rPr lang="ko-KR" altLang="en-US" dirty="0">
                <a:solidFill>
                  <a:srgbClr val="FF0000"/>
                </a:solidFill>
              </a:rPr>
              <a:t>변수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en-US" dirty="0" err="1">
                <a:solidFill>
                  <a:srgbClr val="FF0000"/>
                </a:solidFill>
              </a:rPr>
              <a:t>필드이름</a:t>
            </a:r>
            <a:r>
              <a:rPr lang="en-US" altLang="ko-KR" dirty="0"/>
              <a:t>”</a:t>
            </a:r>
            <a:r>
              <a:rPr lang="ko-KR" altLang="en-US" dirty="0"/>
              <a:t>으로 접근</a:t>
            </a:r>
          </a:p>
          <a:p>
            <a:endParaRPr lang="ko-KR" altLang="en-US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</a:rPr>
              <a:t>메소드</a:t>
            </a:r>
            <a:r>
              <a:rPr lang="en-US" altLang="ko-KR" dirty="0">
                <a:latin typeface="+mn-ea"/>
              </a:rPr>
              <a:t>(method)</a:t>
            </a:r>
            <a:endParaRPr lang="ko-KR" altLang="en-US" dirty="0"/>
          </a:p>
        </p:txBody>
      </p:sp>
      <p:sp>
        <p:nvSpPr>
          <p:cNvPr id="1090563" name="Rectangle 3"/>
          <p:cNvSpPr>
            <a:spLocks noGrp="1" noChangeArrowheads="1"/>
          </p:cNvSpPr>
          <p:nvPr>
            <p:ph idx="1"/>
          </p:nvPr>
        </p:nvSpPr>
        <p:spPr>
          <a:xfrm>
            <a:off x="121448" y="1208966"/>
            <a:ext cx="11944608" cy="52300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 smtClean="0"/>
              <a:t>객체의 동작</a:t>
            </a:r>
            <a:endParaRPr lang="en-US" altLang="ko-KR" sz="2200" dirty="0" smtClean="0"/>
          </a:p>
          <a:p>
            <a:r>
              <a:rPr lang="ko-KR" altLang="en-US" sz="2200" dirty="0" err="1" smtClean="0"/>
              <a:t>메소드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정의</a:t>
            </a:r>
          </a:p>
          <a:p>
            <a:pPr lvl="1"/>
            <a:r>
              <a:rPr lang="en-US" altLang="ko-KR" sz="2200" dirty="0" err="1" smtClean="0"/>
              <a:t>Return_type</a:t>
            </a:r>
            <a:r>
              <a:rPr lang="en-US" altLang="ko-KR" sz="2200" dirty="0" smtClean="0"/>
              <a:t> </a:t>
            </a:r>
            <a:endParaRPr lang="en-US" altLang="ko-KR" sz="2200" dirty="0"/>
          </a:p>
          <a:p>
            <a:pPr lvl="2"/>
            <a:r>
              <a:rPr lang="ko-KR" altLang="en-US" sz="2200" dirty="0" err="1"/>
              <a:t>반환값이</a:t>
            </a:r>
            <a:r>
              <a:rPr lang="ko-KR" altLang="en-US" sz="2200" dirty="0"/>
              <a:t> 없으면 </a:t>
            </a:r>
            <a:r>
              <a:rPr lang="en-US" altLang="ko-KR" sz="2200" dirty="0"/>
              <a:t>void</a:t>
            </a:r>
          </a:p>
          <a:p>
            <a:pPr lvl="2"/>
            <a:r>
              <a:rPr lang="ko-KR" altLang="en-US" sz="2200" dirty="0" err="1"/>
              <a:t>반환값이</a:t>
            </a:r>
            <a:r>
              <a:rPr lang="ko-KR" altLang="en-US" sz="2200" dirty="0"/>
              <a:t> 있을 경우</a:t>
            </a:r>
            <a:r>
              <a:rPr lang="en-US" altLang="ko-KR" sz="2200" dirty="0"/>
              <a:t>return </a:t>
            </a:r>
            <a:r>
              <a:rPr lang="ko-KR" altLang="en-US" sz="2200" dirty="0"/>
              <a:t>다음의 값과 동일한 </a:t>
            </a:r>
            <a:r>
              <a:rPr lang="ko-KR" altLang="en-US" sz="2200" dirty="0" err="1"/>
              <a:t>자료형으로</a:t>
            </a:r>
            <a:r>
              <a:rPr lang="ko-KR" altLang="en-US" sz="2200" dirty="0"/>
              <a:t> 선언</a:t>
            </a:r>
          </a:p>
          <a:p>
            <a:pPr lvl="1"/>
            <a:r>
              <a:rPr lang="en-US" altLang="ko-KR" sz="2200" dirty="0" err="1"/>
              <a:t>Method_name</a:t>
            </a:r>
            <a:endParaRPr lang="en-US" altLang="ko-KR" sz="2200" dirty="0"/>
          </a:p>
          <a:p>
            <a:pPr lvl="2"/>
            <a:r>
              <a:rPr lang="ko-KR" altLang="en-US" sz="2200" dirty="0" err="1"/>
              <a:t>식별자</a:t>
            </a:r>
            <a:r>
              <a:rPr lang="ko-KR" altLang="en-US" sz="2200" dirty="0"/>
              <a:t> 작성 규칙과 동일</a:t>
            </a:r>
          </a:p>
          <a:p>
            <a:pPr lvl="1"/>
            <a:r>
              <a:rPr lang="en-US" altLang="ko-KR" sz="2200" dirty="0" err="1"/>
              <a:t>Parameter_list</a:t>
            </a:r>
            <a:endParaRPr lang="en-US" altLang="ko-KR" sz="2200" dirty="0"/>
          </a:p>
          <a:p>
            <a:pPr lvl="2"/>
            <a:r>
              <a:rPr lang="ko-KR" altLang="en-US" sz="2200" dirty="0" err="1"/>
              <a:t>메소드의</a:t>
            </a:r>
            <a:r>
              <a:rPr lang="ko-KR" altLang="en-US" sz="2200" dirty="0"/>
              <a:t> 입력으로 사용</a:t>
            </a:r>
          </a:p>
          <a:p>
            <a:pPr lvl="2"/>
            <a:r>
              <a:rPr lang="ko-KR" altLang="en-US" sz="2200" dirty="0" err="1"/>
              <a:t>메소드</a:t>
            </a:r>
            <a:r>
              <a:rPr lang="ko-KR" altLang="en-US" sz="2200" dirty="0"/>
              <a:t> 호출 시 </a:t>
            </a:r>
            <a:r>
              <a:rPr lang="ko-KR" altLang="en-US" sz="2200" dirty="0" smtClean="0"/>
              <a:t>인수의 </a:t>
            </a:r>
            <a:r>
              <a:rPr lang="ko-KR" altLang="en-US" sz="2200" dirty="0"/>
              <a:t>수와 타입이 일치해야 함</a:t>
            </a:r>
          </a:p>
          <a:p>
            <a:pPr lvl="2"/>
            <a:r>
              <a:rPr lang="ko-KR" altLang="en-US" sz="2200" dirty="0" err="1"/>
              <a:t>메소드</a:t>
            </a:r>
            <a:r>
              <a:rPr lang="ko-KR" altLang="en-US" sz="2200" dirty="0"/>
              <a:t> 입력은 없을 수 있다</a:t>
            </a:r>
            <a:r>
              <a:rPr lang="en-US" altLang="ko-KR" sz="2200" dirty="0" smtClean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22CF-1206-422B-8B54-D60A43ED8EF8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4310285" y="1335331"/>
            <a:ext cx="7377148" cy="163121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ko-K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[</a:t>
            </a:r>
            <a:r>
              <a:rPr lang="ko-KR" alt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접근 </a:t>
            </a:r>
            <a:r>
              <a:rPr lang="ko-KR" altLang="en-US" sz="2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제한자</a:t>
            </a:r>
            <a:r>
              <a:rPr lang="en-US" altLang="ko-K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] </a:t>
            </a:r>
            <a:r>
              <a:rPr lang="en-US" altLang="ko-KR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Return_type</a:t>
            </a:r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   </a:t>
            </a:r>
            <a:r>
              <a:rPr lang="en-US" altLang="ko-KR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Method_name</a:t>
            </a:r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 (</a:t>
            </a:r>
            <a:r>
              <a:rPr lang="en-US" altLang="ko-KR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Parameter_list</a:t>
            </a:r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){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                    </a:t>
            </a:r>
            <a:r>
              <a:rPr lang="ko-KR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지역변수 선언</a:t>
            </a:r>
            <a:r>
              <a:rPr lang="en-US" altLang="ko-K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;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                    </a:t>
            </a:r>
            <a:r>
              <a:rPr lang="ko-KR" alt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실행 문</a:t>
            </a:r>
            <a:r>
              <a:rPr lang="en-US" altLang="ko-K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;</a:t>
            </a:r>
            <a:endParaRPr lang="en-US" altLang="ko-KR" sz="2000" b="1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                     return </a:t>
            </a:r>
            <a:r>
              <a:rPr lang="ko-KR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결과 값</a:t>
            </a:r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;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ko-K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}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469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메소드</a:t>
            </a:r>
            <a:r>
              <a:rPr lang="en-US" altLang="ko-KR" dirty="0" smtClean="0">
                <a:latin typeface="+mn-ea"/>
                <a:ea typeface="+mn-ea"/>
              </a:rPr>
              <a:t>(method)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37890" name="내용 개체 틀 1"/>
          <p:cNvSpPr>
            <a:spLocks noGrp="1"/>
          </p:cNvSpPr>
          <p:nvPr>
            <p:ph idx="1"/>
          </p:nvPr>
        </p:nvSpPr>
        <p:spPr>
          <a:xfrm>
            <a:off x="121448" y="1143274"/>
            <a:ext cx="11944608" cy="52300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메소드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클래스 </a:t>
            </a:r>
            <a:r>
              <a:rPr lang="ko-KR" altLang="en-US" dirty="0"/>
              <a:t>내부</a:t>
            </a:r>
            <a:r>
              <a:rPr lang="en-US" altLang="ko-KR" dirty="0"/>
              <a:t>: </a:t>
            </a:r>
            <a:r>
              <a:rPr lang="ko-KR" altLang="en-US" dirty="0" err="1"/>
              <a:t>메소드</a:t>
            </a:r>
            <a:r>
              <a:rPr lang="ko-KR" altLang="en-US" dirty="0"/>
              <a:t> 이름으로 호출 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클래스 외부</a:t>
            </a:r>
            <a:r>
              <a:rPr lang="en-US" altLang="ko-KR" dirty="0"/>
              <a:t>: </a:t>
            </a:r>
            <a:r>
              <a:rPr lang="ko-KR" altLang="en-US" dirty="0"/>
              <a:t>객체 생성 후</a:t>
            </a:r>
            <a:r>
              <a:rPr lang="en-US" altLang="ko-KR" dirty="0"/>
              <a:t>, </a:t>
            </a:r>
            <a:r>
              <a:rPr lang="ko-KR" altLang="en-US" dirty="0"/>
              <a:t>참조 변수를 이용해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22" y="2549217"/>
            <a:ext cx="6816975" cy="382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0015" y="96550"/>
            <a:ext cx="10562425" cy="916676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클래스 </a:t>
            </a:r>
            <a:r>
              <a:rPr lang="ko-KR" altLang="en-US" dirty="0" smtClean="0">
                <a:latin typeface="+mn-ea"/>
                <a:ea typeface="+mn-ea"/>
              </a:rPr>
              <a:t>사용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: Car</a:t>
            </a:r>
            <a:r>
              <a:rPr lang="ko-KR" altLang="en-US" dirty="0" smtClean="0">
                <a:latin typeface="+mn-ea"/>
                <a:ea typeface="+mn-ea"/>
              </a:rPr>
              <a:t> 클래스 </a:t>
            </a:r>
            <a:r>
              <a:rPr lang="en-US" altLang="ko-KR" dirty="0" smtClean="0">
                <a:latin typeface="+mn-ea"/>
                <a:ea typeface="+mn-ea"/>
              </a:rPr>
              <a:t>– </a:t>
            </a:r>
            <a:r>
              <a:rPr lang="ko-KR" altLang="en-US" dirty="0" smtClean="0">
                <a:latin typeface="+mn-ea"/>
                <a:ea typeface="+mn-ea"/>
              </a:rPr>
              <a:t>강의 내용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ko-KR" altLang="en-US" dirty="0" smtClean="0">
                <a:latin typeface="+mn-ea"/>
                <a:ea typeface="+mn-ea"/>
              </a:rPr>
              <a:t>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altLang="ko-KR"/>
          </a:p>
        </p:txBody>
      </p:sp>
      <p:sp>
        <p:nvSpPr>
          <p:cNvPr id="13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A42F-9623-4171-A31E-E23BBA396840}" type="slidenum">
              <a:rPr lang="ko-KR" altLang="en-US"/>
              <a:pPr/>
              <a:t>15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495584" y="1273323"/>
            <a:ext cx="11261087" cy="5093294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생성자</a:t>
            </a:r>
            <a:r>
              <a:rPr lang="en-US" altLang="ko-KR" dirty="0" smtClean="0">
                <a:latin typeface="+mn-ea"/>
                <a:ea typeface="+mn-ea"/>
              </a:rPr>
              <a:t>(Constructor)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28674" name="내용 개체 틀 1"/>
          <p:cNvSpPr>
            <a:spLocks noGrp="1"/>
          </p:cNvSpPr>
          <p:nvPr>
            <p:ph idx="1"/>
          </p:nvPr>
        </p:nvSpPr>
        <p:spPr>
          <a:xfrm>
            <a:off x="121448" y="1252811"/>
            <a:ext cx="11944608" cy="523002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생성자</a:t>
            </a:r>
            <a:endParaRPr lang="en-US" altLang="ko-KR" dirty="0"/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연산자에 의해 호출되어 객체의 초기화 담당</a:t>
            </a:r>
            <a:endParaRPr lang="en-US" altLang="ko-KR" dirty="0"/>
          </a:p>
          <a:p>
            <a:pPr lvl="2"/>
            <a:r>
              <a:rPr lang="ko-KR" altLang="en-US" dirty="0" smtClean="0"/>
              <a:t>필드의 </a:t>
            </a:r>
            <a:r>
              <a:rPr lang="ko-KR" altLang="en-US" dirty="0"/>
              <a:t>값 설정</a:t>
            </a:r>
            <a:endParaRPr lang="en-US" altLang="ko-KR" dirty="0"/>
          </a:p>
          <a:p>
            <a:pPr lvl="2"/>
            <a:r>
              <a:rPr lang="ko-KR" altLang="en-US" dirty="0" err="1"/>
              <a:t>메소드</a:t>
            </a:r>
            <a:r>
              <a:rPr lang="ko-KR" altLang="en-US" dirty="0"/>
              <a:t> 호출해  객체를 사용할 수 있도록 준비하는 역할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반환값이</a:t>
            </a:r>
            <a:r>
              <a:rPr lang="ko-KR" altLang="en-US" dirty="0" smtClean="0"/>
              <a:t> 없으며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이름은 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클래스 이름과 동일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ko-KR" altLang="en-US" dirty="0" smtClean="0"/>
              <a:t>기본 </a:t>
            </a:r>
            <a:r>
              <a:rPr lang="ko-KR" altLang="en-US" dirty="0" err="1"/>
              <a:t>생성자</a:t>
            </a:r>
            <a:r>
              <a:rPr lang="en-US" altLang="ko-KR" dirty="0"/>
              <a:t>(Default Constructor)</a:t>
            </a:r>
          </a:p>
          <a:p>
            <a:pPr lvl="1"/>
            <a:r>
              <a:rPr lang="ko-KR" altLang="en-US" dirty="0"/>
              <a:t>모든 클래스는 생성자가 반드시 존재하며 하나 이상 가질 수 있음</a:t>
            </a:r>
            <a:endParaRPr lang="en-US" altLang="ko-KR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선언을 생략하면 </a:t>
            </a:r>
            <a:r>
              <a:rPr lang="ko-KR" altLang="en-US" dirty="0" smtClean="0"/>
              <a:t>컴파일러는 자동으로 기본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/>
              <a:t>개발자 선언한 </a:t>
            </a:r>
            <a:r>
              <a:rPr lang="ko-KR" altLang="en-US" dirty="0" err="1"/>
              <a:t>생성자</a:t>
            </a:r>
            <a:r>
              <a:rPr lang="ko-KR" altLang="en-US" dirty="0"/>
              <a:t> 존재 시</a:t>
            </a:r>
            <a:r>
              <a:rPr lang="en-US" altLang="ko-KR" dirty="0"/>
              <a:t> </a:t>
            </a:r>
            <a:r>
              <a:rPr lang="ko-KR" altLang="en-US" dirty="0"/>
              <a:t>컴파일러는 기본 </a:t>
            </a:r>
            <a:r>
              <a:rPr lang="ko-KR" altLang="en-US" dirty="0" err="1"/>
              <a:t>생성자</a:t>
            </a:r>
            <a:r>
              <a:rPr lang="ko-KR" altLang="en-US" dirty="0"/>
              <a:t> 추가하지 않음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5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생성자</a:t>
            </a:r>
            <a:r>
              <a:rPr lang="en-US" altLang="ko-KR" dirty="0" smtClean="0">
                <a:latin typeface="+mn-ea"/>
                <a:ea typeface="+mn-ea"/>
              </a:rPr>
              <a:t>(Constructor)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31746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다양화해야 하는 이유</a:t>
            </a:r>
            <a:endParaRPr lang="en-US" altLang="ko-KR" dirty="0"/>
          </a:p>
          <a:p>
            <a:pPr lvl="1"/>
            <a:r>
              <a:rPr lang="ko-KR" altLang="en-US" dirty="0"/>
              <a:t>객체 생성할 때 외부 값으로 객체를 초기화할 필요</a:t>
            </a:r>
            <a:endParaRPr lang="en-US" altLang="ko-KR" dirty="0"/>
          </a:p>
          <a:p>
            <a:pPr lvl="1"/>
            <a:r>
              <a:rPr lang="ko-KR" altLang="en-US" dirty="0"/>
              <a:t>외부 값이 어떤 타입으로</a:t>
            </a:r>
            <a:r>
              <a:rPr lang="en-US" altLang="ko-KR" dirty="0"/>
              <a:t> </a:t>
            </a:r>
            <a:r>
              <a:rPr lang="ko-KR" altLang="en-US" dirty="0"/>
              <a:t>몇 개가 제공될 지 모름 </a:t>
            </a:r>
            <a:r>
              <a:rPr lang="en-US" altLang="ko-KR" dirty="0"/>
              <a:t>- </a:t>
            </a:r>
            <a:r>
              <a:rPr lang="ko-KR" altLang="en-US" dirty="0" err="1"/>
              <a:t>생성자도</a:t>
            </a:r>
            <a:r>
              <a:rPr lang="ko-KR" altLang="en-US" dirty="0"/>
              <a:t> 다양화</a:t>
            </a:r>
            <a:endParaRPr lang="en-US" altLang="ko-KR" dirty="0"/>
          </a:p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/>
              <a:t>오버로딩</a:t>
            </a:r>
            <a:r>
              <a:rPr lang="en-US" altLang="ko-KR" dirty="0"/>
              <a:t>(Overloading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매개변수의 타입</a:t>
            </a:r>
            <a:r>
              <a:rPr lang="en-US" altLang="ko-KR" dirty="0"/>
              <a:t>, </a:t>
            </a:r>
            <a:r>
              <a:rPr lang="ko-KR" altLang="en-US" dirty="0"/>
              <a:t>개수</a:t>
            </a:r>
            <a:r>
              <a:rPr lang="en-US" altLang="ko-KR" dirty="0"/>
              <a:t>, </a:t>
            </a:r>
            <a:r>
              <a:rPr lang="ko-KR" altLang="en-US" dirty="0"/>
              <a:t>순서가 다른 </a:t>
            </a:r>
            <a:r>
              <a:rPr lang="ko-KR" altLang="en-US" dirty="0" err="1"/>
              <a:t>생성자</a:t>
            </a:r>
            <a:r>
              <a:rPr lang="ko-KR" altLang="en-US" dirty="0"/>
              <a:t> 여러 개 선언</a:t>
            </a:r>
            <a:endParaRPr lang="en-US" altLang="ko-KR" dirty="0"/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23" y="4012777"/>
            <a:ext cx="6284652" cy="216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885" y="4076526"/>
            <a:ext cx="4016751" cy="16559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this </a:t>
            </a:r>
            <a:r>
              <a:rPr lang="ko-KR" altLang="en-US" dirty="0" smtClean="0">
                <a:latin typeface="+mn-ea"/>
                <a:ea typeface="+mn-ea"/>
              </a:rPr>
              <a:t>키워드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매개 변수와 </a:t>
            </a:r>
            <a:r>
              <a:rPr lang="ko-KR" altLang="en-US" dirty="0" err="1"/>
              <a:t>필드명</a:t>
            </a:r>
            <a:r>
              <a:rPr lang="ko-KR" altLang="en-US" dirty="0"/>
              <a:t> 같은 경우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>
              <a:defRPr/>
            </a:pPr>
            <a:r>
              <a:rPr lang="ko-KR" altLang="en-US" sz="2400" dirty="0" smtClean="0"/>
              <a:t>오버로딩 된 </a:t>
            </a:r>
            <a:r>
              <a:rPr lang="ko-KR" altLang="en-US" sz="2400" dirty="0"/>
              <a:t>생성자 호출</a:t>
            </a:r>
            <a:r>
              <a:rPr lang="en-US" altLang="ko-KR" sz="2400" dirty="0"/>
              <a:t>( this() </a:t>
            </a:r>
            <a:r>
              <a:rPr lang="en-US" altLang="ko-KR" sz="2400" dirty="0" smtClean="0"/>
              <a:t>)</a:t>
            </a:r>
          </a:p>
          <a:p>
            <a:pPr lvl="1">
              <a:defRPr/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첫 문장에 작성되어야 함</a:t>
            </a:r>
            <a:endParaRPr lang="en-US" altLang="ko-KR" dirty="0"/>
          </a:p>
          <a:p>
            <a:pPr marL="0" indent="0">
              <a:buNone/>
              <a:defRPr/>
            </a:pP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45323" y="1644788"/>
            <a:ext cx="5828233" cy="1127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+mn-ea"/>
              </a:rPr>
              <a:t>객체 생성이 다음과 같을 때 호출되는 </a:t>
            </a:r>
            <a:r>
              <a:rPr lang="ko-KR" altLang="en-US" sz="2000" dirty="0" err="1" smtClean="0">
                <a:latin typeface="+mn-ea"/>
              </a:rPr>
              <a:t>생성자는</a:t>
            </a:r>
            <a:r>
              <a:rPr lang="en-US" altLang="ko-KR" sz="2000" dirty="0" smtClean="0">
                <a:latin typeface="+mn-ea"/>
              </a:rPr>
              <a:t>?</a:t>
            </a:r>
          </a:p>
          <a:p>
            <a:r>
              <a:rPr lang="en-US" altLang="ko-KR" sz="2000" dirty="0" smtClean="0">
                <a:latin typeface="+mn-ea"/>
              </a:rPr>
              <a:t>Car car=new Car()                   </a:t>
            </a:r>
            <a:r>
              <a:rPr lang="en-US" altLang="ko-K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//1</a:t>
            </a:r>
            <a:r>
              <a:rPr lang="ko-KR" alt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번</a:t>
            </a:r>
            <a:endParaRPr lang="en-US" altLang="ko-KR" sz="20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Car c = new Car(80, “white”);     </a:t>
            </a:r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//2</a:t>
            </a:r>
            <a:r>
              <a:rPr lang="ko-KR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번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23" y="3143561"/>
            <a:ext cx="9906000" cy="2819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690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프로그래밍 기술의 변천</a:t>
            </a:r>
          </a:p>
        </p:txBody>
      </p:sp>
      <p:sp>
        <p:nvSpPr>
          <p:cNvPr id="1002502" name="Rectangle 6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defTabSz="8001000"/>
            <a:r>
              <a:rPr lang="ko-KR" altLang="en-US" b="1" dirty="0">
                <a:latin typeface="굴림" panose="020B0600000101010101" pitchFamily="50" charset="-127"/>
              </a:rPr>
              <a:t>  프로그래밍 기술의 변천 과정</a:t>
            </a:r>
          </a:p>
        </p:txBody>
      </p:sp>
      <p:pic>
        <p:nvPicPr>
          <p:cNvPr id="1002503" name="Picture 7" descr="5장(그림5-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063" y="2221645"/>
            <a:ext cx="7837487" cy="198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2504" name="Group 8"/>
          <p:cNvGrpSpPr>
            <a:grpSpLocks/>
          </p:cNvGrpSpPr>
          <p:nvPr/>
        </p:nvGrpSpPr>
        <p:grpSpPr bwMode="auto">
          <a:xfrm>
            <a:off x="1187887" y="4472447"/>
            <a:ext cx="3652986" cy="1632247"/>
            <a:chOff x="1202" y="3249"/>
            <a:chExt cx="1950" cy="817"/>
          </a:xfrm>
        </p:grpSpPr>
        <p:sp>
          <p:nvSpPr>
            <p:cNvPr id="1002505" name="AutoShape 9"/>
            <p:cNvSpPr>
              <a:spLocks noChangeArrowheads="1"/>
            </p:cNvSpPr>
            <p:nvPr/>
          </p:nvSpPr>
          <p:spPr bwMode="auto">
            <a:xfrm>
              <a:off x="1202" y="3249"/>
              <a:ext cx="1950" cy="817"/>
            </a:xfrm>
            <a:prstGeom prst="cloudCallout">
              <a:avLst>
                <a:gd name="adj1" fmla="val 6704"/>
                <a:gd name="adj2" fmla="val 1480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latinLnBrk="1" hangingPunct="1"/>
              <a:endParaRPr kumimoji="1"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02506" name="Text Box 10"/>
            <p:cNvSpPr txBox="1">
              <a:spLocks noChangeArrowheads="1"/>
            </p:cNvSpPr>
            <p:nvPr/>
          </p:nvSpPr>
          <p:spPr bwMode="auto">
            <a:xfrm>
              <a:off x="1465" y="3378"/>
              <a:ext cx="1495" cy="4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latinLnBrk="1" hangingPunct="1"/>
              <a:r>
                <a:rPr kumimoji="1" lang="ko-KR" altLang="en-US" b="1" dirty="0">
                  <a:solidFill>
                    <a:schemeClr val="tx1"/>
                  </a:solidFill>
                  <a:latin typeface="+mn-ea"/>
                </a:rPr>
                <a:t>독립성을 유지하면서 프로그램을 만들 수 있지 않을까</a:t>
              </a:r>
              <a:r>
                <a:rPr kumimoji="1" lang="en-US" altLang="ko-KR" b="1" dirty="0">
                  <a:solidFill>
                    <a:schemeClr val="tx1"/>
                  </a:solidFill>
                  <a:latin typeface="+mn-ea"/>
                </a:rPr>
                <a:t>?</a:t>
              </a:r>
            </a:p>
          </p:txBody>
        </p:sp>
      </p:grpSp>
      <p:sp>
        <p:nvSpPr>
          <p:cNvPr id="1002507" name="Text Box 11"/>
          <p:cNvSpPr txBox="1">
            <a:spLocks noChangeArrowheads="1"/>
          </p:cNvSpPr>
          <p:nvPr/>
        </p:nvSpPr>
        <p:spPr bwMode="auto">
          <a:xfrm>
            <a:off x="6491287" y="4686851"/>
            <a:ext cx="3934582" cy="646331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107763" dir="18900000" algn="ctr" rotWithShape="0">
              <a:srgbClr val="66FF3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kumimoji="1" lang="en-US" altLang="ko-KR" b="1" dirty="0">
                <a:solidFill>
                  <a:schemeClr val="bg1"/>
                </a:solidFill>
                <a:latin typeface="+mn-ea"/>
              </a:rPr>
              <a:t>Object-Oriented Programming</a:t>
            </a:r>
          </a:p>
          <a:p>
            <a:pPr algn="ctr" eaLnBrk="1" latinLnBrk="1" hangingPunct="1"/>
            <a:r>
              <a:rPr kumimoji="1" lang="en-US" altLang="ko-KR" b="1" dirty="0">
                <a:solidFill>
                  <a:schemeClr val="bg1"/>
                </a:solidFill>
                <a:latin typeface="+mn-ea"/>
              </a:rPr>
              <a:t>(</a:t>
            </a:r>
            <a:r>
              <a:rPr kumimoji="1" lang="ko-KR" altLang="en-US" b="1" dirty="0">
                <a:solidFill>
                  <a:schemeClr val="bg1"/>
                </a:solidFill>
                <a:latin typeface="+mn-ea"/>
              </a:rPr>
              <a:t>객체지향 프로그래밍</a:t>
            </a:r>
            <a:r>
              <a:rPr kumimoji="1" lang="en-US" altLang="ko-KR" b="1" dirty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1002508" name="AutoShape 12"/>
          <p:cNvSpPr>
            <a:spLocks noChangeArrowheads="1"/>
          </p:cNvSpPr>
          <p:nvPr/>
        </p:nvSpPr>
        <p:spPr bwMode="auto">
          <a:xfrm>
            <a:off x="5054099" y="4824666"/>
            <a:ext cx="1223962" cy="6477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해결방법</a:t>
            </a:r>
          </a:p>
        </p:txBody>
      </p:sp>
      <p:sp>
        <p:nvSpPr>
          <p:cNvPr id="1002509" name="Rectangle 13"/>
          <p:cNvSpPr>
            <a:spLocks noChangeArrowheads="1"/>
          </p:cNvSpPr>
          <p:nvPr/>
        </p:nvSpPr>
        <p:spPr bwMode="auto">
          <a:xfrm>
            <a:off x="1810063" y="2274972"/>
            <a:ext cx="1438275" cy="1871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02510" name="Rectangle 14"/>
          <p:cNvSpPr>
            <a:spLocks noChangeArrowheads="1"/>
          </p:cNvSpPr>
          <p:nvPr/>
        </p:nvSpPr>
        <p:spPr bwMode="auto">
          <a:xfrm>
            <a:off x="3518214" y="2266426"/>
            <a:ext cx="2466975" cy="1871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02511" name="Rectangle 15"/>
          <p:cNvSpPr>
            <a:spLocks noChangeArrowheads="1"/>
          </p:cNvSpPr>
          <p:nvPr/>
        </p:nvSpPr>
        <p:spPr bwMode="auto">
          <a:xfrm>
            <a:off x="6255065" y="2243138"/>
            <a:ext cx="1719262" cy="1871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02512" name="Rectangle 16"/>
          <p:cNvSpPr>
            <a:spLocks noChangeArrowheads="1"/>
          </p:cNvSpPr>
          <p:nvPr/>
        </p:nvSpPr>
        <p:spPr bwMode="auto">
          <a:xfrm>
            <a:off x="8207687" y="2229994"/>
            <a:ext cx="1439863" cy="19080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02513" name="Text Box 17"/>
          <p:cNvSpPr txBox="1">
            <a:spLocks noChangeArrowheads="1"/>
          </p:cNvSpPr>
          <p:nvPr/>
        </p:nvSpPr>
        <p:spPr bwMode="auto">
          <a:xfrm>
            <a:off x="5438658" y="5653339"/>
            <a:ext cx="64264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2400" b="1" dirty="0">
                <a:solidFill>
                  <a:srgbClr val="0066FF"/>
                </a:solidFill>
                <a:latin typeface="+mn-ea"/>
              </a:rPr>
              <a:t>소프트웨어 모듈의 재사용과  독립성을 강조</a:t>
            </a:r>
            <a:r>
              <a:rPr kumimoji="1" lang="ko-KR" altLang="en-US" sz="2400" dirty="0">
                <a:solidFill>
                  <a:srgbClr val="0066FF"/>
                </a:solidFill>
                <a:latin typeface="+mn-ea"/>
              </a:rPr>
              <a:t> 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02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02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02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02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02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002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2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2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02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02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100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0025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0025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0025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2507" grpId="0" animBg="1"/>
      <p:bldP spid="1002508" grpId="0" animBg="1"/>
      <p:bldP spid="10025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015" y="96550"/>
            <a:ext cx="10417147" cy="916676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+mn-ea"/>
              </a:rPr>
              <a:t>클래스 사용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Account </a:t>
            </a:r>
            <a:r>
              <a:rPr lang="ko-KR" altLang="en-US" dirty="0" smtClean="0">
                <a:latin typeface="+mn-ea"/>
              </a:rPr>
              <a:t>클래스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강의 내용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번</a:t>
            </a:r>
            <a:r>
              <a:rPr lang="en-US" altLang="ko-KR" dirty="0" smtClean="0">
                <a:latin typeface="+mn-ea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4" y="1273323"/>
            <a:ext cx="3859613" cy="128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5" y="2691926"/>
            <a:ext cx="3865506" cy="13331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4597637" y="1273323"/>
            <a:ext cx="7375021" cy="523002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41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참조 변수와 대입 연산</a:t>
            </a:r>
          </a:p>
        </p:txBody>
      </p:sp>
      <p:sp>
        <p:nvSpPr>
          <p:cNvPr id="1077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Car    car1 = </a:t>
            </a:r>
            <a:r>
              <a:rPr lang="en-US" altLang="ko-KR" dirty="0">
                <a:solidFill>
                  <a:schemeClr val="tx2"/>
                </a:solidFill>
              </a:rPr>
              <a:t>new</a:t>
            </a:r>
            <a:r>
              <a:rPr lang="en-US" altLang="ko-KR" dirty="0"/>
              <a:t> Car();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Car    </a:t>
            </a:r>
            <a:r>
              <a:rPr lang="en-US" altLang="ko-KR" dirty="0"/>
              <a:t>car2 = car1;	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대입 연산의 의미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참조 값을 대입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altLang="ko-KR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9426-6177-4EF2-B8B4-0CA858A71346}" type="slidenum">
              <a:rPr lang="ko-KR" altLang="en-US"/>
              <a:pPr/>
              <a:t>20</a:t>
            </a:fld>
            <a:endParaRPr lang="en-US" altLang="ko-KR"/>
          </a:p>
        </p:txBody>
      </p:sp>
      <p:pic>
        <p:nvPicPr>
          <p:cNvPr id="107725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756" y="1336644"/>
            <a:ext cx="4420744" cy="1881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725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15" y="4265924"/>
            <a:ext cx="4441825" cy="211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21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변수와 변수의 비교</a:t>
            </a:r>
          </a:p>
        </p:txBody>
      </p:sp>
      <p:sp>
        <p:nvSpPr>
          <p:cNvPr id="1132547" name="Rectangle 3"/>
          <p:cNvSpPr>
            <a:spLocks noGrp="1" noChangeArrowheads="1"/>
          </p:cNvSpPr>
          <p:nvPr>
            <p:ph idx="1"/>
          </p:nvPr>
        </p:nvSpPr>
        <p:spPr>
          <a:xfrm>
            <a:off x="247392" y="1358781"/>
            <a:ext cx="11944608" cy="4871103"/>
          </a:xfrm>
        </p:spPr>
        <p:txBody>
          <a:bodyPr>
            <a:no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변수</a:t>
            </a:r>
            <a:r>
              <a:rPr lang="en-US" altLang="ko-KR" dirty="0"/>
              <a:t>1 == </a:t>
            </a:r>
            <a:r>
              <a:rPr lang="ko-KR" altLang="en-US" dirty="0"/>
              <a:t>변수</a:t>
            </a:r>
            <a:r>
              <a:rPr lang="en-US" altLang="ko-KR" dirty="0"/>
              <a:t>2”</a:t>
            </a:r>
            <a:r>
              <a:rPr lang="ko-KR" altLang="en-US" dirty="0"/>
              <a:t>의 의미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참조형</a:t>
            </a:r>
            <a:r>
              <a:rPr lang="ko-KR" altLang="en-US" dirty="0" smtClean="0"/>
              <a:t> </a:t>
            </a:r>
            <a:r>
              <a:rPr lang="ko-KR" altLang="en-US" dirty="0"/>
              <a:t>변수의 경우</a:t>
            </a:r>
            <a:r>
              <a:rPr lang="en-US" altLang="ko-KR" dirty="0"/>
              <a:t>, </a:t>
            </a:r>
            <a:r>
              <a:rPr lang="ko-KR" altLang="en-US" dirty="0"/>
              <a:t>객체의 내용이 같다는 의미가 아니다</a:t>
            </a:r>
            <a:r>
              <a:rPr lang="en-US" altLang="ko-KR" dirty="0"/>
              <a:t>.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altLang="ko-KR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B9B7-3781-4B6F-B15D-DAAB0BFFC366}" type="slidenum">
              <a:rPr lang="ko-KR" altLang="en-US"/>
              <a:pPr/>
              <a:t>21</a:t>
            </a:fld>
            <a:endParaRPr lang="en-US" altLang="ko-KR"/>
          </a:p>
        </p:txBody>
      </p:sp>
      <p:grpSp>
        <p:nvGrpSpPr>
          <p:cNvPr id="3" name="그룹 2"/>
          <p:cNvGrpSpPr/>
          <p:nvPr/>
        </p:nvGrpSpPr>
        <p:grpSpPr>
          <a:xfrm>
            <a:off x="1368189" y="1646653"/>
            <a:ext cx="7485343" cy="3040166"/>
            <a:chOff x="1368189" y="1809023"/>
            <a:chExt cx="7485343" cy="3040166"/>
          </a:xfrm>
        </p:grpSpPr>
        <p:pic>
          <p:nvPicPr>
            <p:cNvPr id="113254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606"/>
            <a:stretch/>
          </p:blipFill>
          <p:spPr bwMode="auto">
            <a:xfrm>
              <a:off x="1368189" y="1809023"/>
              <a:ext cx="6784975" cy="2780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1607278" y="4072071"/>
              <a:ext cx="3153398" cy="77711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dirty="0" err="1" smtClean="0">
                  <a:latin typeface="+mn-ea"/>
                </a:rPr>
                <a:t>기초형</a:t>
              </a:r>
              <a:r>
                <a:rPr lang="ko-KR" altLang="en-US" sz="2200" dirty="0" smtClean="0">
                  <a:latin typeface="+mn-ea"/>
                </a:rPr>
                <a:t> 변수의 경우 값이 같으면  </a:t>
              </a:r>
              <a:r>
                <a:rPr lang="en-US" altLang="ko-KR" sz="2200" dirty="0" smtClean="0">
                  <a:latin typeface="+mn-ea"/>
                </a:rPr>
                <a:t>true</a:t>
              </a:r>
              <a:endParaRPr lang="ko-KR" altLang="en-US" sz="2200" dirty="0"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034231" y="4072071"/>
              <a:ext cx="3819301" cy="77711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dirty="0" err="1" smtClean="0">
                  <a:latin typeface="+mn-ea"/>
                </a:rPr>
                <a:t>참조형</a:t>
              </a:r>
              <a:r>
                <a:rPr lang="ko-KR" altLang="en-US" sz="2200" dirty="0" smtClean="0">
                  <a:latin typeface="+mn-ea"/>
                </a:rPr>
                <a:t> 변수의 경우 같은 객체를 가리키면 </a:t>
              </a:r>
              <a:r>
                <a:rPr lang="en-US" altLang="ko-KR" sz="2200" dirty="0" smtClean="0">
                  <a:latin typeface="+mn-ea"/>
                </a:rPr>
                <a:t>true</a:t>
              </a:r>
              <a:endParaRPr lang="ko-KR" altLang="en-US" sz="22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77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객체의 소멸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altLang="ko-KR"/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0E33-498A-4AF9-B1D8-8A74372E7D87}" type="slidenum">
              <a:rPr lang="ko-KR" altLang="en-US"/>
              <a:pPr/>
              <a:t>22</a:t>
            </a:fld>
            <a:endParaRPr lang="en-US" altLang="ko-KR"/>
          </a:p>
        </p:txBody>
      </p:sp>
      <p:pic>
        <p:nvPicPr>
          <p:cNvPr id="1079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49" b="46487"/>
          <a:stretch>
            <a:fillRect/>
          </a:stretch>
        </p:blipFill>
        <p:spPr bwMode="auto">
          <a:xfrm>
            <a:off x="1797927" y="1493585"/>
            <a:ext cx="7786687" cy="399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79302" name="Group 6"/>
          <p:cNvGrpSpPr>
            <a:grpSpLocks/>
          </p:cNvGrpSpPr>
          <p:nvPr/>
        </p:nvGrpSpPr>
        <p:grpSpPr bwMode="auto">
          <a:xfrm>
            <a:off x="1103858" y="1493585"/>
            <a:ext cx="8372474" cy="4194176"/>
            <a:chOff x="-62" y="1652"/>
            <a:chExt cx="5274" cy="2642"/>
          </a:xfrm>
        </p:grpSpPr>
        <p:pic>
          <p:nvPicPr>
            <p:cNvPr id="107930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961" r="15248"/>
            <a:stretch>
              <a:fillRect/>
            </a:stretch>
          </p:blipFill>
          <p:spPr bwMode="auto">
            <a:xfrm>
              <a:off x="391" y="1652"/>
              <a:ext cx="4821" cy="2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9300" name="AutoShape 4"/>
            <p:cNvSpPr>
              <a:spLocks noChangeArrowheads="1"/>
            </p:cNvSpPr>
            <p:nvPr/>
          </p:nvSpPr>
          <p:spPr bwMode="auto">
            <a:xfrm>
              <a:off x="-62" y="2246"/>
              <a:ext cx="1924" cy="2048"/>
            </a:xfrm>
            <a:prstGeom prst="irregularSeal2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ko-KR" altLang="en-US" sz="2200" b="1" dirty="0">
                  <a:solidFill>
                    <a:schemeClr val="tx2"/>
                  </a:solidFill>
                  <a:latin typeface="+mn-ea"/>
                </a:rPr>
                <a:t>객체는 참조가 없어지면 소멸</a:t>
              </a:r>
              <a:r>
                <a:rPr lang="en-US" altLang="ko-KR" sz="2200" b="1" dirty="0">
                  <a:solidFill>
                    <a:schemeClr val="tx2"/>
                  </a:solidFill>
                  <a:latin typeface="+mn-ea"/>
                </a:rPr>
                <a:t>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25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9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9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절차 지향과 객체 지향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DCA1-7A2A-431E-BD7D-547E7DFE4282}" type="slidenum">
              <a:rPr lang="ko-KR" altLang="en-US"/>
              <a:pPr/>
              <a:t>2</a:t>
            </a:fld>
            <a:endParaRPr lang="en-US" altLang="ko-KR"/>
          </a:p>
        </p:txBody>
      </p:sp>
      <p:pic>
        <p:nvPicPr>
          <p:cNvPr id="10547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8" r="56688" b="35243"/>
          <a:stretch/>
        </p:blipFill>
        <p:spPr bwMode="auto">
          <a:xfrm>
            <a:off x="1053731" y="1687480"/>
            <a:ext cx="2993838" cy="2914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4724" name="Rectangle 4"/>
          <p:cNvSpPr>
            <a:spLocks noChangeArrowheads="1"/>
          </p:cNvSpPr>
          <p:nvPr/>
        </p:nvSpPr>
        <p:spPr bwMode="auto">
          <a:xfrm>
            <a:off x="1371110" y="6092191"/>
            <a:ext cx="1088072" cy="411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9380" y="4685423"/>
            <a:ext cx="5458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절차 지향 프로그래밍에는 데이터와 알고리즘이 분리되어 있음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329893" y="5275391"/>
            <a:ext cx="5301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객체 지향 프로그래밍에는 데이터와 알고리즘이 서로 묶여 있음</a:t>
            </a:r>
            <a:endParaRPr lang="ko-KR" altLang="en-US" sz="24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53" t="170" r="-1979" b="22668"/>
          <a:stretch/>
        </p:blipFill>
        <p:spPr bwMode="auto">
          <a:xfrm>
            <a:off x="6909510" y="1161702"/>
            <a:ext cx="3865526" cy="389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67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지향 프로그래밍 특징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>
          <a:xfrm>
            <a:off x="179461" y="1179319"/>
            <a:ext cx="11944608" cy="523002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캡슐화</a:t>
            </a:r>
            <a:endParaRPr lang="en-US" altLang="ko-KR" dirty="0"/>
          </a:p>
          <a:p>
            <a:pPr lvl="1"/>
            <a:r>
              <a:rPr lang="ko-KR" altLang="en-US" dirty="0"/>
              <a:t>객체의 필드</a:t>
            </a:r>
            <a:r>
              <a:rPr lang="en-US" altLang="ko-KR" dirty="0"/>
              <a:t>, </a:t>
            </a:r>
            <a:r>
              <a:rPr lang="ko-KR" altLang="en-US" dirty="0" err="1"/>
              <a:t>메소드를</a:t>
            </a:r>
            <a:r>
              <a:rPr lang="ko-KR" altLang="en-US" dirty="0"/>
              <a:t> 하나로 묶고</a:t>
            </a:r>
            <a:r>
              <a:rPr lang="en-US" altLang="ko-KR" dirty="0"/>
              <a:t>, </a:t>
            </a:r>
            <a:r>
              <a:rPr lang="ko-KR" altLang="en-US" dirty="0"/>
              <a:t>실제 구현 내용을 감추는 것</a:t>
            </a:r>
            <a:endParaRPr lang="en-US" altLang="ko-KR" dirty="0"/>
          </a:p>
          <a:p>
            <a:pPr lvl="1"/>
            <a:r>
              <a:rPr lang="ko-KR" altLang="en-US" dirty="0"/>
              <a:t>외부 객체는 객체 내부 구조를 알지 못하며 객체가 노출해 제공하는 필드와 </a:t>
            </a:r>
            <a:r>
              <a:rPr lang="ko-KR" altLang="en-US" dirty="0" err="1"/>
              <a:t>메소드만</a:t>
            </a:r>
            <a:r>
              <a:rPr lang="ko-KR" altLang="en-US" dirty="0"/>
              <a:t> 이용 가능</a:t>
            </a:r>
            <a:endParaRPr lang="en-US" altLang="ko-KR" dirty="0"/>
          </a:p>
          <a:p>
            <a:pPr lvl="1"/>
            <a:r>
              <a:rPr lang="ko-KR" altLang="en-US" dirty="0"/>
              <a:t>필드와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err="1"/>
              <a:t>캡슐화하여</a:t>
            </a:r>
            <a:r>
              <a:rPr lang="ko-KR" altLang="en-US" dirty="0"/>
              <a:t> 보호하는 이유는 외부의 잘못된 사용으로 인해 객체가 손상되지 않도록 </a:t>
            </a:r>
            <a:endParaRPr lang="en-US" altLang="ko-KR" dirty="0"/>
          </a:p>
          <a:p>
            <a:pPr lvl="1"/>
            <a:r>
              <a:rPr lang="ko-KR" altLang="en-US" dirty="0"/>
              <a:t>자바 언어는 </a:t>
            </a:r>
            <a:r>
              <a:rPr lang="ko-KR" altLang="en-US" dirty="0" err="1"/>
              <a:t>캡슐화된</a:t>
            </a:r>
            <a:r>
              <a:rPr lang="ko-KR" altLang="en-US" dirty="0"/>
              <a:t> 멤버를 노출시킬 것인지 숨길 것인지 결정하기 위해 접근 </a:t>
            </a:r>
            <a:r>
              <a:rPr lang="ko-KR" altLang="en-US" dirty="0" err="1"/>
              <a:t>제한자</a:t>
            </a:r>
            <a:r>
              <a:rPr lang="en-US" altLang="ko-KR" dirty="0"/>
              <a:t>(Access Modifier)</a:t>
            </a:r>
            <a:r>
              <a:rPr lang="ko-KR" altLang="en-US" dirty="0"/>
              <a:t> 사용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988" y="1812584"/>
            <a:ext cx="8186754" cy="3708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28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448" y="1197196"/>
            <a:ext cx="11944608" cy="49643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현실 세계의 객체를 소프트웨어 객체로 설계하는 것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현실 세계 객체의 속성과 동작을 추려내어 소프트웨어 객체의 필드와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정의하는 과정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96" y="2845242"/>
            <a:ext cx="5546258" cy="315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93282" y="2845242"/>
            <a:ext cx="62357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defTabSz="8001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객체의 구성</a:t>
            </a:r>
          </a:p>
          <a:p>
            <a:pPr marL="577850" lvl="1" indent="-285750" defTabSz="8001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필드 </a:t>
            </a:r>
            <a:r>
              <a:rPr lang="en-US" altLang="ko-K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: </a:t>
            </a:r>
            <a:r>
              <a:rPr lang="ko-KR" alt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속성</a:t>
            </a:r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(attribute)</a:t>
            </a:r>
            <a:r>
              <a:rPr lang="ko-KR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을 나타내는 데이터</a:t>
            </a:r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(data</a:t>
            </a:r>
            <a:r>
              <a:rPr lang="en-US" altLang="ko-K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)</a:t>
            </a:r>
          </a:p>
          <a:p>
            <a:pPr marL="577850" lvl="1" indent="-285750" defTabSz="8001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메소드</a:t>
            </a:r>
            <a:r>
              <a:rPr lang="ko-KR" alt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: </a:t>
            </a:r>
            <a:r>
              <a:rPr lang="ko-KR" alt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데이터를 </a:t>
            </a:r>
            <a:r>
              <a:rPr lang="ko-KR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변경하거나 </a:t>
            </a:r>
            <a:r>
              <a:rPr lang="ko-KR" alt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조작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9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상호 작용</a:t>
            </a:r>
          </a:p>
        </p:txBody>
      </p:sp>
      <p:sp>
        <p:nvSpPr>
          <p:cNvPr id="8194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객체들은 </a:t>
            </a:r>
            <a:r>
              <a:rPr lang="ko-KR" altLang="en-US" dirty="0"/>
              <a:t>서로 간에 기능</a:t>
            </a:r>
            <a:r>
              <a:rPr lang="en-US" altLang="ko-KR" dirty="0"/>
              <a:t>(</a:t>
            </a:r>
            <a:r>
              <a:rPr lang="ko-KR" altLang="en-US" dirty="0"/>
              <a:t>동작</a:t>
            </a:r>
            <a:r>
              <a:rPr lang="en-US" altLang="ko-KR" dirty="0"/>
              <a:t>)</a:t>
            </a:r>
            <a:r>
              <a:rPr lang="ko-KR" altLang="en-US" dirty="0"/>
              <a:t>을 이용하고 데이터를 주고 받음</a:t>
            </a:r>
            <a:endParaRPr lang="en-US" altLang="ko-KR" dirty="0"/>
          </a:p>
          <a:p>
            <a:endParaRPr lang="ko-KR" altLang="en-US" dirty="0" smtClean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325" y="2058600"/>
            <a:ext cx="4947490" cy="159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89" y="4086449"/>
            <a:ext cx="4161672" cy="151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812" y="4244835"/>
            <a:ext cx="5639527" cy="146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24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클래스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클래스</a:t>
            </a:r>
            <a:r>
              <a:rPr lang="en-US" altLang="ko-KR" dirty="0">
                <a:latin typeface="+mj-ea"/>
                <a:ea typeface="+mj-ea"/>
              </a:rPr>
              <a:t>(class): </a:t>
            </a:r>
            <a:r>
              <a:rPr lang="ko-KR" altLang="en-US" dirty="0">
                <a:latin typeface="+mj-ea"/>
                <a:ea typeface="+mj-ea"/>
              </a:rPr>
              <a:t>객체를 만드는 설계도</a:t>
            </a:r>
          </a:p>
          <a:p>
            <a:r>
              <a:rPr lang="ko-KR" altLang="en-US" dirty="0">
                <a:latin typeface="+mj-ea"/>
              </a:rPr>
              <a:t>인스턴스</a:t>
            </a:r>
            <a:r>
              <a:rPr lang="en-US" altLang="ko-KR" dirty="0">
                <a:latin typeface="+mj-ea"/>
              </a:rPr>
              <a:t>(instance) </a:t>
            </a:r>
            <a:r>
              <a:rPr lang="en-US" altLang="ko-KR" dirty="0" smtClean="0">
                <a:latin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클래스로부터 </a:t>
            </a:r>
            <a:r>
              <a:rPr lang="ko-KR" altLang="en-US" dirty="0">
                <a:latin typeface="+mj-ea"/>
                <a:ea typeface="+mj-ea"/>
              </a:rPr>
              <a:t>만들어지는 각각의 </a:t>
            </a:r>
            <a:r>
              <a:rPr lang="ko-KR" altLang="en-US" dirty="0" smtClean="0">
                <a:latin typeface="+mj-ea"/>
                <a:ea typeface="+mj-ea"/>
              </a:rPr>
              <a:t>객체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하나의 클래스로 여러 개의 인스턴스 생성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altLang="ko-KR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9F33-C202-4449-90BA-8D521CC9ED4C}" type="slidenum">
              <a:rPr lang="ko-KR" altLang="en-US"/>
              <a:pPr/>
              <a:t>6</a:t>
            </a:fld>
            <a:endParaRPr lang="en-US" altLang="ko-K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211" y="3077095"/>
            <a:ext cx="7589767" cy="301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25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57" y="2114965"/>
            <a:ext cx="8571319" cy="4311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클래스의 구성 멤버</a:t>
            </a:r>
          </a:p>
        </p:txBody>
      </p:sp>
      <p:sp>
        <p:nvSpPr>
          <p:cNvPr id="23554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클래스의 구성 멤버</a:t>
            </a:r>
            <a:endParaRPr lang="en-US" altLang="ko-KR" dirty="0"/>
          </a:p>
          <a:p>
            <a:pPr lvl="1"/>
            <a:r>
              <a:rPr lang="ko-KR" altLang="en-US" dirty="0"/>
              <a:t>필드</a:t>
            </a:r>
            <a:r>
              <a:rPr lang="en-US" altLang="ko-KR" dirty="0"/>
              <a:t>(Field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 lvl="1"/>
            <a:r>
              <a:rPr lang="ko-KR" altLang="en-US" dirty="0" err="1"/>
              <a:t>생성자</a:t>
            </a:r>
            <a:r>
              <a:rPr lang="en-US" altLang="ko-KR" dirty="0"/>
              <a:t>(Constructor)</a:t>
            </a:r>
          </a:p>
          <a:p>
            <a:pPr lvl="1"/>
            <a:r>
              <a:rPr lang="ko-KR" altLang="en-US" dirty="0" err="1"/>
              <a:t>메소드</a:t>
            </a:r>
            <a:r>
              <a:rPr lang="en-US" altLang="ko-KR" dirty="0"/>
              <a:t>(Method)</a:t>
            </a:r>
          </a:p>
          <a:p>
            <a:endParaRPr lang="ko-KR" altLang="en-US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8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선언</a:t>
            </a:r>
          </a:p>
        </p:txBody>
      </p:sp>
      <p:sp>
        <p:nvSpPr>
          <p:cNvPr id="19458" name="내용 개체 틀 1"/>
          <p:cNvSpPr>
            <a:spLocks noGrp="1"/>
          </p:cNvSpPr>
          <p:nvPr>
            <p:ph idx="1"/>
          </p:nvPr>
        </p:nvSpPr>
        <p:spPr>
          <a:xfrm>
            <a:off x="121448" y="1181466"/>
            <a:ext cx="7117499" cy="5230027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클래스 선언과 컴파일</a:t>
            </a:r>
            <a:endParaRPr lang="en-US" altLang="ko-KR" sz="2200" dirty="0"/>
          </a:p>
          <a:p>
            <a:pPr lvl="1"/>
            <a:r>
              <a:rPr lang="ko-KR" altLang="en-US" sz="2200" dirty="0"/>
              <a:t>소스 파일 </a:t>
            </a:r>
            <a:r>
              <a:rPr lang="ko-KR" altLang="en-US" sz="2200" dirty="0" smtClean="0"/>
              <a:t>생성 </a:t>
            </a:r>
            <a:r>
              <a:rPr lang="en-US" altLang="ko-KR" sz="2200" dirty="0" smtClean="0"/>
              <a:t>: </a:t>
            </a:r>
            <a:r>
              <a:rPr lang="ko-KR" altLang="en-US" sz="2200" dirty="0" err="1"/>
              <a:t>클래스이름</a:t>
            </a:r>
            <a:r>
              <a:rPr lang="en-US" altLang="ko-KR" sz="2200" dirty="0"/>
              <a:t>.java (</a:t>
            </a:r>
            <a:r>
              <a:rPr lang="ko-KR" altLang="en-US" sz="2200" dirty="0"/>
              <a:t>대소문자 주의</a:t>
            </a:r>
            <a:r>
              <a:rPr lang="en-US" altLang="ko-KR" sz="2200" dirty="0"/>
              <a:t>)</a:t>
            </a:r>
          </a:p>
          <a:p>
            <a:pPr lvl="1"/>
            <a:r>
              <a:rPr lang="ko-KR" altLang="en-US" sz="2200" dirty="0"/>
              <a:t>소스 작성</a:t>
            </a:r>
            <a:endParaRPr lang="en-US" altLang="ko-KR" sz="2200" dirty="0"/>
          </a:p>
          <a:p>
            <a:pPr lvl="1"/>
            <a:endParaRPr lang="en-US" altLang="ko-KR" sz="2200" dirty="0" smtClean="0"/>
          </a:p>
          <a:p>
            <a:pPr lvl="1"/>
            <a:endParaRPr lang="en-US" altLang="ko-KR" sz="2200" dirty="0" smtClean="0"/>
          </a:p>
          <a:p>
            <a:pPr lvl="1"/>
            <a:r>
              <a:rPr lang="ko-KR" altLang="en-US" sz="2200" dirty="0" smtClean="0"/>
              <a:t>소스 </a:t>
            </a:r>
            <a:r>
              <a:rPr lang="ko-KR" altLang="en-US" sz="2200" dirty="0"/>
              <a:t>파일당 하나의 클래스를 선언하는 것이 관례</a:t>
            </a:r>
            <a:endParaRPr lang="en-US" altLang="ko-KR" sz="2200" dirty="0"/>
          </a:p>
          <a:p>
            <a:pPr lvl="2"/>
            <a:r>
              <a:rPr lang="ko-KR" altLang="en-US" sz="2200" dirty="0"/>
              <a:t>두 개 이상의 클래스도 선언 가능</a:t>
            </a:r>
            <a:endParaRPr lang="en-US" altLang="ko-KR" sz="2200" dirty="0"/>
          </a:p>
          <a:p>
            <a:pPr lvl="2"/>
            <a:r>
              <a:rPr lang="ko-KR" altLang="en-US" sz="2200" dirty="0"/>
              <a:t>소스 파일 이름과 동일한 </a:t>
            </a:r>
            <a:r>
              <a:rPr lang="ko-KR" altLang="en-US" sz="2200" dirty="0" smtClean="0"/>
              <a:t>클래스만</a:t>
            </a:r>
            <a:endParaRPr lang="en-US" altLang="ko-KR" sz="2200" dirty="0" smtClean="0"/>
          </a:p>
          <a:p>
            <a:pPr marL="914400" lvl="2" indent="0">
              <a:buNone/>
            </a:pPr>
            <a:r>
              <a:rPr lang="en-US" altLang="ko-KR" sz="2200" dirty="0"/>
              <a:t> </a:t>
            </a:r>
            <a:r>
              <a:rPr lang="ko-KR" altLang="en-US" sz="2200" dirty="0" smtClean="0"/>
              <a:t> </a:t>
            </a:r>
            <a:r>
              <a:rPr lang="en-US" altLang="ko-KR" sz="2200" dirty="0"/>
              <a:t>public</a:t>
            </a:r>
            <a:r>
              <a:rPr lang="ko-KR" altLang="en-US" sz="2200" dirty="0"/>
              <a:t>으로 선언 가능</a:t>
            </a:r>
            <a:endParaRPr lang="en-US" altLang="ko-KR" sz="2200" dirty="0"/>
          </a:p>
          <a:p>
            <a:pPr lvl="2"/>
            <a:r>
              <a:rPr lang="ko-KR" altLang="en-US" sz="2200" dirty="0"/>
              <a:t>선언한 개수만큼 바이트 코드 </a:t>
            </a:r>
            <a:r>
              <a:rPr lang="ko-KR" altLang="en-US" sz="2200" dirty="0" smtClean="0"/>
              <a:t>파일 </a:t>
            </a:r>
            <a:r>
              <a:rPr lang="ko-KR" altLang="en-US" sz="2200" dirty="0"/>
              <a:t>생성</a:t>
            </a:r>
            <a:endParaRPr lang="en-US" altLang="ko-KR" sz="2200" dirty="0"/>
          </a:p>
          <a:p>
            <a:endParaRPr lang="ko-KR" altLang="en-US" sz="2200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2500924" y="2227264"/>
            <a:ext cx="6029690" cy="1016792"/>
            <a:chOff x="2449149" y="2227264"/>
            <a:chExt cx="6029690" cy="1016792"/>
          </a:xfrm>
        </p:grpSpPr>
        <p:pic>
          <p:nvPicPr>
            <p:cNvPr id="1946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9149" y="2315369"/>
              <a:ext cx="2320925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직선 화살표 연결선 4"/>
            <p:cNvCxnSpPr/>
            <p:nvPr/>
          </p:nvCxnSpPr>
          <p:spPr>
            <a:xfrm>
              <a:off x="4835525" y="2655889"/>
              <a:ext cx="178593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121275" y="2227264"/>
              <a:ext cx="877888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>
                  <a:latin typeface="+mj-ea"/>
                  <a:ea typeface="+mj-ea"/>
                </a:rPr>
                <a:t>컴파일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91326" y="2441575"/>
              <a:ext cx="1687513" cy="3381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600">
                  <a:latin typeface="+mj-ea"/>
                  <a:ea typeface="+mj-ea"/>
                </a:rPr>
                <a:t>클래스이름</a:t>
              </a:r>
              <a:r>
                <a:rPr lang="en-US" altLang="ko-KR" sz="1600">
                  <a:latin typeface="+mj-ea"/>
                  <a:ea typeface="+mj-ea"/>
                </a:rPr>
                <a:t>.class</a:t>
              </a:r>
              <a:endParaRPr lang="ko-KR" altLang="en-US" sz="1600"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21276" y="2655889"/>
              <a:ext cx="1101725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latin typeface="+mj-ea"/>
                  <a:ea typeface="+mj-ea"/>
                </a:rPr>
                <a:t>javac.exe</a:t>
              </a:r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472728" y="4112469"/>
            <a:ext cx="5386388" cy="2000249"/>
            <a:chOff x="2362201" y="4846639"/>
            <a:chExt cx="5386388" cy="2000249"/>
          </a:xfrm>
        </p:grpSpPr>
        <p:sp>
          <p:nvSpPr>
            <p:cNvPr id="15" name="TextBox 14"/>
            <p:cNvSpPr txBox="1"/>
            <p:nvPr/>
          </p:nvSpPr>
          <p:spPr>
            <a:xfrm>
              <a:off x="2362201" y="4846639"/>
              <a:ext cx="2214563" cy="3397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>
                  <a:latin typeface="+mj-ea"/>
                  <a:ea typeface="+mj-ea"/>
                </a:rPr>
                <a:t>Car.java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62201" y="5246688"/>
              <a:ext cx="2214563" cy="1600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latin typeface="+mj-ea"/>
                  <a:ea typeface="+mj-ea"/>
                </a:rPr>
                <a:t>public class Car </a:t>
              </a:r>
              <a:r>
                <a:rPr lang="en-US" altLang="ko-KR" sz="1400" dirty="0">
                  <a:latin typeface="+mj-ea"/>
                  <a:ea typeface="+mj-ea"/>
                </a:rPr>
                <a:t>{</a:t>
              </a:r>
            </a:p>
            <a:p>
              <a:pPr>
                <a:defRPr/>
              </a:pPr>
              <a:endParaRPr lang="en-US" altLang="ko-KR" sz="1400" dirty="0">
                <a:latin typeface="+mj-ea"/>
                <a:ea typeface="+mj-ea"/>
              </a:endParaRPr>
            </a:p>
            <a:p>
              <a:pPr>
                <a:defRPr/>
              </a:pPr>
              <a:r>
                <a:rPr lang="en-US" altLang="ko-KR" sz="1400" dirty="0">
                  <a:latin typeface="+mj-ea"/>
                  <a:ea typeface="+mj-ea"/>
                </a:rPr>
                <a:t>}</a:t>
              </a:r>
            </a:p>
            <a:p>
              <a:pPr>
                <a:defRPr/>
              </a:pPr>
              <a:endParaRPr lang="en-US" altLang="ko-KR" sz="1400" dirty="0">
                <a:latin typeface="+mj-ea"/>
                <a:ea typeface="+mj-ea"/>
              </a:endParaRPr>
            </a:p>
            <a:p>
              <a:pPr>
                <a:defRPr/>
              </a:pPr>
              <a:r>
                <a:rPr lang="en-US" altLang="ko-KR" sz="1400" dirty="0">
                  <a:latin typeface="+mj-ea"/>
                  <a:ea typeface="+mj-ea"/>
                </a:rPr>
                <a:t>class Tire {</a:t>
              </a:r>
            </a:p>
            <a:p>
              <a:pPr>
                <a:defRPr/>
              </a:pPr>
              <a:endParaRPr lang="en-US" altLang="ko-KR" sz="1400" dirty="0">
                <a:latin typeface="+mj-ea"/>
                <a:ea typeface="+mj-ea"/>
              </a:endParaRPr>
            </a:p>
            <a:p>
              <a:pPr>
                <a:defRPr/>
              </a:pPr>
              <a:r>
                <a:rPr lang="en-US" altLang="ko-KR" sz="1400" dirty="0">
                  <a:latin typeface="+mj-ea"/>
                  <a:ea typeface="+mj-ea"/>
                </a:rPr>
                <a:t>}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4791075" y="5989639"/>
              <a:ext cx="1785938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76825" y="5561014"/>
              <a:ext cx="877888" cy="3714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>
                  <a:latin typeface="+mj-ea"/>
                  <a:ea typeface="+mj-ea"/>
                </a:rPr>
                <a:t>컴파일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46876" y="5576888"/>
              <a:ext cx="1001713" cy="8318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 dirty="0" err="1">
                  <a:latin typeface="+mj-ea"/>
                  <a:ea typeface="+mj-ea"/>
                </a:rPr>
                <a:t>Car.class</a:t>
              </a:r>
              <a:endParaRPr lang="en-US" altLang="ko-KR" sz="1600" dirty="0">
                <a:latin typeface="+mj-ea"/>
                <a:ea typeface="+mj-ea"/>
              </a:endParaRPr>
            </a:p>
            <a:p>
              <a:pPr>
                <a:defRPr/>
              </a:pPr>
              <a:endParaRPr lang="en-US" altLang="ko-KR" sz="1600" dirty="0">
                <a:latin typeface="+mj-ea"/>
                <a:ea typeface="+mj-ea"/>
              </a:endParaRPr>
            </a:p>
            <a:p>
              <a:pPr>
                <a:defRPr/>
              </a:pPr>
              <a:r>
                <a:rPr lang="en-US" altLang="ko-KR" sz="1600" dirty="0" err="1">
                  <a:latin typeface="+mj-ea"/>
                  <a:ea typeface="+mj-ea"/>
                </a:rPr>
                <a:t>Tire.class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6826" y="5989639"/>
              <a:ext cx="1101725" cy="3714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latin typeface="+mj-ea"/>
                  <a:ea typeface="+mj-ea"/>
                </a:rPr>
                <a:t>javac.exe</a:t>
              </a:r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7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4047</TotalTime>
  <Words>861</Words>
  <Application>Microsoft Office PowerPoint</Application>
  <PresentationFormat>와이드스크린</PresentationFormat>
  <Paragraphs>206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굴림</vt:lpstr>
      <vt:lpstr>맑은 고딕</vt:lpstr>
      <vt:lpstr>Arial</vt:lpstr>
      <vt:lpstr>Palatino Linotype</vt:lpstr>
      <vt:lpstr>Symbol</vt:lpstr>
      <vt:lpstr>Wingdings</vt:lpstr>
      <vt:lpstr>Gallery</vt:lpstr>
      <vt:lpstr>클래스</vt:lpstr>
      <vt:lpstr>프로그래밍 기술의 변천</vt:lpstr>
      <vt:lpstr>절차 지향과 객체 지향</vt:lpstr>
      <vt:lpstr>객체 지향 프로그래밍 특징</vt:lpstr>
      <vt:lpstr>객체 모델링</vt:lpstr>
      <vt:lpstr>객체의 상호 작용</vt:lpstr>
      <vt:lpstr>클래스</vt:lpstr>
      <vt:lpstr>클래스의 구성 멤버</vt:lpstr>
      <vt:lpstr>클래스 선언</vt:lpstr>
      <vt:lpstr>클래스 용도</vt:lpstr>
      <vt:lpstr>객체 생성과 참조 변수</vt:lpstr>
      <vt:lpstr>필드(field)</vt:lpstr>
      <vt:lpstr>필드(field)</vt:lpstr>
      <vt:lpstr>메소드(method)</vt:lpstr>
      <vt:lpstr>메소드(method)</vt:lpstr>
      <vt:lpstr>클래스 사용 1 : Car 클래스 – 강의 내용 1번</vt:lpstr>
      <vt:lpstr>생성자(Constructor)</vt:lpstr>
      <vt:lpstr>생성자(Constructor)</vt:lpstr>
      <vt:lpstr>this 키워드</vt:lpstr>
      <vt:lpstr>클래스 사용 2 : Account 클래스 – 강의 내용 2번 </vt:lpstr>
      <vt:lpstr>참조 변수와 대입 연산</vt:lpstr>
      <vt:lpstr>변수와 변수의 비교</vt:lpstr>
      <vt:lpstr>객체의 소멸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hallym</dc:creator>
  <cp:lastModifiedBy>hallym</cp:lastModifiedBy>
  <cp:revision>790</cp:revision>
  <dcterms:created xsi:type="dcterms:W3CDTF">2020-03-05T03:10:27Z</dcterms:created>
  <dcterms:modified xsi:type="dcterms:W3CDTF">2020-05-12T09:20:45Z</dcterms:modified>
</cp:coreProperties>
</file>