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48" r:id="rId1"/>
  </p:sldMasterIdLst>
  <p:notesMasterIdLst>
    <p:notesMasterId r:id="rId19"/>
  </p:notesMasterIdLst>
  <p:sldIdLst>
    <p:sldId id="256" r:id="rId2"/>
    <p:sldId id="395" r:id="rId3"/>
    <p:sldId id="407" r:id="rId4"/>
    <p:sldId id="408" r:id="rId5"/>
    <p:sldId id="409" r:id="rId6"/>
    <p:sldId id="410" r:id="rId7"/>
    <p:sldId id="411" r:id="rId8"/>
    <p:sldId id="397" r:id="rId9"/>
    <p:sldId id="398" r:id="rId10"/>
    <p:sldId id="399" r:id="rId11"/>
    <p:sldId id="400" r:id="rId12"/>
    <p:sldId id="402" r:id="rId13"/>
    <p:sldId id="403" r:id="rId14"/>
    <p:sldId id="404" r:id="rId15"/>
    <p:sldId id="405" r:id="rId16"/>
    <p:sldId id="406" r:id="rId17"/>
    <p:sldId id="41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FCD6"/>
    <a:srgbClr val="E2F4FD"/>
    <a:srgbClr val="ECF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0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0AE1A-1189-4F9D-AF11-ED0C94B55E2F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107CC-1673-4F8F-A8E5-381FB4974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491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84" y="1"/>
            <a:ext cx="11413067" cy="9874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49252" y="1146176"/>
            <a:ext cx="5693833" cy="50831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6285" y="1146176"/>
            <a:ext cx="5693833" cy="50831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9351433" y="6532564"/>
            <a:ext cx="2540000" cy="166687"/>
          </a:xfrm>
        </p:spPr>
        <p:txBody>
          <a:bodyPr/>
          <a:lstStyle>
            <a:lvl1pPr>
              <a:defRPr/>
            </a:lvl1pPr>
          </a:lstStyle>
          <a:p>
            <a:fld id="{BE2417B8-BB63-401D-B0BD-FEAEF463A583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70933" y="6496050"/>
            <a:ext cx="3860800" cy="21113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220566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484" y="1"/>
            <a:ext cx="11413067" cy="9874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49251" y="1146176"/>
            <a:ext cx="11590867" cy="508317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351433" y="6532564"/>
            <a:ext cx="2540000" cy="166687"/>
          </a:xfrm>
        </p:spPr>
        <p:txBody>
          <a:bodyPr/>
          <a:lstStyle>
            <a:lvl1pPr>
              <a:defRPr/>
            </a:lvl1pPr>
          </a:lstStyle>
          <a:p>
            <a:fld id="{642ABEB2-7CDC-4B94-A7B2-850D0E90A65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70933" y="6496050"/>
            <a:ext cx="3860800" cy="21113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692284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78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016" y="96550"/>
            <a:ext cx="9520158" cy="916676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24" y="1273323"/>
            <a:ext cx="11944608" cy="5230027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23746" y="6651826"/>
            <a:ext cx="4868254" cy="206174"/>
          </a:xfrm>
        </p:spPr>
        <p:txBody>
          <a:bodyPr/>
          <a:lstStyle>
            <a:lvl1pPr algn="r">
              <a:defRPr sz="900" b="1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1448" y="856767"/>
            <a:ext cx="367932" cy="286507"/>
          </a:xfrm>
        </p:spPr>
        <p:txBody>
          <a:bodyPr/>
          <a:lstStyle>
            <a:lvl1pPr algn="r">
              <a:defRPr sz="1000">
                <a:latin typeface="+mn-ea"/>
                <a:ea typeface="+mn-ea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8742" y="15968"/>
            <a:ext cx="0" cy="107784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/>
          <a:srcRect t="2769" b="-2769"/>
          <a:stretch/>
        </p:blipFill>
        <p:spPr>
          <a:xfrm>
            <a:off x="0" y="6622992"/>
            <a:ext cx="12192000" cy="25558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+mn-ea"/>
                <a:ea typeface="+mn-ea"/>
              </a:rPr>
              <a:t>클래스 </a:t>
            </a:r>
            <a:r>
              <a:rPr lang="en-US" altLang="ko-KR" b="1" dirty="0" smtClean="0">
                <a:latin typeface="+mn-ea"/>
                <a:ea typeface="+mn-ea"/>
              </a:rPr>
              <a:t>2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smtClean="0"/>
              <a:t>자바프로그래밍</a:t>
            </a:r>
            <a:r>
              <a:rPr lang="en-US" altLang="ko-KR" sz="2000" dirty="0" smtClean="0"/>
              <a:t>1_11</a:t>
            </a:r>
            <a:r>
              <a:rPr lang="ko-KR" altLang="en-US" sz="2000" dirty="0" smtClean="0"/>
              <a:t>주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ko-KR" altLang="en-US" sz="2000" dirty="0" smtClean="0"/>
              <a:t>신미영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37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정적 멤버와 </a:t>
            </a:r>
            <a:r>
              <a:rPr lang="en-US" altLang="ko-KR" dirty="0" smtClean="0">
                <a:latin typeface="+mn-ea"/>
                <a:ea typeface="+mn-ea"/>
              </a:rPr>
              <a:t>static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43010" name="내용 개체 틀 1"/>
          <p:cNvSpPr>
            <a:spLocks noGrp="1"/>
          </p:cNvSpPr>
          <p:nvPr>
            <p:ph idx="1"/>
          </p:nvPr>
        </p:nvSpPr>
        <p:spPr>
          <a:xfrm>
            <a:off x="186352" y="1143274"/>
            <a:ext cx="11944608" cy="5230027"/>
          </a:xfrm>
        </p:spPr>
        <p:txBody>
          <a:bodyPr>
            <a:normAutofit/>
          </a:bodyPr>
          <a:lstStyle/>
          <a:p>
            <a:r>
              <a:rPr lang="ko-KR" altLang="en-US" dirty="0"/>
              <a:t>정적 멤버 사용</a:t>
            </a:r>
            <a:endParaRPr lang="en-US" altLang="ko-KR" dirty="0"/>
          </a:p>
          <a:p>
            <a:pPr lvl="1"/>
            <a:r>
              <a:rPr lang="ko-KR" altLang="en-US" dirty="0"/>
              <a:t>클래스 이름과 함께 도트</a:t>
            </a:r>
            <a:r>
              <a:rPr lang="en-US" altLang="ko-KR" dirty="0"/>
              <a:t>(.) </a:t>
            </a:r>
            <a:r>
              <a:rPr lang="ko-KR" altLang="en-US" dirty="0"/>
              <a:t>연산자로 접근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766730"/>
              </p:ext>
            </p:extLst>
          </p:nvPr>
        </p:nvGraphicFramePr>
        <p:xfrm>
          <a:off x="886863" y="2256945"/>
          <a:ext cx="8128000" cy="4053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499877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Calculator{</a:t>
                      </a:r>
                    </a:p>
                    <a:p>
                      <a:pPr marL="265113" indent="0" algn="l"/>
                      <a:r>
                        <a:rPr lang="en-US" altLang="ko-KR" sz="2000" b="1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double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pi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=3.14159;</a:t>
                      </a:r>
                    </a:p>
                    <a:p>
                      <a:pPr marL="265113" indent="0" algn="l"/>
                      <a:r>
                        <a:rPr lang="fr-FR" altLang="ko-KR" sz="2000" b="1" i="0" kern="120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  <a:cs typeface="+mn-cs"/>
                        </a:rPr>
                        <a:t>static</a:t>
                      </a:r>
                      <a:r>
                        <a:rPr lang="fr-FR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fr-FR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fr-FR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plus(</a:t>
                      </a:r>
                      <a:r>
                        <a:rPr lang="fr-FR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fr-FR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fr-FR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fr-FR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fr-FR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fr-FR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fr-FR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fr-FR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 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return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 }</a:t>
                      </a:r>
                    </a:p>
                    <a:p>
                      <a:pPr marL="265113" indent="0" algn="l"/>
                      <a:r>
                        <a:rPr lang="en-US" altLang="ko-KR" sz="2000" b="1" i="0" kern="120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minus(</a:t>
                      </a:r>
                      <a:r>
                        <a:rPr lang="en-US" altLang="ko-KR" sz="20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2000" b="0" i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 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return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ko-KR" sz="2000" b="0" i="0" dirty="0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 }</a:t>
                      </a:r>
                    </a:p>
                    <a:p>
                      <a:pPr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/>
                      <a:endParaRPr lang="ko-KR" altLang="en-US" sz="2000" b="0" i="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Calculator_Test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{</a:t>
                      </a:r>
                    </a:p>
                    <a:p>
                      <a:pPr marL="265113" indent="0" algn="l"/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main(String[] </a:t>
                      </a:r>
                      <a:r>
                        <a:rPr lang="en-US" altLang="ko-KR" sz="2000" b="0" i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538163" indent="0" algn="l"/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"PI ="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R" sz="2000" b="1" i="0" dirty="0" err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Calculator.pi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538163" indent="0" algn="l"/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"plus ="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R" sz="2000" b="1" i="0" kern="1200" dirty="0" err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Calculator.plus</a:t>
                      </a:r>
                      <a:r>
                        <a:rPr lang="en-US" altLang="ko-KR" sz="2000" b="1" i="0" kern="12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(20,40)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538163" indent="0" algn="l"/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0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"minus ="</a:t>
                      </a:r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R" sz="2000" b="1" i="0" kern="1200" dirty="0" err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Calculator.minus</a:t>
                      </a:r>
                      <a:r>
                        <a:rPr lang="en-US" altLang="ko-KR" sz="2000" b="1" i="0" kern="12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(67, 93)</a:t>
                      </a:r>
                      <a:r>
                        <a:rPr lang="en-US" altLang="ko-KR" sz="2000" b="0" i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265113" indent="0"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r>
                        <a:rPr lang="en-US" altLang="ko-KR" sz="2000" b="1" i="0" kern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`</a:t>
                      </a:r>
                      <a:endParaRPr lang="en-US" altLang="ko-KR" sz="20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ko-KR" sz="2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2000" b="0" i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45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67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정적 멤버와 </a:t>
            </a:r>
            <a:r>
              <a:rPr lang="en-US" altLang="ko-KR" dirty="0" smtClean="0">
                <a:latin typeface="+mn-ea"/>
                <a:ea typeface="+mn-ea"/>
              </a:rPr>
              <a:t>static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44034" name="내용 개체 틀 1"/>
          <p:cNvSpPr>
            <a:spLocks noGrp="1"/>
          </p:cNvSpPr>
          <p:nvPr>
            <p:ph idx="1"/>
          </p:nvPr>
        </p:nvSpPr>
        <p:spPr>
          <a:xfrm>
            <a:off x="121448" y="1143274"/>
            <a:ext cx="11944608" cy="523002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인스턴스 멤버 선언 </a:t>
            </a:r>
            <a:r>
              <a:rPr lang="en-US" altLang="ko-KR" dirty="0"/>
              <a:t>vs </a:t>
            </a:r>
            <a:r>
              <a:rPr lang="ko-KR" altLang="en-US" dirty="0"/>
              <a:t>정적 멤버 선언의 기준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필드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객체 마다 가지고 있어야 할 데이터 </a:t>
            </a:r>
            <a:r>
              <a:rPr lang="en-US" altLang="ko-KR" dirty="0" smtClean="0"/>
              <a:t>-&gt;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인스턴스 필드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 smtClean="0">
                <a:sym typeface="Wingdings" panose="05000000000000000000" pitchFamily="2" charset="2"/>
              </a:rPr>
              <a:t>공용 </a:t>
            </a:r>
            <a:r>
              <a:rPr lang="ko-KR" altLang="en-US" dirty="0">
                <a:sym typeface="Wingdings" panose="05000000000000000000" pitchFamily="2" charset="2"/>
              </a:rPr>
              <a:t>데이터 </a:t>
            </a:r>
            <a:r>
              <a:rPr lang="en-US" altLang="ko-KR" dirty="0" smtClean="0">
                <a:sym typeface="Wingdings" panose="05000000000000000000" pitchFamily="2" charset="2"/>
              </a:rPr>
              <a:t>-&gt; </a:t>
            </a:r>
            <a:r>
              <a:rPr lang="ko-KR" altLang="en-US" dirty="0">
                <a:sym typeface="Wingdings" panose="05000000000000000000" pitchFamily="2" charset="2"/>
              </a:rPr>
              <a:t>정적 필드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/>
              <a:t>인스턴스 필드로 작업해야 할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 smtClean="0"/>
              <a:t>-&gt;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인스턴스 </a:t>
            </a:r>
            <a:r>
              <a:rPr lang="ko-KR" altLang="en-US" dirty="0" err="1">
                <a:sym typeface="Wingdings" panose="05000000000000000000" pitchFamily="2" charset="2"/>
              </a:rPr>
              <a:t>메소드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인스턴스 필드로 작업하지 않는 </a:t>
            </a:r>
            <a:r>
              <a:rPr lang="ko-KR" altLang="en-US" dirty="0" err="1">
                <a:sym typeface="Wingdings" panose="05000000000000000000" pitchFamily="2" charset="2"/>
              </a:rPr>
              <a:t>메소드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-&gt; </a:t>
            </a:r>
            <a:r>
              <a:rPr lang="ko-KR" altLang="en-US" dirty="0">
                <a:sym typeface="Wingdings" panose="05000000000000000000" pitchFamily="2" charset="2"/>
              </a:rPr>
              <a:t>정적 </a:t>
            </a:r>
            <a:r>
              <a:rPr lang="ko-KR" altLang="en-US" dirty="0" err="1">
                <a:sym typeface="Wingdings" panose="05000000000000000000" pitchFamily="2" charset="2"/>
              </a:rPr>
              <a:t>메소드</a:t>
            </a:r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79"/>
          <a:stretch/>
        </p:blipFill>
        <p:spPr>
          <a:xfrm>
            <a:off x="589837" y="1594086"/>
            <a:ext cx="9739481" cy="43284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2820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정적 멤버와 </a:t>
            </a:r>
            <a:r>
              <a:rPr lang="en-US" altLang="ko-KR" dirty="0" smtClean="0">
                <a:latin typeface="+mn-ea"/>
                <a:ea typeface="+mn-ea"/>
              </a:rPr>
              <a:t>static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46082" name="내용 개체 틀 1"/>
          <p:cNvSpPr>
            <a:spLocks noGrp="1"/>
          </p:cNvSpPr>
          <p:nvPr>
            <p:ph idx="1"/>
          </p:nvPr>
        </p:nvSpPr>
        <p:spPr>
          <a:xfrm>
            <a:off x="121448" y="1143274"/>
            <a:ext cx="11944608" cy="5230027"/>
          </a:xfrm>
        </p:spPr>
        <p:txBody>
          <a:bodyPr>
            <a:normAutofit/>
          </a:bodyPr>
          <a:lstStyle/>
          <a:p>
            <a:r>
              <a:rPr lang="ko-KR" altLang="en-US" dirty="0"/>
              <a:t>정적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/>
              <a:t>작성시 주의할 점</a:t>
            </a:r>
            <a:endParaRPr lang="en-US" altLang="ko-KR" dirty="0"/>
          </a:p>
          <a:p>
            <a:pPr lvl="1"/>
            <a:r>
              <a:rPr lang="ko-KR" altLang="en-US" dirty="0"/>
              <a:t>객체가 없어도 실행 가능</a:t>
            </a:r>
            <a:endParaRPr lang="en-US" altLang="ko-KR" dirty="0"/>
          </a:p>
          <a:p>
            <a:pPr lvl="1"/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/>
              <a:t>내부에 </a:t>
            </a:r>
            <a:r>
              <a:rPr lang="ko-KR" alt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인스턴스 필드나 인스턴스 </a:t>
            </a:r>
            <a:r>
              <a:rPr lang="ko-KR" alt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메소드</a:t>
            </a:r>
            <a:r>
              <a:rPr lang="ko-KR" alt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사용 불가</a:t>
            </a:r>
            <a:endParaRPr lang="en-US" altLang="ko-KR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ko-KR" altLang="en-US" dirty="0"/>
              <a:t>객체 자신의 참조인 </a:t>
            </a:r>
            <a:r>
              <a:rPr lang="en-US" altLang="ko-KR" dirty="0"/>
              <a:t>this </a:t>
            </a:r>
            <a:r>
              <a:rPr lang="ko-KR" altLang="en-US" dirty="0"/>
              <a:t>사용 </a:t>
            </a:r>
            <a:r>
              <a:rPr lang="ko-KR" altLang="en-US" dirty="0" smtClean="0"/>
              <a:t>불가</a:t>
            </a:r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51"/>
          <a:stretch/>
        </p:blipFill>
        <p:spPr>
          <a:xfrm>
            <a:off x="702514" y="1677913"/>
            <a:ext cx="9055359" cy="48254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290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정적 멤버와 </a:t>
            </a:r>
            <a:r>
              <a:rPr lang="en-US" altLang="ko-KR" dirty="0" smtClean="0">
                <a:latin typeface="+mn-ea"/>
                <a:ea typeface="+mn-ea"/>
              </a:rPr>
              <a:t>static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47106" name="내용 개체 틀 1"/>
          <p:cNvSpPr>
            <a:spLocks noGrp="1"/>
          </p:cNvSpPr>
          <p:nvPr>
            <p:ph idx="1"/>
          </p:nvPr>
        </p:nvSpPr>
        <p:spPr>
          <a:xfrm>
            <a:off x="305414" y="1217512"/>
            <a:ext cx="10983580" cy="5230027"/>
          </a:xfrm>
        </p:spPr>
        <p:txBody>
          <a:bodyPr>
            <a:noAutofit/>
          </a:bodyPr>
          <a:lstStyle/>
          <a:p>
            <a:r>
              <a:rPr lang="ko-KR" altLang="en-US" dirty="0" err="1"/>
              <a:t>싱글톤</a:t>
            </a:r>
            <a:r>
              <a:rPr lang="en-US" altLang="ko-KR" dirty="0"/>
              <a:t>(Singleton)</a:t>
            </a:r>
          </a:p>
          <a:p>
            <a:pPr lvl="1"/>
            <a:r>
              <a:rPr lang="ko-KR" altLang="en-US" dirty="0"/>
              <a:t>하나의 애플리케이션 내에서 단 하나만 생성되는 객체</a:t>
            </a:r>
            <a:endParaRPr lang="en-US" altLang="ko-KR" dirty="0"/>
          </a:p>
          <a:p>
            <a:r>
              <a:rPr lang="ko-KR" altLang="en-US" dirty="0" err="1" smtClean="0"/>
              <a:t>싱글톤을</a:t>
            </a:r>
            <a:r>
              <a:rPr lang="ko-KR" altLang="en-US" dirty="0" smtClean="0"/>
              <a:t> </a:t>
            </a:r>
            <a:r>
              <a:rPr lang="ko-KR" altLang="en-US" dirty="0"/>
              <a:t>만드는 방법</a:t>
            </a:r>
          </a:p>
          <a:p>
            <a:pPr lvl="1"/>
            <a:r>
              <a:rPr lang="ko-KR" altLang="en-US" dirty="0"/>
              <a:t>외부에서 </a:t>
            </a:r>
            <a:r>
              <a:rPr lang="en-US" altLang="ko-KR" dirty="0"/>
              <a:t>new </a:t>
            </a:r>
            <a:r>
              <a:rPr lang="ko-KR" altLang="en-US" dirty="0"/>
              <a:t>연산자로 </a:t>
            </a:r>
            <a:r>
              <a:rPr lang="ko-KR" altLang="en-US" dirty="0" err="1"/>
              <a:t>생성자를</a:t>
            </a:r>
            <a:r>
              <a:rPr lang="ko-KR" altLang="en-US" dirty="0"/>
              <a:t> 호출할 수 없도록 막기</a:t>
            </a:r>
            <a:endParaRPr lang="en-US" altLang="ko-KR" dirty="0"/>
          </a:p>
          <a:p>
            <a:pPr lvl="2"/>
            <a:r>
              <a:rPr lang="en-US" altLang="ko-KR" dirty="0"/>
              <a:t>private </a:t>
            </a:r>
            <a:r>
              <a:rPr lang="ko-KR" altLang="en-US" dirty="0"/>
              <a:t>접근 </a:t>
            </a:r>
            <a:r>
              <a:rPr lang="ko-KR" altLang="en-US" dirty="0" err="1"/>
              <a:t>제한자를</a:t>
            </a:r>
            <a:r>
              <a:rPr lang="ko-KR" altLang="en-US" dirty="0"/>
              <a:t> </a:t>
            </a:r>
            <a:r>
              <a:rPr lang="ko-KR" altLang="en-US" dirty="0" err="1"/>
              <a:t>생성자</a:t>
            </a:r>
            <a:r>
              <a:rPr lang="ko-KR" altLang="en-US" dirty="0"/>
              <a:t> 앞에 붙임</a:t>
            </a:r>
            <a:endParaRPr lang="en-US" altLang="ko-KR" dirty="0"/>
          </a:p>
          <a:p>
            <a:pPr lvl="1"/>
            <a:r>
              <a:rPr lang="ko-KR" altLang="en-US" dirty="0" smtClean="0"/>
              <a:t>클래스 </a:t>
            </a:r>
            <a:r>
              <a:rPr lang="ko-KR" altLang="en-US" dirty="0"/>
              <a:t>자신의 타입으로 정적 필드 선언</a:t>
            </a:r>
            <a:endParaRPr lang="en-US" altLang="ko-KR" dirty="0"/>
          </a:p>
          <a:p>
            <a:pPr lvl="2"/>
            <a:r>
              <a:rPr lang="ko-KR" altLang="en-US" dirty="0"/>
              <a:t>자신의 객체를 생성해 초기화</a:t>
            </a:r>
            <a:endParaRPr lang="en-US" altLang="ko-KR" dirty="0" smtClean="0"/>
          </a:p>
          <a:p>
            <a:pPr lvl="2"/>
            <a:r>
              <a:rPr lang="en-US" altLang="ko-KR" dirty="0"/>
              <a:t>private </a:t>
            </a:r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ko-KR" altLang="en-US" dirty="0"/>
              <a:t> 붙여 외부에서 필드 값 변경 </a:t>
            </a:r>
            <a:r>
              <a:rPr lang="ko-KR" altLang="en-US" dirty="0" err="1"/>
              <a:t>불가하도록</a:t>
            </a:r>
            <a:endParaRPr lang="en-US" altLang="ko-KR" dirty="0"/>
          </a:p>
          <a:p>
            <a:pPr lvl="1"/>
            <a:r>
              <a:rPr lang="ko-KR" altLang="en-US" dirty="0" smtClean="0"/>
              <a:t>외부에서 </a:t>
            </a:r>
            <a:r>
              <a:rPr lang="ko-KR" altLang="en-US" dirty="0"/>
              <a:t>호출할 수 있는 정적 </a:t>
            </a:r>
            <a:r>
              <a:rPr lang="ko-KR" altLang="en-US" dirty="0" err="1"/>
              <a:t>메소드인</a:t>
            </a:r>
            <a:r>
              <a:rPr lang="ko-KR" altLang="en-US" dirty="0"/>
              <a:t> </a:t>
            </a:r>
            <a:r>
              <a:rPr lang="en-US" altLang="ko-KR" dirty="0" err="1"/>
              <a:t>getInstance</a:t>
            </a:r>
            <a:r>
              <a:rPr lang="en-US" altLang="ko-KR" dirty="0"/>
              <a:t>()</a:t>
            </a:r>
            <a:r>
              <a:rPr lang="ko-KR" altLang="en-US" dirty="0"/>
              <a:t> 선언</a:t>
            </a:r>
            <a:endParaRPr lang="en-US" altLang="ko-KR" dirty="0"/>
          </a:p>
          <a:p>
            <a:pPr lvl="2"/>
            <a:r>
              <a:rPr lang="ko-KR" altLang="en-US" dirty="0"/>
              <a:t>정적 필드에서 참조하고 있는 자신의 객체 리턴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5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정적 멤버와 </a:t>
            </a:r>
            <a:r>
              <a:rPr lang="en-US" altLang="ko-KR" dirty="0" smtClean="0">
                <a:latin typeface="+mn-ea"/>
                <a:ea typeface="+mn-ea"/>
              </a:rPr>
              <a:t>static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48130" name="내용 개체 틀 1"/>
          <p:cNvSpPr>
            <a:spLocks noGrp="1"/>
          </p:cNvSpPr>
          <p:nvPr>
            <p:ph idx="1"/>
          </p:nvPr>
        </p:nvSpPr>
        <p:spPr>
          <a:xfrm>
            <a:off x="121448" y="1174500"/>
            <a:ext cx="11944608" cy="5230027"/>
          </a:xfrm>
        </p:spPr>
        <p:txBody>
          <a:bodyPr/>
          <a:lstStyle/>
          <a:p>
            <a:r>
              <a:rPr lang="ko-KR" altLang="en-US" sz="2400" dirty="0" err="1"/>
              <a:t>싱글톤</a:t>
            </a:r>
            <a:r>
              <a:rPr lang="ko-KR" altLang="en-US" sz="2400" dirty="0"/>
              <a:t> 얻는 방법</a:t>
            </a:r>
            <a:endParaRPr lang="en-US" altLang="ko-KR" sz="2400" dirty="0"/>
          </a:p>
          <a:p>
            <a:endParaRPr lang="ko-KR" altLang="en-US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497656"/>
              </p:ext>
            </p:extLst>
          </p:nvPr>
        </p:nvGraphicFramePr>
        <p:xfrm>
          <a:off x="3295352" y="1127763"/>
          <a:ext cx="6402700" cy="5273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402700">
                  <a:extLst>
                    <a:ext uri="{9D8B030D-6E8A-4147-A177-3AD203B41FA5}">
                      <a16:colId xmlns:a16="http://schemas.microsoft.com/office/drawing/2014/main" val="2385701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20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Calculator{</a:t>
                      </a:r>
                    </a:p>
                    <a:p>
                      <a:pPr marL="358775" indent="0" algn="l"/>
                      <a:r>
                        <a:rPr lang="en-US" altLang="ko-KR" sz="2000" b="0" dirty="0" err="1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enum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Day { </a:t>
                      </a:r>
                      <a:r>
                        <a:rPr lang="en-US" altLang="ko-KR" sz="2000" b="0" i="1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MON</a:t>
                      </a:r>
                      <a:r>
                        <a:rPr lang="en-US" altLang="ko-KR" sz="2000" b="0" i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2000" b="0" i="1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TUE</a:t>
                      </a:r>
                      <a:r>
                        <a:rPr lang="en-US" altLang="ko-KR" sz="2000" b="0" i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2000" b="0" i="1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WED</a:t>
                      </a:r>
                      <a:r>
                        <a:rPr lang="en-US" altLang="ko-KR" sz="2000" b="0" i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2000" b="0" i="1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THU</a:t>
                      </a:r>
                      <a:r>
                        <a:rPr lang="en-US" altLang="ko-KR" sz="2000" b="0" i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2000" b="0" i="1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FRI</a:t>
                      </a:r>
                      <a:r>
                        <a:rPr lang="en-US" altLang="ko-KR" sz="2000" b="0" i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};</a:t>
                      </a:r>
                    </a:p>
                    <a:p>
                      <a:pPr marL="358775" indent="0" algn="l"/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Day </a:t>
                      </a:r>
                      <a:r>
                        <a:rPr lang="en-US" altLang="ko-KR" sz="2000" b="0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day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358775" indent="0" algn="l"/>
                      <a:r>
                        <a:rPr lang="en-US" altLang="ko-KR" sz="2000" b="1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Calculator </a:t>
                      </a:r>
                      <a:r>
                        <a:rPr lang="en-US" altLang="ko-KR" sz="2000" b="1" i="1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cal</a:t>
                      </a:r>
                      <a:r>
                        <a:rPr lang="en-US" altLang="ko-KR" sz="2000" b="1" i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358775" indent="0" algn="l"/>
                      <a:endParaRPr lang="ko-KR" altLang="en-US" sz="2000" b="1" dirty="0" smtClean="0">
                        <a:latin typeface="+mn-ea"/>
                        <a:ea typeface="+mn-ea"/>
                      </a:endParaRPr>
                    </a:p>
                    <a:p>
                      <a:pPr marL="358775" indent="0" algn="l"/>
                      <a:r>
                        <a:rPr lang="en-US" altLang="ko-KR" sz="2000" b="1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private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Calculator() { </a:t>
                      </a:r>
                      <a:r>
                        <a:rPr lang="en-US" altLang="ko-KR" sz="2000" b="1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   day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2000" b="1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Day.</a:t>
                      </a:r>
                      <a:r>
                        <a:rPr lang="en-US" altLang="ko-KR" sz="2000" b="1" i="1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MON</a:t>
                      </a:r>
                      <a:r>
                        <a:rPr lang="en-US" altLang="ko-KR" sz="2000" b="1" i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   </a:t>
                      </a:r>
                      <a:r>
                        <a:rPr lang="en-US" altLang="ko-KR" sz="20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marL="358775" indent="0" algn="l"/>
                      <a:r>
                        <a:rPr lang="en-US" altLang="ko-KR" sz="20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Calculator </a:t>
                      </a:r>
                      <a:r>
                        <a:rPr lang="en-US" altLang="ko-KR" sz="20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getInstance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 {</a:t>
                      </a:r>
                    </a:p>
                    <a:p>
                      <a:pPr marL="358775" indent="0" algn="l"/>
                      <a:r>
                        <a:rPr lang="en-US" altLang="ko-KR" sz="2000" b="0" i="1" dirty="0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2000" b="0" i="1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cal</a:t>
                      </a:r>
                      <a:r>
                        <a:rPr lang="en-US" altLang="ko-KR" sz="2000" b="0" i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2000" b="0" i="1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new</a:t>
                      </a:r>
                      <a:r>
                        <a:rPr lang="en-US" altLang="ko-KR" sz="2000" b="0" i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Calculator();</a:t>
                      </a:r>
                    </a:p>
                    <a:p>
                      <a:pPr marL="358775" indent="0" algn="l"/>
                      <a:r>
                        <a:rPr lang="en-US" altLang="ko-KR" sz="20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    return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i="1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cal</a:t>
                      </a:r>
                      <a:r>
                        <a:rPr lang="en-US" altLang="ko-KR" sz="2000" b="0" i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358775" indent="0" algn="l"/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20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SingletonExam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{</a:t>
                      </a:r>
                    </a:p>
                    <a:p>
                      <a:pPr marL="358775" indent="0" algn="l"/>
                      <a:r>
                        <a:rPr lang="en-US" altLang="ko-KR" sz="20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public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static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dirty="0" smtClean="0">
                          <a:solidFill>
                            <a:srgbClr val="7F0055"/>
                          </a:solidFill>
                          <a:latin typeface="+mn-ea"/>
                          <a:ea typeface="+mn-ea"/>
                        </a:rPr>
                        <a:t>void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main(String[] </a:t>
                      </a:r>
                      <a:r>
                        <a:rPr lang="en-US" altLang="ko-KR" sz="2000" b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{</a:t>
                      </a:r>
                    </a:p>
                    <a:p>
                      <a:pPr marL="358775" indent="0" algn="l"/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Calculator </a:t>
                      </a:r>
                      <a:r>
                        <a:rPr lang="en-US" altLang="ko-KR" sz="2000" b="0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cal</a:t>
                      </a:r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2000" b="1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Calculator.</a:t>
                      </a:r>
                      <a:r>
                        <a:rPr lang="en-US" altLang="ko-KR" sz="2000" b="1" i="1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getInstance</a:t>
                      </a:r>
                      <a:r>
                        <a:rPr lang="en-US" altLang="ko-KR" sz="2000" b="1" i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pPr marL="358775" indent="0" algn="l"/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2000" b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System.</a:t>
                      </a:r>
                      <a:r>
                        <a:rPr lang="en-US" altLang="ko-KR" sz="2000" b="0" i="1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out</a:t>
                      </a:r>
                      <a:r>
                        <a:rPr lang="en-US" altLang="ko-KR" sz="2000" b="0" i="1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.println</a:t>
                      </a:r>
                      <a:r>
                        <a:rPr lang="en-US" altLang="ko-KR" sz="2000" b="0" i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2000" b="0" i="1" dirty="0" smtClean="0">
                          <a:solidFill>
                            <a:srgbClr val="2A00FF"/>
                          </a:solidFill>
                          <a:latin typeface="+mn-ea"/>
                          <a:ea typeface="+mn-ea"/>
                        </a:rPr>
                        <a:t>"Day = "</a:t>
                      </a:r>
                      <a:r>
                        <a:rPr lang="en-US" altLang="ko-KR" sz="2000" b="0" i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+ </a:t>
                      </a:r>
                      <a:r>
                        <a:rPr lang="en-US" altLang="ko-KR" sz="2000" b="0" i="1" dirty="0" err="1" smtClean="0">
                          <a:solidFill>
                            <a:srgbClr val="6A3E3E"/>
                          </a:solidFill>
                          <a:latin typeface="+mn-ea"/>
                          <a:ea typeface="+mn-ea"/>
                        </a:rPr>
                        <a:t>cal</a:t>
                      </a:r>
                      <a:r>
                        <a:rPr lang="en-US" altLang="ko-KR" sz="2000" b="0" i="1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2000" b="0" i="1" dirty="0" err="1" smtClean="0">
                          <a:solidFill>
                            <a:srgbClr val="0000C0"/>
                          </a:solidFill>
                          <a:latin typeface="+mn-ea"/>
                          <a:ea typeface="+mn-ea"/>
                        </a:rPr>
                        <a:t>day</a:t>
                      </a:r>
                      <a:r>
                        <a:rPr lang="en-US" altLang="ko-KR" sz="2000" b="0" i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);</a:t>
                      </a:r>
                    </a:p>
                    <a:p>
                      <a:pPr marL="358775" indent="0" algn="l"/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2000" b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ko-KR" altLang="en-US" sz="20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277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03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final </a:t>
            </a:r>
            <a:r>
              <a:rPr lang="ko-KR" altLang="en-US" dirty="0" smtClean="0">
                <a:latin typeface="+mn-ea"/>
                <a:ea typeface="+mn-ea"/>
              </a:rPr>
              <a:t>필드와 상수</a:t>
            </a:r>
            <a:r>
              <a:rPr lang="en-US" altLang="ko-KR" dirty="0" smtClean="0">
                <a:latin typeface="+mn-ea"/>
                <a:ea typeface="+mn-ea"/>
              </a:rPr>
              <a:t>(static final)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49154" name="내용 개체 틀 1"/>
          <p:cNvSpPr>
            <a:spLocks noGrp="1"/>
          </p:cNvSpPr>
          <p:nvPr>
            <p:ph idx="1"/>
          </p:nvPr>
        </p:nvSpPr>
        <p:spPr>
          <a:xfrm>
            <a:off x="121448" y="1217512"/>
            <a:ext cx="11944608" cy="5230027"/>
          </a:xfrm>
        </p:spPr>
        <p:txBody>
          <a:bodyPr>
            <a:normAutofit/>
          </a:bodyPr>
          <a:lstStyle/>
          <a:p>
            <a:r>
              <a:rPr lang="en-US" altLang="ko-KR" dirty="0"/>
              <a:t>final </a:t>
            </a:r>
            <a:r>
              <a:rPr lang="ko-KR" altLang="en-US" dirty="0"/>
              <a:t>필드</a:t>
            </a:r>
            <a:endParaRPr lang="en-US" altLang="ko-KR" dirty="0"/>
          </a:p>
          <a:p>
            <a:pPr lvl="1"/>
            <a:r>
              <a:rPr lang="ko-KR" altLang="en-US" dirty="0" smtClean="0"/>
              <a:t>값을 </a:t>
            </a:r>
            <a:r>
              <a:rPr lang="ko-KR" altLang="en-US" dirty="0"/>
              <a:t>변경할 수 없는 필드</a:t>
            </a:r>
            <a:endParaRPr lang="en-US" altLang="ko-KR" dirty="0"/>
          </a:p>
          <a:p>
            <a:pPr lvl="1"/>
            <a:r>
              <a:rPr lang="en-US" altLang="ko-KR" dirty="0"/>
              <a:t>final </a:t>
            </a:r>
            <a:r>
              <a:rPr lang="ko-KR" altLang="en-US" dirty="0"/>
              <a:t>필드의 딱 한번의 초기값 지정 방법</a:t>
            </a:r>
            <a:endParaRPr lang="en-US" altLang="ko-KR" dirty="0"/>
          </a:p>
          <a:p>
            <a:endParaRPr lang="ko-KR" altLang="en-US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17616" y="2794475"/>
            <a:ext cx="735239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public class Person{</a:t>
            </a:r>
          </a:p>
          <a:p>
            <a:r>
              <a:rPr lang="en-US" altLang="ko-KR" sz="2400" dirty="0" smtClean="0">
                <a:latin typeface="+mn-ea"/>
              </a:rPr>
              <a:t>   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final</a:t>
            </a:r>
            <a:r>
              <a:rPr lang="en-US" altLang="ko-KR" sz="2400" dirty="0" smtClean="0">
                <a:latin typeface="+mn-ea"/>
              </a:rPr>
              <a:t> String 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nation = “</a:t>
            </a:r>
            <a:r>
              <a:rPr lang="en-US" altLang="ko-KR" sz="2400" b="1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korea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”;  </a:t>
            </a:r>
            <a:r>
              <a:rPr lang="en-US" altLang="ko-KR" sz="2400" b="1" dirty="0" smtClean="0">
                <a:solidFill>
                  <a:srgbClr val="00B050"/>
                </a:solidFill>
                <a:latin typeface="+mn-ea"/>
              </a:rPr>
              <a:t>//1. </a:t>
            </a:r>
            <a:r>
              <a:rPr lang="ko-KR" altLang="en-US" sz="2400" b="1" dirty="0" smtClean="0">
                <a:solidFill>
                  <a:srgbClr val="00B050"/>
                </a:solidFill>
                <a:latin typeface="+mn-ea"/>
              </a:rPr>
              <a:t>필드 선언 시</a:t>
            </a:r>
            <a:endParaRPr lang="en-US" altLang="ko-KR" sz="2400" b="1" dirty="0" smtClean="0">
              <a:solidFill>
                <a:srgbClr val="00B050"/>
              </a:solidFill>
              <a:latin typeface="+mn-ea"/>
            </a:endParaRPr>
          </a:p>
          <a:p>
            <a:r>
              <a:rPr lang="en-US" altLang="ko-KR" sz="2400" dirty="0" smtClean="0">
                <a:latin typeface="+mn-ea"/>
              </a:rPr>
              <a:t>   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rPr>
              <a:t>final</a:t>
            </a:r>
            <a:r>
              <a:rPr lang="en-US" altLang="ko-KR" sz="2400" dirty="0" smtClean="0">
                <a:latin typeface="+mn-ea"/>
              </a:rPr>
              <a:t> String </a:t>
            </a:r>
            <a:r>
              <a:rPr lang="en-US" altLang="ko-KR" sz="2400" dirty="0" err="1" smtClean="0">
                <a:latin typeface="+mn-ea"/>
              </a:rPr>
              <a:t>ssn</a:t>
            </a:r>
            <a:r>
              <a:rPr lang="en-US" altLang="ko-KR" sz="2400" dirty="0" smtClean="0">
                <a:latin typeface="+mn-ea"/>
              </a:rPr>
              <a:t>;</a:t>
            </a:r>
          </a:p>
          <a:p>
            <a:endParaRPr lang="en-US" altLang="ko-KR" sz="2400" dirty="0">
              <a:latin typeface="+mn-ea"/>
            </a:endParaRPr>
          </a:p>
          <a:p>
            <a:r>
              <a:rPr lang="en-US" altLang="ko-KR" sz="2400" dirty="0" smtClean="0">
                <a:latin typeface="+mn-ea"/>
              </a:rPr>
              <a:t>public Person(String </a:t>
            </a:r>
            <a:r>
              <a:rPr lang="en-US" altLang="ko-KR" sz="2400" dirty="0" err="1" smtClean="0">
                <a:latin typeface="+mn-ea"/>
              </a:rPr>
              <a:t>ssn</a:t>
            </a:r>
            <a:r>
              <a:rPr lang="en-US" altLang="ko-KR" sz="2400" dirty="0" smtClean="0">
                <a:latin typeface="+mn-ea"/>
              </a:rPr>
              <a:t>){</a:t>
            </a:r>
          </a:p>
          <a:p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  </a:t>
            </a:r>
            <a:r>
              <a:rPr lang="en-US" altLang="ko-KR" sz="2400" b="1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this.ssn</a:t>
            </a:r>
            <a:r>
              <a:rPr lang="en-US" altLang="ko-KR" sz="24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= </a:t>
            </a:r>
            <a:r>
              <a:rPr lang="en-US" altLang="ko-KR" sz="2400" b="1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ssn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;  </a:t>
            </a:r>
            <a:r>
              <a:rPr lang="en-US" altLang="ko-KR" sz="2400" b="1" dirty="0">
                <a:solidFill>
                  <a:srgbClr val="00B050"/>
                </a:solidFill>
                <a:latin typeface="+mn-ea"/>
              </a:rPr>
              <a:t>//2. </a:t>
            </a:r>
            <a:r>
              <a:rPr lang="ko-KR" altLang="en-US" sz="2400" b="1" dirty="0" err="1">
                <a:solidFill>
                  <a:srgbClr val="00B050"/>
                </a:solidFill>
                <a:latin typeface="+mn-ea"/>
              </a:rPr>
              <a:t>생성자</a:t>
            </a:r>
            <a:endParaRPr lang="en-US" altLang="ko-KR" sz="2400" b="1" dirty="0">
              <a:solidFill>
                <a:srgbClr val="00B050"/>
              </a:solidFill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}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193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final </a:t>
            </a:r>
            <a:r>
              <a:rPr lang="ko-KR" altLang="en-US" dirty="0" smtClean="0">
                <a:latin typeface="+mn-ea"/>
                <a:ea typeface="+mn-ea"/>
              </a:rPr>
              <a:t>필드와 상수</a:t>
            </a:r>
            <a:r>
              <a:rPr lang="en-US" altLang="ko-KR" dirty="0" smtClean="0">
                <a:latin typeface="+mn-ea"/>
                <a:ea typeface="+mn-ea"/>
              </a:rPr>
              <a:t>(static final)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50178" name="내용 개체 틀 1"/>
          <p:cNvSpPr>
            <a:spLocks noGrp="1"/>
          </p:cNvSpPr>
          <p:nvPr>
            <p:ph idx="1"/>
          </p:nvPr>
        </p:nvSpPr>
        <p:spPr>
          <a:xfrm>
            <a:off x="121448" y="1217512"/>
            <a:ext cx="11944608" cy="523002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상수</a:t>
            </a:r>
            <a:r>
              <a:rPr lang="en-US" altLang="ko-KR" dirty="0"/>
              <a:t>(static final)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final </a:t>
            </a:r>
            <a:r>
              <a:rPr lang="ko-KR" altLang="en-US" dirty="0"/>
              <a:t>필드</a:t>
            </a:r>
            <a:r>
              <a:rPr lang="en-US" altLang="ko-KR" dirty="0"/>
              <a:t>: </a:t>
            </a:r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객체 마다 가지는 불변의 인스턴스 필드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상수</a:t>
            </a:r>
            <a:r>
              <a:rPr lang="en-US" altLang="ko-KR" dirty="0"/>
              <a:t>(static final): </a:t>
            </a:r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객체 마다 가지고 있지 않음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영역에 클래스 별로 관리되는 불변의 정적 필드</a:t>
            </a:r>
            <a:r>
              <a:rPr lang="en-US" altLang="ko-KR" dirty="0" smtClean="0"/>
              <a:t> </a:t>
            </a:r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공용 데이터로서 사용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상수 </a:t>
            </a:r>
            <a:r>
              <a:rPr lang="ko-KR" altLang="en-US" dirty="0"/>
              <a:t>이름은 전부 대문자로 작성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다른 </a:t>
            </a:r>
            <a:r>
              <a:rPr lang="ko-KR" altLang="en-US" dirty="0"/>
              <a:t>단어가 결합되면 </a:t>
            </a:r>
            <a:r>
              <a:rPr lang="en-US" altLang="ko-KR" dirty="0"/>
              <a:t>_ </a:t>
            </a:r>
            <a:r>
              <a:rPr lang="ko-KR" altLang="en-US" dirty="0"/>
              <a:t>로 연결</a:t>
            </a:r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436" r="-1"/>
          <a:stretch/>
        </p:blipFill>
        <p:spPr>
          <a:xfrm>
            <a:off x="699798" y="1718815"/>
            <a:ext cx="9854490" cy="34001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5265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객체 비교 하기 </a:t>
            </a:r>
            <a:r>
              <a:rPr lang="en-US" altLang="ko-KR" dirty="0" smtClean="0">
                <a:latin typeface="+mn-ea"/>
                <a:ea typeface="+mn-ea"/>
              </a:rPr>
              <a:t>– </a:t>
            </a:r>
            <a:r>
              <a:rPr lang="ko-KR" altLang="en-US" dirty="0" smtClean="0">
                <a:latin typeface="+mn-ea"/>
                <a:ea typeface="+mn-ea"/>
              </a:rPr>
              <a:t>강의 내용 </a:t>
            </a:r>
            <a:r>
              <a:rPr lang="en-US" altLang="ko-KR" dirty="0" smtClean="0">
                <a:latin typeface="+mn-ea"/>
                <a:ea typeface="+mn-ea"/>
              </a:rPr>
              <a:t>3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매개변수로 객체 전달하기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0016" y="1888620"/>
            <a:ext cx="11015529" cy="443526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57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review – </a:t>
            </a:r>
            <a:r>
              <a:rPr lang="ko-KR" altLang="en-US" dirty="0" smtClean="0">
                <a:latin typeface="+mn-ea"/>
                <a:ea typeface="+mn-ea"/>
              </a:rPr>
              <a:t>강의 내용 </a:t>
            </a:r>
            <a:r>
              <a:rPr lang="en-US" altLang="ko-KR" dirty="0" smtClean="0">
                <a:latin typeface="+mn-ea"/>
                <a:ea typeface="+mn-ea"/>
              </a:rPr>
              <a:t>1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아이디와 패스워드 처리 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67177" y="1786071"/>
            <a:ext cx="11117902" cy="46232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9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접근 </a:t>
            </a:r>
            <a:r>
              <a:rPr lang="ko-KR" altLang="en-US" dirty="0" err="1" smtClean="0"/>
              <a:t>제한자</a:t>
            </a:r>
            <a:endParaRPr lang="ko-KR" altLang="en-US" dirty="0" smtClean="0"/>
          </a:p>
        </p:txBody>
      </p:sp>
      <p:sp>
        <p:nvSpPr>
          <p:cNvPr id="54274" name="내용 개체 틀 1"/>
          <p:cNvSpPr>
            <a:spLocks noGrp="1"/>
          </p:cNvSpPr>
          <p:nvPr>
            <p:ph idx="1"/>
          </p:nvPr>
        </p:nvSpPr>
        <p:spPr>
          <a:xfrm>
            <a:off x="247392" y="1217512"/>
            <a:ext cx="11944608" cy="5230027"/>
          </a:xfrm>
        </p:spPr>
        <p:txBody>
          <a:bodyPr>
            <a:normAutofit/>
          </a:bodyPr>
          <a:lstStyle/>
          <a:p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en-US" altLang="ko-KR" dirty="0"/>
              <a:t>(Access Modifier)</a:t>
            </a:r>
          </a:p>
          <a:p>
            <a:pPr lvl="1"/>
            <a:r>
              <a:rPr lang="ko-KR" altLang="en-US" dirty="0"/>
              <a:t>클래스 및 클래스의 구성 멤버에 대한 접근을 제한하는 역할</a:t>
            </a:r>
            <a:endParaRPr lang="en-US" altLang="ko-KR" dirty="0"/>
          </a:p>
          <a:p>
            <a:pPr lvl="2"/>
            <a:r>
              <a:rPr lang="ko-KR" altLang="en-US" dirty="0"/>
              <a:t>다른 패키지에서 클래스를 사용하지 못하도록 </a:t>
            </a:r>
            <a:r>
              <a:rPr lang="en-US" altLang="ko-KR" dirty="0"/>
              <a:t>(</a:t>
            </a:r>
            <a:r>
              <a:rPr lang="ko-KR" altLang="en-US" dirty="0"/>
              <a:t>클래스 제한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클래스로부터 객체를 생성하지 못하도록 </a:t>
            </a:r>
            <a:r>
              <a:rPr lang="en-US" altLang="ko-KR" dirty="0"/>
              <a:t>(</a:t>
            </a:r>
            <a:r>
              <a:rPr lang="ko-KR" altLang="en-US" dirty="0" err="1"/>
              <a:t>생성자</a:t>
            </a:r>
            <a:r>
              <a:rPr lang="ko-KR" altLang="en-US" dirty="0"/>
              <a:t> 제한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특정 필드와 </a:t>
            </a:r>
            <a:r>
              <a:rPr lang="ko-KR" altLang="en-US" dirty="0" err="1"/>
              <a:t>메소드를</a:t>
            </a:r>
            <a:r>
              <a:rPr lang="ko-KR" altLang="en-US" dirty="0"/>
              <a:t> 숨김 처리 </a:t>
            </a:r>
            <a:r>
              <a:rPr lang="en-US" altLang="ko-KR" dirty="0"/>
              <a:t>(</a:t>
            </a:r>
            <a:r>
              <a:rPr lang="ko-KR" altLang="en-US" dirty="0"/>
              <a:t>필드와 </a:t>
            </a:r>
            <a:r>
              <a:rPr lang="ko-KR" altLang="en-US" dirty="0" err="1"/>
              <a:t>메소드</a:t>
            </a:r>
            <a:r>
              <a:rPr lang="ko-KR" altLang="en-US" dirty="0"/>
              <a:t> 제한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smtClean="0"/>
              <a:t>접근 </a:t>
            </a:r>
            <a:r>
              <a:rPr lang="ko-KR" altLang="en-US" dirty="0" err="1"/>
              <a:t>제한자의</a:t>
            </a:r>
            <a:r>
              <a:rPr lang="ko-KR" altLang="en-US" dirty="0"/>
              <a:t> 종류</a:t>
            </a:r>
            <a:endParaRPr lang="en-US" altLang="ko-KR" dirty="0"/>
          </a:p>
          <a:p>
            <a:pPr lvl="2">
              <a:buFont typeface="Wingdings" panose="05000000000000000000" pitchFamily="2" charset="2"/>
              <a:buNone/>
            </a:pPr>
            <a:endParaRPr lang="en-US" altLang="ko-KR" dirty="0" smtClean="0"/>
          </a:p>
          <a:p>
            <a:endParaRPr lang="ko-KR" altLang="en-US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600344" y="1217511"/>
            <a:ext cx="9107678" cy="5099893"/>
            <a:chOff x="600344" y="1217511"/>
            <a:chExt cx="9107678" cy="5099893"/>
          </a:xfrm>
        </p:grpSpPr>
        <p:pic>
          <p:nvPicPr>
            <p:cNvPr id="5427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344" y="1217511"/>
              <a:ext cx="9107678" cy="5099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597354" y="5893542"/>
              <a:ext cx="1194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(</a:t>
              </a:r>
              <a:r>
                <a:rPr lang="ko-KR" altLang="en-US" sz="1600" dirty="0" smtClean="0"/>
                <a:t>전용 멤버</a:t>
              </a:r>
              <a:r>
                <a:rPr lang="en-US" altLang="ko-KR" sz="1600" dirty="0" smtClean="0"/>
                <a:t>)</a:t>
              </a:r>
              <a:endParaRPr lang="ko-KR" alt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03492" y="4859501"/>
              <a:ext cx="1194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(</a:t>
              </a:r>
              <a:r>
                <a:rPr lang="ko-KR" altLang="en-US" sz="1600" dirty="0" smtClean="0"/>
                <a:t>공용 멤버</a:t>
              </a:r>
              <a:r>
                <a:rPr lang="en-US" altLang="ko-KR" sz="1600" dirty="0" smtClean="0"/>
                <a:t>)</a:t>
              </a:r>
              <a:endParaRPr lang="ko-KR" alt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39941" y="5554988"/>
              <a:ext cx="13997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(</a:t>
              </a:r>
              <a:r>
                <a:rPr lang="ko-KR" altLang="en-US" sz="1600" dirty="0" smtClean="0"/>
                <a:t>디폴트 멤버</a:t>
              </a:r>
              <a:r>
                <a:rPr lang="en-US" altLang="ko-KR" sz="1600" dirty="0" smtClean="0"/>
                <a:t>)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0266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접근 </a:t>
            </a:r>
            <a:r>
              <a:rPr lang="ko-KR" altLang="en-US" dirty="0" err="1" smtClean="0"/>
              <a:t>제한자</a:t>
            </a:r>
            <a:endParaRPr lang="ko-KR" altLang="en-US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ko-KR" altLang="en-US" dirty="0"/>
              <a:t>클래스의 접근 제한</a:t>
            </a:r>
            <a:endParaRPr lang="en-US" altLang="ko-KR" dirty="0"/>
          </a:p>
          <a:p>
            <a:pPr lvl="1">
              <a:lnSpc>
                <a:spcPct val="100000"/>
              </a:lnSpc>
              <a:defRPr/>
            </a:pPr>
            <a:r>
              <a:rPr lang="en-US" altLang="ko-KR" dirty="0"/>
              <a:t>default </a:t>
            </a:r>
          </a:p>
          <a:p>
            <a:pPr lvl="2">
              <a:lnSpc>
                <a:spcPct val="100000"/>
              </a:lnSpc>
              <a:defRPr/>
            </a:pPr>
            <a:r>
              <a:rPr lang="ko-KR" altLang="en-US" dirty="0"/>
              <a:t>클래스 선언할</a:t>
            </a:r>
            <a:r>
              <a:rPr lang="en-US" altLang="ko-KR" dirty="0"/>
              <a:t> </a:t>
            </a:r>
            <a:r>
              <a:rPr lang="ko-KR" altLang="en-US" dirty="0"/>
              <a:t>때 </a:t>
            </a:r>
            <a:r>
              <a:rPr lang="en-US" altLang="ko-KR" dirty="0"/>
              <a:t>public </a:t>
            </a:r>
            <a:r>
              <a:rPr lang="ko-KR" altLang="en-US" dirty="0"/>
              <a:t>생략한 경우 </a:t>
            </a:r>
            <a:endParaRPr lang="en-US" altLang="ko-KR" dirty="0"/>
          </a:p>
          <a:p>
            <a:pPr lvl="2">
              <a:lnSpc>
                <a:spcPct val="100000"/>
              </a:lnSpc>
              <a:defRPr/>
            </a:pPr>
            <a:r>
              <a:rPr lang="ko-KR" altLang="en-US" dirty="0"/>
              <a:t>다른 패키지에서는 사용 불가</a:t>
            </a:r>
            <a:endParaRPr lang="en-US" altLang="ko-KR" dirty="0"/>
          </a:p>
          <a:p>
            <a:pPr lvl="2">
              <a:lnSpc>
                <a:spcPct val="100000"/>
              </a:lnSpc>
              <a:defRPr/>
            </a:pPr>
            <a:endParaRPr lang="en-US" altLang="ko-KR" dirty="0"/>
          </a:p>
          <a:p>
            <a:pPr lvl="2">
              <a:lnSpc>
                <a:spcPct val="100000"/>
              </a:lnSpc>
              <a:defRPr/>
            </a:pPr>
            <a:endParaRPr lang="en-US" altLang="ko-KR" dirty="0"/>
          </a:p>
          <a:p>
            <a:pPr lvl="1">
              <a:lnSpc>
                <a:spcPct val="100000"/>
              </a:lnSpc>
              <a:defRPr/>
            </a:pPr>
            <a:r>
              <a:rPr lang="en-US" altLang="ko-KR" dirty="0"/>
              <a:t>public</a:t>
            </a:r>
          </a:p>
          <a:p>
            <a:pPr lvl="2">
              <a:lnSpc>
                <a:spcPct val="100000"/>
              </a:lnSpc>
              <a:defRPr/>
            </a:pPr>
            <a:r>
              <a:rPr lang="ko-KR" altLang="en-US" dirty="0"/>
              <a:t>다른 개발자가 사용할 수 있도록 라이브러리 클래스로 만들 때 유용</a:t>
            </a:r>
            <a:endParaRPr lang="en-US" altLang="ko-KR" dirty="0"/>
          </a:p>
          <a:p>
            <a:pPr lvl="2">
              <a:lnSpc>
                <a:spcPct val="100000"/>
              </a:lnSpc>
              <a:defRPr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  <a:defRPr/>
            </a:pPr>
            <a:endParaRPr lang="ko-KR" altLang="en-US" dirty="0"/>
          </a:p>
        </p:txBody>
      </p:sp>
      <p:pic>
        <p:nvPicPr>
          <p:cNvPr id="5530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974" y="1796755"/>
            <a:ext cx="5276850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760" y="4918104"/>
            <a:ext cx="5276850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8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접근 </a:t>
            </a:r>
            <a:r>
              <a:rPr lang="ko-KR" altLang="en-US" dirty="0" err="1" smtClean="0"/>
              <a:t>제한자</a:t>
            </a:r>
            <a:endParaRPr lang="ko-KR" altLang="en-US" dirty="0" smtClean="0"/>
          </a:p>
        </p:txBody>
      </p:sp>
      <p:sp>
        <p:nvSpPr>
          <p:cNvPr id="5632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err="1"/>
              <a:t>생성자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접근 제한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필드와 </a:t>
            </a:r>
            <a:r>
              <a:rPr lang="ko-KR" altLang="en-US" sz="2400" dirty="0" err="1" smtClean="0"/>
              <a:t>메소드도</a:t>
            </a:r>
            <a:r>
              <a:rPr lang="ko-KR" altLang="en-US" sz="2400" dirty="0" smtClean="0"/>
              <a:t> 동일</a:t>
            </a:r>
            <a:endParaRPr lang="en-US" altLang="ko-KR" sz="2400" dirty="0"/>
          </a:p>
          <a:p>
            <a:endParaRPr lang="ko-KR" altLang="en-US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39" y="1892272"/>
            <a:ext cx="9677501" cy="44828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304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Getter</a:t>
            </a:r>
            <a:r>
              <a:rPr lang="ko-KR" altLang="en-US" dirty="0" smtClean="0">
                <a:latin typeface="+mn-ea"/>
                <a:ea typeface="+mn-ea"/>
              </a:rPr>
              <a:t>와 </a:t>
            </a:r>
            <a:r>
              <a:rPr lang="en-US" altLang="ko-KR" dirty="0" smtClean="0">
                <a:latin typeface="+mn-ea"/>
                <a:ea typeface="+mn-ea"/>
              </a:rPr>
              <a:t>Setter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57346" name="내용 개체 틀 1"/>
          <p:cNvSpPr>
            <a:spLocks noGrp="1"/>
          </p:cNvSpPr>
          <p:nvPr>
            <p:ph idx="1"/>
          </p:nvPr>
        </p:nvSpPr>
        <p:spPr>
          <a:xfrm>
            <a:off x="121448" y="1217512"/>
            <a:ext cx="11944608" cy="523002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dirty="0"/>
              <a:t>클래스 선언할 때 필드는 일반적으로 </a:t>
            </a:r>
            <a:r>
              <a:rPr lang="en-US" altLang="ko-KR" sz="2200" dirty="0"/>
              <a:t>private </a:t>
            </a:r>
            <a:r>
              <a:rPr lang="ko-KR" altLang="en-US" sz="2200" dirty="0"/>
              <a:t>접근 제한</a:t>
            </a:r>
            <a:endParaRPr lang="en-US" altLang="ko-KR" sz="2200" dirty="0"/>
          </a:p>
          <a:p>
            <a:pPr lvl="1">
              <a:lnSpc>
                <a:spcPct val="100000"/>
              </a:lnSpc>
            </a:pPr>
            <a:r>
              <a:rPr lang="ko-KR" altLang="en-US" sz="2200" dirty="0"/>
              <a:t>읽기 전용 필드가 있을 수 있음</a:t>
            </a:r>
            <a:r>
              <a:rPr lang="en-US" altLang="ko-KR" sz="2200" dirty="0"/>
              <a:t> (Getter</a:t>
            </a:r>
            <a:r>
              <a:rPr lang="ko-KR" altLang="en-US" sz="2200" dirty="0"/>
              <a:t>의 필요성</a:t>
            </a:r>
            <a:r>
              <a:rPr lang="en-US" altLang="ko-KR" sz="2200" dirty="0"/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sz="2200" dirty="0"/>
              <a:t>외부에서 엉뚱한 값으로 변경할 수 없도록 </a:t>
            </a:r>
            <a:r>
              <a:rPr lang="en-US" altLang="ko-KR" sz="2200" dirty="0"/>
              <a:t>(Setter</a:t>
            </a:r>
            <a:r>
              <a:rPr lang="ko-KR" altLang="en-US" sz="2200" dirty="0"/>
              <a:t>의 필요성</a:t>
            </a:r>
            <a:r>
              <a:rPr lang="en-US" altLang="ko-KR" sz="2200" dirty="0"/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2200" dirty="0" smtClean="0"/>
              <a:t>Getter</a:t>
            </a:r>
            <a:endParaRPr lang="en-US" altLang="ko-KR" sz="2200" dirty="0"/>
          </a:p>
          <a:p>
            <a:pPr lvl="1">
              <a:lnSpc>
                <a:spcPct val="100000"/>
              </a:lnSpc>
            </a:pPr>
            <a:r>
              <a:rPr lang="en-US" altLang="ko-KR" sz="2200" dirty="0"/>
              <a:t>private </a:t>
            </a:r>
            <a:r>
              <a:rPr lang="ko-KR" altLang="en-US" sz="2200" dirty="0"/>
              <a:t>필드의 값을 리턴 하는 역할 </a:t>
            </a:r>
            <a:r>
              <a:rPr lang="en-US" altLang="ko-KR" sz="2200" dirty="0"/>
              <a:t>- </a:t>
            </a:r>
            <a:r>
              <a:rPr lang="ko-KR" altLang="en-US" sz="2200" dirty="0"/>
              <a:t>필요할 경우 필드 값 가공</a:t>
            </a:r>
            <a:endParaRPr lang="en-US" altLang="ko-KR" sz="2200" dirty="0"/>
          </a:p>
          <a:p>
            <a:pPr lvl="1">
              <a:lnSpc>
                <a:spcPct val="100000"/>
              </a:lnSpc>
            </a:pPr>
            <a:r>
              <a:rPr lang="en-US" altLang="ko-KR" sz="2200" dirty="0" err="1">
                <a:solidFill>
                  <a:srgbClr val="FF0000"/>
                </a:solidFill>
              </a:rPr>
              <a:t>get</a:t>
            </a:r>
            <a:r>
              <a:rPr lang="en-US" altLang="ko-KR" sz="2200" dirty="0" err="1"/>
              <a:t>FieldName</a:t>
            </a:r>
            <a:r>
              <a:rPr lang="en-US" altLang="ko-KR" sz="2200" dirty="0"/>
              <a:t>() </a:t>
            </a:r>
            <a:r>
              <a:rPr lang="ko-KR" altLang="en-US" sz="2200" dirty="0"/>
              <a:t>또는 </a:t>
            </a:r>
            <a:r>
              <a:rPr lang="en-US" altLang="ko-KR" sz="2200" dirty="0" err="1">
                <a:solidFill>
                  <a:srgbClr val="FF0000"/>
                </a:solidFill>
              </a:rPr>
              <a:t>is</a:t>
            </a:r>
            <a:r>
              <a:rPr lang="en-US" altLang="ko-KR" sz="2200" dirty="0" err="1"/>
              <a:t>FieldName</a:t>
            </a:r>
            <a:r>
              <a:rPr lang="en-US" altLang="ko-KR" sz="2200" dirty="0"/>
              <a:t>() </a:t>
            </a:r>
            <a:r>
              <a:rPr lang="ko-KR" altLang="en-US" sz="2200" dirty="0" err="1"/>
              <a:t>메소드</a:t>
            </a:r>
            <a:endParaRPr lang="en-US" altLang="ko-KR" sz="2200" dirty="0"/>
          </a:p>
          <a:p>
            <a:pPr lvl="2">
              <a:lnSpc>
                <a:spcPct val="100000"/>
              </a:lnSpc>
            </a:pPr>
            <a:r>
              <a:rPr lang="ko-KR" altLang="en-US" sz="2200" dirty="0"/>
              <a:t>필드 타입이 </a:t>
            </a:r>
            <a:r>
              <a:rPr lang="en-US" altLang="ko-KR" sz="2200" dirty="0" err="1"/>
              <a:t>boolean</a:t>
            </a:r>
            <a:r>
              <a:rPr lang="en-US" altLang="ko-KR" sz="2200" dirty="0"/>
              <a:t> </a:t>
            </a:r>
            <a:r>
              <a:rPr lang="ko-KR" altLang="en-US" sz="2200" dirty="0"/>
              <a:t>일 경우 </a:t>
            </a:r>
            <a:r>
              <a:rPr lang="en-US" altLang="ko-KR" sz="2200" dirty="0" err="1"/>
              <a:t>isFieldName</a:t>
            </a:r>
            <a:r>
              <a:rPr lang="en-US" altLang="ko-KR" sz="2200" dirty="0"/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2200" dirty="0" smtClean="0"/>
              <a:t>Setter</a:t>
            </a:r>
            <a:endParaRPr lang="en-US" altLang="ko-KR" sz="2200" dirty="0"/>
          </a:p>
          <a:p>
            <a:pPr lvl="1">
              <a:lnSpc>
                <a:spcPct val="100000"/>
              </a:lnSpc>
            </a:pPr>
            <a:r>
              <a:rPr lang="ko-KR" altLang="en-US" sz="2200" dirty="0"/>
              <a:t>외부에서 주어진 값을 필드 값으로 수정</a:t>
            </a:r>
            <a:endParaRPr lang="en-US" altLang="ko-KR" sz="2200" dirty="0"/>
          </a:p>
          <a:p>
            <a:pPr lvl="2">
              <a:lnSpc>
                <a:spcPct val="100000"/>
              </a:lnSpc>
            </a:pPr>
            <a:r>
              <a:rPr lang="ko-KR" altLang="en-US" sz="2200" dirty="0"/>
              <a:t>필요할 경우 외부의 값을 유효성 검사</a:t>
            </a:r>
            <a:endParaRPr lang="en-US" altLang="ko-KR" sz="2200" dirty="0"/>
          </a:p>
          <a:p>
            <a:pPr lvl="1">
              <a:lnSpc>
                <a:spcPct val="100000"/>
              </a:lnSpc>
            </a:pPr>
            <a:r>
              <a:rPr lang="en-US" altLang="ko-KR" sz="2200" dirty="0" err="1">
                <a:solidFill>
                  <a:srgbClr val="FF0000"/>
                </a:solidFill>
              </a:rPr>
              <a:t>set</a:t>
            </a:r>
            <a:r>
              <a:rPr lang="en-US" altLang="ko-KR" sz="2200" dirty="0" err="1"/>
              <a:t>FieldName</a:t>
            </a:r>
            <a:r>
              <a:rPr lang="en-US" altLang="ko-KR" sz="2200" dirty="0"/>
              <a:t>(</a:t>
            </a:r>
            <a:r>
              <a:rPr lang="ko-KR" altLang="en-US" sz="2200" dirty="0"/>
              <a:t>타입 변수</a:t>
            </a:r>
            <a:r>
              <a:rPr lang="en-US" altLang="ko-KR" sz="2200" dirty="0"/>
              <a:t>) </a:t>
            </a:r>
            <a:r>
              <a:rPr lang="ko-KR" altLang="en-US" sz="2200" dirty="0" err="1"/>
              <a:t>메소드</a:t>
            </a:r>
            <a:endParaRPr lang="en-US" altLang="ko-KR" sz="2200" dirty="0"/>
          </a:p>
          <a:p>
            <a:pPr lvl="2">
              <a:lnSpc>
                <a:spcPct val="100000"/>
              </a:lnSpc>
            </a:pPr>
            <a:r>
              <a:rPr lang="ko-KR" altLang="en-US" sz="2200" dirty="0"/>
              <a:t>매개 변수 타입은 필드의 타입과 동일</a:t>
            </a:r>
            <a:endParaRPr lang="en-US" altLang="ko-KR" sz="2200" dirty="0"/>
          </a:p>
          <a:p>
            <a:pPr>
              <a:lnSpc>
                <a:spcPct val="100000"/>
              </a:lnSpc>
            </a:pPr>
            <a:endParaRPr lang="ko-KR" altLang="en-US" sz="2200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Getter &amp; Setter </a:t>
            </a:r>
            <a:r>
              <a:rPr lang="ko-KR" altLang="en-US" dirty="0" smtClean="0">
                <a:latin typeface="+mn-ea"/>
                <a:ea typeface="+mn-ea"/>
              </a:rPr>
              <a:t>사용 </a:t>
            </a:r>
            <a:r>
              <a:rPr lang="en-US" altLang="ko-KR" dirty="0" smtClean="0">
                <a:latin typeface="+mn-ea"/>
                <a:ea typeface="+mn-ea"/>
              </a:rPr>
              <a:t>– </a:t>
            </a:r>
            <a:r>
              <a:rPr lang="ko-KR" altLang="en-US" dirty="0" smtClean="0">
                <a:latin typeface="+mn-ea"/>
                <a:ea typeface="+mn-ea"/>
              </a:rPr>
              <a:t>강의 내용 </a:t>
            </a:r>
            <a:r>
              <a:rPr lang="en-US" altLang="ko-KR" dirty="0" smtClean="0">
                <a:latin typeface="+mn-ea"/>
                <a:ea typeface="+mn-ea"/>
              </a:rPr>
              <a:t>2</a:t>
            </a:r>
            <a:r>
              <a:rPr lang="ko-KR" altLang="en-US" dirty="0" smtClean="0">
                <a:latin typeface="+mn-ea"/>
                <a:ea typeface="+mn-ea"/>
              </a:rPr>
              <a:t>번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0016" y="1273323"/>
            <a:ext cx="10953297" cy="513735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36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인스턴스 멤버</a:t>
            </a:r>
          </a:p>
        </p:txBody>
      </p:sp>
      <p:sp>
        <p:nvSpPr>
          <p:cNvPr id="39938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인스턴스 </a:t>
            </a:r>
            <a:r>
              <a:rPr lang="ko-KR" altLang="en-US" dirty="0" err="1"/>
              <a:t>멤버란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객체</a:t>
            </a:r>
            <a:r>
              <a:rPr lang="en-US" altLang="ko-KR" dirty="0"/>
              <a:t>(</a:t>
            </a:r>
            <a:r>
              <a:rPr lang="ko-KR" altLang="en-US" dirty="0"/>
              <a:t>인스턴스</a:t>
            </a:r>
            <a:r>
              <a:rPr lang="en-US" altLang="ko-KR" dirty="0"/>
              <a:t>)</a:t>
            </a:r>
            <a:r>
              <a:rPr lang="ko-KR" altLang="en-US" dirty="0"/>
              <a:t> 마다 가지고 있는 필드와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r>
              <a:rPr lang="ko-KR" altLang="en-US" dirty="0"/>
              <a:t>이들을 각각 인스턴스 필드</a:t>
            </a:r>
            <a:r>
              <a:rPr lang="en-US" altLang="ko-KR" dirty="0"/>
              <a:t>, </a:t>
            </a:r>
            <a:r>
              <a:rPr lang="ko-KR" altLang="en-US" dirty="0"/>
              <a:t>인스턴스 </a:t>
            </a:r>
            <a:r>
              <a:rPr lang="ko-KR" altLang="en-US" dirty="0" err="1"/>
              <a:t>메소드라고</a:t>
            </a:r>
            <a:r>
              <a:rPr lang="ko-KR" altLang="en-US" dirty="0"/>
              <a:t> 부름</a:t>
            </a:r>
            <a:endParaRPr lang="en-US" altLang="ko-KR" dirty="0"/>
          </a:p>
          <a:p>
            <a:pPr lvl="1"/>
            <a:r>
              <a:rPr lang="ko-KR" altLang="en-US" dirty="0" smtClean="0"/>
              <a:t>인스턴스 </a:t>
            </a:r>
            <a:r>
              <a:rPr lang="ko-KR" altLang="en-US" dirty="0"/>
              <a:t>멤버는 </a:t>
            </a:r>
            <a:r>
              <a:rPr lang="ko-KR" altLang="en-US" dirty="0" smtClean="0"/>
              <a:t>객체에 </a:t>
            </a:r>
            <a:r>
              <a:rPr lang="ko-KR" altLang="en-US" dirty="0"/>
              <a:t>소속된 멤버이기 때문에 </a:t>
            </a:r>
            <a:r>
              <a:rPr lang="ko-KR" altLang="en-US" dirty="0" smtClean="0"/>
              <a:t>객체 </a:t>
            </a:r>
            <a:r>
              <a:rPr lang="ko-KR" altLang="en-US" dirty="0"/>
              <a:t>없이 사용불가</a:t>
            </a:r>
          </a:p>
          <a:p>
            <a:endParaRPr lang="ko-KR" altLang="en-US" dirty="0" smtClean="0"/>
          </a:p>
        </p:txBody>
      </p:sp>
      <p:pic>
        <p:nvPicPr>
          <p:cNvPr id="3994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068" y="3484212"/>
            <a:ext cx="5062120" cy="2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14" y="3484212"/>
            <a:ext cx="3104358" cy="230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997" y="3484212"/>
            <a:ext cx="3000424" cy="2258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3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정적 멤버와 </a:t>
            </a:r>
            <a:r>
              <a:rPr lang="en-US" altLang="ko-KR" dirty="0" smtClean="0">
                <a:latin typeface="+mn-ea"/>
                <a:ea typeface="+mn-ea"/>
              </a:rPr>
              <a:t>static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41986" name="내용 개체 틀 1"/>
          <p:cNvSpPr>
            <a:spLocks noGrp="1"/>
          </p:cNvSpPr>
          <p:nvPr>
            <p:ph idx="1"/>
          </p:nvPr>
        </p:nvSpPr>
        <p:spPr>
          <a:xfrm>
            <a:off x="247392" y="1143274"/>
            <a:ext cx="11944608" cy="5230027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정적</a:t>
            </a:r>
            <a:r>
              <a:rPr lang="en-US" altLang="ko-KR" sz="2200" dirty="0"/>
              <a:t>(static)</a:t>
            </a:r>
            <a:r>
              <a:rPr lang="ko-KR" altLang="en-US" sz="2200" dirty="0"/>
              <a:t> </a:t>
            </a:r>
            <a:r>
              <a:rPr lang="ko-KR" altLang="en-US" sz="2200" dirty="0" err="1"/>
              <a:t>멤버란</a:t>
            </a:r>
            <a:r>
              <a:rPr lang="en-US" altLang="ko-KR" sz="2200" dirty="0"/>
              <a:t>?</a:t>
            </a:r>
          </a:p>
          <a:p>
            <a:pPr lvl="1"/>
            <a:r>
              <a:rPr lang="ko-KR" altLang="en-US" sz="2200" dirty="0"/>
              <a:t>클래스에 고정된 필드와 </a:t>
            </a:r>
            <a:r>
              <a:rPr lang="ko-KR" altLang="en-US" sz="2200" dirty="0" err="1"/>
              <a:t>메소드</a:t>
            </a:r>
            <a:r>
              <a:rPr lang="ko-KR" altLang="en-US" sz="2200" dirty="0"/>
              <a:t> </a:t>
            </a:r>
            <a:r>
              <a:rPr lang="en-US" altLang="ko-KR" sz="2200" dirty="0"/>
              <a:t>- </a:t>
            </a:r>
            <a:r>
              <a:rPr lang="ko-KR" altLang="en-US" sz="2200" dirty="0"/>
              <a:t>정적 필드</a:t>
            </a:r>
            <a:r>
              <a:rPr lang="en-US" altLang="ko-KR" sz="2200" dirty="0"/>
              <a:t>, </a:t>
            </a:r>
            <a:r>
              <a:rPr lang="ko-KR" altLang="en-US" sz="2200" dirty="0"/>
              <a:t>정적 </a:t>
            </a:r>
            <a:r>
              <a:rPr lang="ko-KR" altLang="en-US" sz="2200" dirty="0" err="1"/>
              <a:t>메소드</a:t>
            </a:r>
            <a:endParaRPr lang="en-US" altLang="ko-KR" sz="2200" dirty="0"/>
          </a:p>
          <a:p>
            <a:pPr lvl="1"/>
            <a:r>
              <a:rPr lang="ko-KR" altLang="en-US" sz="2200" dirty="0" smtClean="0"/>
              <a:t>정적 </a:t>
            </a:r>
            <a:r>
              <a:rPr lang="ko-KR" altLang="en-US" sz="2200" dirty="0"/>
              <a:t>멤버는 클래스에 소속된 멤버</a:t>
            </a:r>
            <a:endParaRPr lang="en-US" altLang="ko-KR" sz="2200" dirty="0"/>
          </a:p>
          <a:p>
            <a:pPr lvl="2"/>
            <a:r>
              <a:rPr lang="ko-KR" altLang="en-US" sz="2200" dirty="0"/>
              <a:t>객체 내부에 존재하지 않고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메소드</a:t>
            </a:r>
            <a:r>
              <a:rPr lang="ko-KR" altLang="en-US" sz="2200" dirty="0"/>
              <a:t> 영역에 존재</a:t>
            </a:r>
            <a:endParaRPr lang="en-US" altLang="ko-KR" sz="2200" dirty="0"/>
          </a:p>
          <a:p>
            <a:pPr lvl="2"/>
            <a:r>
              <a:rPr lang="ko-KR" altLang="en-US" sz="2200" dirty="0"/>
              <a:t>정적 멤버는 객체를 생성하지 않고 클래스로 바로 접근해 사용</a:t>
            </a:r>
            <a:endParaRPr lang="en-US" altLang="ko-KR" sz="2200" dirty="0"/>
          </a:p>
          <a:p>
            <a:r>
              <a:rPr lang="ko-KR" altLang="en-US" sz="2200" dirty="0" smtClean="0"/>
              <a:t>정적 </a:t>
            </a:r>
            <a:r>
              <a:rPr lang="ko-KR" altLang="en-US" sz="2200" dirty="0"/>
              <a:t>멤버 선언</a:t>
            </a:r>
            <a:endParaRPr lang="en-US" altLang="ko-KR" sz="2200" dirty="0"/>
          </a:p>
          <a:p>
            <a:pPr lvl="1"/>
            <a:r>
              <a:rPr lang="ko-KR" altLang="en-US" sz="2200" dirty="0"/>
              <a:t>필드 또는 </a:t>
            </a:r>
            <a:r>
              <a:rPr lang="ko-KR" altLang="en-US" sz="2200" dirty="0" err="1"/>
              <a:t>메소드</a:t>
            </a:r>
            <a:r>
              <a:rPr lang="ko-KR" altLang="en-US" sz="2200" dirty="0"/>
              <a:t> 선언할 때 </a:t>
            </a:r>
            <a:r>
              <a:rPr lang="en-US" altLang="ko-KR" sz="2200" b="1" dirty="0">
                <a:solidFill>
                  <a:srgbClr val="FF0000"/>
                </a:solidFill>
              </a:rPr>
              <a:t>static</a:t>
            </a:r>
            <a:r>
              <a:rPr lang="en-US" altLang="ko-KR" sz="2200" dirty="0"/>
              <a:t> </a:t>
            </a:r>
            <a:r>
              <a:rPr lang="ko-KR" altLang="en-US" sz="2200" dirty="0"/>
              <a:t>키워드 붙임</a:t>
            </a:r>
            <a:endParaRPr lang="en-US" altLang="ko-KR" sz="2200" dirty="0"/>
          </a:p>
          <a:p>
            <a:endParaRPr lang="ko-KR" altLang="en-US" sz="2200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자바프로그래밍</a:t>
            </a:r>
            <a:r>
              <a:rPr lang="en-US" altLang="ko-KR" smtClean="0"/>
              <a:t>1_11</a:t>
            </a:r>
            <a:r>
              <a:rPr lang="ko-KR" altLang="en-US" smtClean="0"/>
              <a:t>주</a:t>
            </a:r>
            <a:endParaRPr 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9555" y="5644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746" y="3968849"/>
            <a:ext cx="3654396" cy="253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2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갤러리</Template>
  <TotalTime>4631</TotalTime>
  <Words>772</Words>
  <Application>Microsoft Office PowerPoint</Application>
  <PresentationFormat>와이드스크린</PresentationFormat>
  <Paragraphs>167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Palatino Linotype</vt:lpstr>
      <vt:lpstr>Wingdings</vt:lpstr>
      <vt:lpstr>Gallery</vt:lpstr>
      <vt:lpstr>클래스 2</vt:lpstr>
      <vt:lpstr>review – 강의 내용 1</vt:lpstr>
      <vt:lpstr>접근 제한자</vt:lpstr>
      <vt:lpstr>접근 제한자</vt:lpstr>
      <vt:lpstr>접근 제한자</vt:lpstr>
      <vt:lpstr>Getter와 Setter</vt:lpstr>
      <vt:lpstr>Getter &amp; Setter 사용 – 강의 내용 2번</vt:lpstr>
      <vt:lpstr>인스턴스 멤버</vt:lpstr>
      <vt:lpstr>정적 멤버와 static</vt:lpstr>
      <vt:lpstr>정적 멤버와 static</vt:lpstr>
      <vt:lpstr>정적 멤버와 static</vt:lpstr>
      <vt:lpstr>정적 멤버와 static</vt:lpstr>
      <vt:lpstr>정적 멤버와 static</vt:lpstr>
      <vt:lpstr>정적 멤버와 static</vt:lpstr>
      <vt:lpstr>final 필드와 상수(static final)</vt:lpstr>
      <vt:lpstr>final 필드와 상수(static final)</vt:lpstr>
      <vt:lpstr>객체 비교 하기 – 강의 내용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hallym</dc:creator>
  <cp:lastModifiedBy>hallym</cp:lastModifiedBy>
  <cp:revision>830</cp:revision>
  <dcterms:created xsi:type="dcterms:W3CDTF">2020-03-05T03:10:27Z</dcterms:created>
  <dcterms:modified xsi:type="dcterms:W3CDTF">2020-05-20T01:03:53Z</dcterms:modified>
</cp:coreProperties>
</file>