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414" r:id="rId3"/>
    <p:sldId id="413" r:id="rId4"/>
    <p:sldId id="415" r:id="rId5"/>
    <p:sldId id="416" r:id="rId6"/>
    <p:sldId id="418" r:id="rId7"/>
    <p:sldId id="419" r:id="rId8"/>
    <p:sldId id="420" r:id="rId9"/>
    <p:sldId id="422" r:id="rId10"/>
    <p:sldId id="423" r:id="rId11"/>
    <p:sldId id="430" r:id="rId12"/>
    <p:sldId id="424" r:id="rId13"/>
    <p:sldId id="425" r:id="rId14"/>
    <p:sldId id="426" r:id="rId15"/>
    <p:sldId id="427" r:id="rId16"/>
    <p:sldId id="428" r:id="rId17"/>
    <p:sldId id="42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4FD"/>
    <a:srgbClr val="CCFFCC"/>
    <a:srgbClr val="FFFCD6"/>
    <a:srgbClr val="EC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0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0AE1A-1189-4F9D-AF11-ED0C94B55E2F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07CC-1673-4F8F-A8E5-381FB4974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9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49252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285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BE2417B8-BB63-401D-B0BD-FEAEF463A58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2056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49251" y="1146176"/>
            <a:ext cx="11590867" cy="508317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642ABEB2-7CDC-4B94-A7B2-850D0E90A65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69228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78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16" y="96550"/>
            <a:ext cx="9520158" cy="916676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1273323"/>
            <a:ext cx="11944608" cy="5230027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23746" y="6651826"/>
            <a:ext cx="4868254" cy="206174"/>
          </a:xfrm>
        </p:spPr>
        <p:txBody>
          <a:bodyPr/>
          <a:lstStyle>
            <a:lvl1pPr algn="r">
              <a:defRPr sz="900" b="1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448" y="856767"/>
            <a:ext cx="367932" cy="286507"/>
          </a:xfrm>
        </p:spPr>
        <p:txBody>
          <a:bodyPr/>
          <a:lstStyle>
            <a:lvl1pPr algn="r">
              <a:defRPr sz="1000">
                <a:latin typeface="+mn-ea"/>
                <a:ea typeface="+mn-ea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8742" y="15968"/>
            <a:ext cx="0" cy="107784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/>
          <a:srcRect t="2769" b="-2769"/>
          <a:stretch/>
        </p:blipFill>
        <p:spPr>
          <a:xfrm>
            <a:off x="0" y="6622992"/>
            <a:ext cx="12192000" cy="2555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클래스 </a:t>
            </a:r>
            <a:r>
              <a:rPr lang="en-US" altLang="ko-KR" b="1" dirty="0" smtClean="0">
                <a:latin typeface="+mn-ea"/>
                <a:ea typeface="+mn-ea"/>
              </a:rPr>
              <a:t>3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자바프로그래밍</a:t>
            </a:r>
            <a:r>
              <a:rPr lang="en-US" altLang="ko-KR" sz="2000" dirty="0" smtClean="0"/>
              <a:t>1_12</a:t>
            </a:r>
            <a:r>
              <a:rPr lang="ko-KR" altLang="en-US" sz="2000" dirty="0" smtClean="0"/>
              <a:t>주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신미영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37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0015" y="96550"/>
            <a:ext cx="10331689" cy="916676"/>
          </a:xfrm>
        </p:spPr>
        <p:txBody>
          <a:bodyPr>
            <a:noAutofit/>
          </a:bodyPr>
          <a:lstStyle/>
          <a:p>
            <a:r>
              <a:rPr lang="ko-KR" altLang="en-US" sz="3600" dirty="0" smtClean="0">
                <a:latin typeface="+mn-ea"/>
                <a:ea typeface="+mn-ea"/>
              </a:rPr>
              <a:t>상속 예 </a:t>
            </a:r>
            <a:r>
              <a:rPr lang="en-US" altLang="ko-KR" sz="3600" dirty="0">
                <a:latin typeface="+mn-ea"/>
                <a:ea typeface="+mn-ea"/>
              </a:rPr>
              <a:t>- Point</a:t>
            </a:r>
            <a:r>
              <a:rPr lang="ko-KR" altLang="en-US" sz="3600" dirty="0">
                <a:latin typeface="+mn-ea"/>
                <a:ea typeface="+mn-ea"/>
              </a:rPr>
              <a:t>와 </a:t>
            </a:r>
            <a:r>
              <a:rPr lang="en-US" altLang="ko-KR" sz="3600" dirty="0" err="1">
                <a:latin typeface="+mn-ea"/>
                <a:ea typeface="+mn-ea"/>
              </a:rPr>
              <a:t>ColorPoint</a:t>
            </a:r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>
                <a:latin typeface="+mn-ea"/>
                <a:ea typeface="+mn-ea"/>
              </a:rPr>
              <a:t>클래스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5414" y="1221694"/>
            <a:ext cx="48798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(x, y)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한 점을 표현하는 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Point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클래스와 이를 상속받아 색을 가진 점을 표현하는 </a:t>
            </a: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ColorPoint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클래스를 만들고 활용해보자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1_12</a:t>
            </a:r>
            <a:r>
              <a:rPr lang="ko-KR" altLang="en-US" smtClean="0"/>
              <a:t>주</a:t>
            </a:r>
            <a:endParaRPr 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80" y="2038778"/>
            <a:ext cx="1998094" cy="11948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10203"/>
              </p:ext>
            </p:extLst>
          </p:nvPr>
        </p:nvGraphicFramePr>
        <p:xfrm>
          <a:off x="395376" y="3534235"/>
          <a:ext cx="5714867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14867">
                  <a:extLst>
                    <a:ext uri="{9D8B030D-6E8A-4147-A177-3AD203B41FA5}">
                      <a16:colId xmlns:a16="http://schemas.microsoft.com/office/drawing/2014/main" val="656085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Point {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private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8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한 점을 구성하는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x, y 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좌표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set(</a:t>
                      </a:r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this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this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showPoint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 {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점의 좌표 출력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"Point ("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18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","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18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")"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b="0" i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87405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46210"/>
              </p:ext>
            </p:extLst>
          </p:nvPr>
        </p:nvGraphicFramePr>
        <p:xfrm>
          <a:off x="5849683" y="1143274"/>
          <a:ext cx="6169220" cy="3108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169220">
                  <a:extLst>
                    <a:ext uri="{9D8B030D-6E8A-4147-A177-3AD203B41FA5}">
                      <a16:colId xmlns:a16="http://schemas.microsoft.com/office/drawing/2014/main" val="656085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//Point</a:t>
                      </a:r>
                      <a:r>
                        <a:rPr lang="ko-KR" altLang="en-US" sz="1800" b="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를 상속받은 </a:t>
                      </a:r>
                      <a:r>
                        <a:rPr lang="en-US" altLang="ko-KR" sz="1800" b="0" dirty="0" err="1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ColorPoint</a:t>
                      </a:r>
                      <a:r>
                        <a:rPr lang="en-US" altLang="ko-KR" sz="1800" b="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800" b="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선언</a:t>
                      </a:r>
                    </a:p>
                    <a:p>
                      <a:pPr algn="l"/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class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ColorPoint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extends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Point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{ </a:t>
                      </a:r>
                    </a:p>
                    <a:p>
                      <a:pPr marL="358775" indent="0" algn="l"/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String </a:t>
                      </a:r>
                      <a:r>
                        <a:rPr lang="en-US" altLang="ko-KR" sz="1800" b="0" dirty="0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color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; </a:t>
                      </a:r>
                      <a:r>
                        <a:rPr lang="en-US" altLang="ko-KR" sz="1800" b="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// </a:t>
                      </a:r>
                      <a:r>
                        <a:rPr lang="ko-KR" altLang="en-US" sz="1800" b="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점의 색</a:t>
                      </a:r>
                    </a:p>
                    <a:p>
                      <a:pPr marL="358775" indent="0" algn="l"/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public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setColor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(String </a:t>
                      </a:r>
                      <a:r>
                        <a:rPr lang="en-US" altLang="ko-KR" sz="1800" b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color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{</a:t>
                      </a:r>
                    </a:p>
                    <a:p>
                      <a:pPr marL="358775" indent="0" algn="l"/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en-US" altLang="ko-KR" sz="1800" b="0" dirty="0" err="1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this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en-US" altLang="ko-KR" sz="1800" b="0" dirty="0" err="1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color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= </a:t>
                      </a:r>
                      <a:r>
                        <a:rPr lang="en-US" altLang="ko-KR" sz="1800" b="0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color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;</a:t>
                      </a:r>
                    </a:p>
                    <a:p>
                      <a:pPr marL="358775" indent="0" algn="l"/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}</a:t>
                      </a:r>
                    </a:p>
                    <a:p>
                      <a:pPr marL="358775" indent="0" algn="l"/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public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showColorPoint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() { </a:t>
                      </a:r>
                      <a:r>
                        <a:rPr lang="en-US" altLang="ko-KR" sz="1800" b="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// </a:t>
                      </a:r>
                      <a:r>
                        <a:rPr lang="ko-KR" altLang="en-US" sz="1800" b="0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컬러 점의 좌표 출력</a:t>
                      </a:r>
                    </a:p>
                    <a:p>
                      <a:pPr marL="358775" indent="0" algn="l"/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en-US" altLang="ko-KR" sz="1800" b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showPoint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(); </a:t>
                      </a:r>
                      <a:r>
                        <a:rPr lang="en-US" altLang="ko-KR" sz="1800" b="1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// Point </a:t>
                      </a:r>
                      <a:r>
                        <a:rPr lang="ko-KR" altLang="en-US" sz="1800" b="1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클래스의 </a:t>
                      </a:r>
                      <a:r>
                        <a:rPr lang="en-US" altLang="ko-KR" sz="1800" b="1" dirty="0" err="1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showPoint</a:t>
                      </a:r>
                      <a:r>
                        <a:rPr lang="en-US" altLang="ko-KR" sz="1800" b="1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() </a:t>
                      </a:r>
                      <a:r>
                        <a:rPr lang="ko-KR" altLang="en-US" sz="1800" b="1" dirty="0" smtClean="0">
                          <a:solidFill>
                            <a:srgbClr val="3F7F5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호출 </a:t>
                      </a:r>
                    </a:p>
                    <a:p>
                      <a:pPr marL="358775" indent="0" algn="l"/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System.</a:t>
                      </a:r>
                      <a:r>
                        <a:rPr lang="en-US" altLang="ko-KR" sz="1800" b="0" i="1" dirty="0" err="1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out</a:t>
                      </a:r>
                      <a:r>
                        <a:rPr lang="en-US" altLang="ko-KR" sz="1800" b="0" i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.println</a:t>
                      </a:r>
                      <a:r>
                        <a:rPr lang="en-US" altLang="ko-KR" sz="1800" b="0" i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800" b="0" i="1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</a:t>
                      </a:r>
                      <a:r>
                        <a:rPr lang="en-US" altLang="ko-KR" sz="1800" b="0" i="1" dirty="0" err="1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ColorPoint</a:t>
                      </a:r>
                      <a:r>
                        <a:rPr lang="en-US" altLang="ko-KR" sz="1800" b="0" i="1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"</a:t>
                      </a:r>
                      <a:r>
                        <a:rPr lang="en-US" altLang="ko-KR" sz="1800" b="0" i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+ </a:t>
                      </a:r>
                      <a:r>
                        <a:rPr lang="en-US" altLang="ko-KR" sz="1800" b="0" i="1" dirty="0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color</a:t>
                      </a:r>
                      <a:r>
                        <a:rPr lang="en-US" altLang="ko-KR" sz="1800" b="0" i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);</a:t>
                      </a:r>
                    </a:p>
                    <a:p>
                      <a:pPr marL="358775" indent="0" algn="l"/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}</a:t>
                      </a:r>
                      <a:endParaRPr lang="ko-KR" altLang="en-US" b="0" i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8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6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0015" y="96550"/>
            <a:ext cx="10331689" cy="916676"/>
          </a:xfrm>
        </p:spPr>
        <p:txBody>
          <a:bodyPr>
            <a:noAutofit/>
          </a:bodyPr>
          <a:lstStyle/>
          <a:p>
            <a:r>
              <a:rPr lang="ko-KR" altLang="en-US" sz="3600" dirty="0" smtClean="0">
                <a:latin typeface="+mn-ea"/>
                <a:ea typeface="+mn-ea"/>
              </a:rPr>
              <a:t>상속 예 </a:t>
            </a:r>
            <a:r>
              <a:rPr lang="en-US" altLang="ko-KR" sz="3600" dirty="0">
                <a:latin typeface="+mn-ea"/>
                <a:ea typeface="+mn-ea"/>
              </a:rPr>
              <a:t>- Point</a:t>
            </a:r>
            <a:r>
              <a:rPr lang="ko-KR" altLang="en-US" sz="3600" dirty="0">
                <a:latin typeface="+mn-ea"/>
                <a:ea typeface="+mn-ea"/>
              </a:rPr>
              <a:t>와 </a:t>
            </a:r>
            <a:r>
              <a:rPr lang="en-US" altLang="ko-KR" sz="3600" dirty="0" err="1">
                <a:latin typeface="+mn-ea"/>
                <a:ea typeface="+mn-ea"/>
              </a:rPr>
              <a:t>ColorPoint</a:t>
            </a:r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>
                <a:latin typeface="+mn-ea"/>
                <a:ea typeface="+mn-ea"/>
              </a:rPr>
              <a:t>클래스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1_12</a:t>
            </a:r>
            <a:r>
              <a:rPr lang="ko-KR" altLang="en-US" smtClean="0"/>
              <a:t>주</a:t>
            </a:r>
            <a:endParaRPr 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80" y="1372206"/>
            <a:ext cx="1998094" cy="11948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44923"/>
              </p:ext>
            </p:extLst>
          </p:nvPr>
        </p:nvGraphicFramePr>
        <p:xfrm>
          <a:off x="2730469" y="1368539"/>
          <a:ext cx="7806496" cy="48539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806496">
                  <a:extLst>
                    <a:ext uri="{9D8B030D-6E8A-4147-A177-3AD203B41FA5}">
                      <a16:colId xmlns:a16="http://schemas.microsoft.com/office/drawing/2014/main" val="656085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ColorPointEx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358775" indent="0" algn="l">
                        <a:spcBef>
                          <a:spcPts val="300"/>
                        </a:spcBef>
                      </a:pP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803275" indent="0" algn="l">
                        <a:spcBef>
                          <a:spcPts val="300"/>
                        </a:spcBef>
                      </a:pP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Point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Point(); 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Point 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객체 생성</a:t>
                      </a:r>
                    </a:p>
                    <a:p>
                      <a:pPr marL="803275" indent="0" algn="l">
                        <a:spcBef>
                          <a:spcPts val="3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.set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(1, 2); 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Point 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클래스의 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set() 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호출</a:t>
                      </a:r>
                    </a:p>
                    <a:p>
                      <a:pPr marL="803275" indent="0" algn="l">
                        <a:spcBef>
                          <a:spcPts val="3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"== </a:t>
                      </a:r>
                      <a:r>
                        <a:rPr lang="en-US" altLang="ko-KR" sz="2000" b="0" i="0" dirty="0" err="1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p.showPoint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() =="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803275" indent="0" algn="l">
                        <a:spcBef>
                          <a:spcPts val="300"/>
                        </a:spcBef>
                      </a:pPr>
                      <a:r>
                        <a:rPr lang="en-US" altLang="ko-KR" sz="2000" b="1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ko-KR" sz="2000" b="1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.showPoint</a:t>
                      </a:r>
                      <a:r>
                        <a:rPr lang="en-US" altLang="ko-KR" sz="20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803275" indent="0" algn="l">
                        <a:spcBef>
                          <a:spcPts val="300"/>
                        </a:spcBef>
                      </a:pPr>
                      <a:endParaRPr lang="ko-KR" altLang="en-US" sz="2000" b="0" i="0" dirty="0" smtClean="0">
                        <a:latin typeface="+mn-ea"/>
                        <a:ea typeface="+mn-ea"/>
                      </a:endParaRPr>
                    </a:p>
                    <a:p>
                      <a:pPr marL="803275" indent="0" algn="l">
                        <a:spcBef>
                          <a:spcPts val="3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ColorPoint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cp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ColorPoint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 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en-US" altLang="ko-KR" sz="2000" b="0" i="0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ColorPoint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객체 </a:t>
                      </a:r>
                    </a:p>
                    <a:p>
                      <a:pPr marL="803275" indent="0" algn="l">
                        <a:spcBef>
                          <a:spcPts val="3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cp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.set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(3, 4); 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Point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set() 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호출</a:t>
                      </a:r>
                    </a:p>
                    <a:p>
                      <a:pPr marL="803275" indent="0" algn="l">
                        <a:spcBef>
                          <a:spcPts val="3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cp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.setColor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"red"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 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en-US" altLang="ko-KR" sz="2000" b="0" i="0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ColorPoint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2000" b="0" i="0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setColor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() 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호출</a:t>
                      </a:r>
                    </a:p>
                    <a:p>
                      <a:pPr marL="803275" indent="0" algn="l">
                        <a:spcBef>
                          <a:spcPts val="300"/>
                        </a:spcBef>
                      </a:pP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"== </a:t>
                      </a:r>
                      <a:r>
                        <a:rPr lang="en-US" altLang="ko-KR" sz="2000" b="0" i="0" dirty="0" err="1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cp.showPoint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() =="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803275" indent="0" algn="l">
                        <a:spcBef>
                          <a:spcPts val="300"/>
                        </a:spcBef>
                      </a:pPr>
                      <a:r>
                        <a:rPr lang="en-US" altLang="ko-KR" sz="2000" b="1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cp</a:t>
                      </a:r>
                      <a:r>
                        <a:rPr lang="en-US" altLang="ko-KR" sz="2000" b="1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.showColorPoint</a:t>
                      </a:r>
                      <a:r>
                        <a:rPr lang="en-US" altLang="ko-KR" sz="20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 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컬러와 좌표 출력</a:t>
                      </a:r>
                    </a:p>
                    <a:p>
                      <a:pPr marL="358775" indent="0" algn="l">
                        <a:spcBef>
                          <a:spcPts val="300"/>
                        </a:spcBef>
                      </a:pP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000" b="0" i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8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5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예에서 객체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75" y="1161702"/>
            <a:ext cx="8747006" cy="46458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7531" y="5784717"/>
            <a:ext cx="3872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* new 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ColorPoint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()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에 의해 생긴 </a:t>
            </a:r>
            <a:endParaRPr lang="en-US" altLang="ko-KR" sz="20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  서브 클래스 객체에 주목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1_12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서브클래스에서 슈퍼 클래스의 멤버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376" y="1273323"/>
            <a:ext cx="6616419" cy="5256267"/>
          </a:xfrm>
          <a:prstGeom prst="rect">
            <a:avLst/>
          </a:prstGeom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1_12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4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상속의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392" y="1143274"/>
            <a:ext cx="11944608" cy="52300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클래스의 다중 </a:t>
            </a:r>
            <a:r>
              <a:rPr lang="ko-KR" altLang="en-US" dirty="0" smtClean="0"/>
              <a:t>상속 </a:t>
            </a:r>
            <a:r>
              <a:rPr lang="ko-KR" altLang="en-US" dirty="0"/>
              <a:t>지원하지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상속 </a:t>
            </a:r>
            <a:r>
              <a:rPr lang="ko-KR" altLang="en-US" dirty="0"/>
              <a:t>횟수 </a:t>
            </a:r>
            <a:r>
              <a:rPr lang="ko-KR" altLang="en-US" dirty="0" smtClean="0"/>
              <a:t>무제한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상속의 </a:t>
            </a:r>
            <a:r>
              <a:rPr lang="ko-KR" altLang="en-US" dirty="0"/>
              <a:t>최상위 조상 클래스는 </a:t>
            </a:r>
            <a:r>
              <a:rPr lang="en-US" altLang="ko-KR" dirty="0" err="1"/>
              <a:t>java.lang.Object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모든 클래스는 자동으로 </a:t>
            </a:r>
            <a:r>
              <a:rPr lang="en-US" altLang="ko-KR" dirty="0" err="1"/>
              <a:t>java.lang.Object</a:t>
            </a:r>
            <a:r>
              <a:rPr lang="ko-KR" altLang="en-US" dirty="0"/>
              <a:t>를 </a:t>
            </a:r>
            <a:r>
              <a:rPr lang="ko-KR" altLang="en-US" dirty="0" smtClean="0"/>
              <a:t>상속받음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자바 컴파일러에 의해 자동으로 이루어짐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271" y="3585019"/>
            <a:ext cx="5190390" cy="278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1_12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접근 지정자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392" y="1143274"/>
            <a:ext cx="11699629" cy="5230027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슈퍼 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멤버는 다른 모든 클래스에 접근 불허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클래스내의 멤버들에게만 접근 허용</a:t>
            </a:r>
            <a:endParaRPr lang="en-US" altLang="ko-KR" dirty="0" smtClean="0"/>
          </a:p>
          <a:p>
            <a:r>
              <a:rPr lang="ko-KR" altLang="en-US" dirty="0"/>
              <a:t>슈퍼 클래스의 </a:t>
            </a:r>
            <a:r>
              <a:rPr lang="ko-KR" altLang="en-US" dirty="0" smtClean="0"/>
              <a:t>디폴트</a:t>
            </a:r>
            <a:r>
              <a:rPr lang="en-US" altLang="ko-KR" dirty="0" smtClean="0"/>
              <a:t> </a:t>
            </a:r>
            <a:r>
              <a:rPr lang="ko-KR" altLang="en-US" dirty="0"/>
              <a:t>멤버</a:t>
            </a:r>
            <a:endParaRPr lang="en-US" altLang="ko-KR" dirty="0"/>
          </a:p>
          <a:p>
            <a:pPr lvl="1"/>
            <a:r>
              <a:rPr lang="ko-KR" altLang="en-US" dirty="0"/>
              <a:t>슈퍼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ko-KR" altLang="en-US" dirty="0" smtClean="0"/>
              <a:t>디폴트</a:t>
            </a:r>
            <a:r>
              <a:rPr lang="en-US" altLang="ko-KR" dirty="0" smtClean="0"/>
              <a:t> </a:t>
            </a:r>
            <a:r>
              <a:rPr lang="ko-KR" altLang="en-US" dirty="0"/>
              <a:t>멤버는 </a:t>
            </a:r>
            <a:r>
              <a:rPr lang="ko-KR" altLang="en-US" dirty="0" smtClean="0"/>
              <a:t>패키지 내 모든 클래스에 </a:t>
            </a:r>
            <a:r>
              <a:rPr lang="ko-KR" altLang="en-US" dirty="0"/>
              <a:t>접근 </a:t>
            </a:r>
            <a:r>
              <a:rPr lang="ko-KR" altLang="en-US" dirty="0" smtClean="0"/>
              <a:t>허용</a:t>
            </a:r>
            <a:endParaRPr lang="en-US" altLang="ko-KR" dirty="0" smtClean="0"/>
          </a:p>
          <a:p>
            <a:r>
              <a:rPr lang="ko-KR" altLang="en-US" dirty="0"/>
              <a:t>슈퍼 클래스의 </a:t>
            </a:r>
            <a:r>
              <a:rPr lang="en-US" altLang="ko-KR" dirty="0" smtClean="0"/>
              <a:t>public </a:t>
            </a:r>
            <a:r>
              <a:rPr lang="ko-KR" altLang="en-US" dirty="0"/>
              <a:t>멤버</a:t>
            </a:r>
            <a:endParaRPr lang="en-US" altLang="ko-KR" dirty="0"/>
          </a:p>
          <a:p>
            <a:pPr lvl="1"/>
            <a:r>
              <a:rPr lang="ko-KR" altLang="en-US" dirty="0"/>
              <a:t>슈퍼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 멤버는 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</a:t>
            </a:r>
            <a:r>
              <a:rPr lang="ko-KR" altLang="en-US" dirty="0"/>
              <a:t>클래스에 접근 허용</a:t>
            </a:r>
            <a:endParaRPr lang="en-US" altLang="ko-KR" dirty="0"/>
          </a:p>
          <a:p>
            <a:r>
              <a:rPr lang="ko-KR" altLang="en-US" dirty="0" smtClean="0"/>
              <a:t>슈퍼 클래스의 </a:t>
            </a:r>
            <a:r>
              <a:rPr lang="en-US" altLang="ko-KR" dirty="0" smtClean="0"/>
              <a:t>protected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내의 모든 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 허용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패키지에 있어도 서브 클래스는 슈퍼 클래스의 </a:t>
            </a:r>
            <a:r>
              <a:rPr lang="en-US" altLang="ko-KR" dirty="0" smtClean="0"/>
              <a:t>protected </a:t>
            </a:r>
            <a:r>
              <a:rPr lang="ko-KR" altLang="en-US" dirty="0" smtClean="0"/>
              <a:t>멤버 접근 가능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1_12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015" y="96550"/>
            <a:ext cx="10331689" cy="91667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슈퍼 클래스의 멤버에 대한 서브 클래스의 접근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308"/>
          <a:stretch/>
        </p:blipFill>
        <p:spPr>
          <a:xfrm>
            <a:off x="1375873" y="1143274"/>
            <a:ext cx="8977920" cy="5490124"/>
          </a:xfrm>
          <a:prstGeom prst="rect">
            <a:avLst/>
          </a:prstGeom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1_12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 </a:t>
            </a:r>
            <a:r>
              <a:rPr lang="ko-KR" altLang="en-US" dirty="0"/>
              <a:t>관계에 있는 클래스 간 멤버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44136" y="1282534"/>
            <a:ext cx="7719976" cy="279050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defTabSz="180000">
              <a:defRPr sz="1200" b="1"/>
            </a:lvl1pPr>
          </a:lstStyle>
          <a:p>
            <a:pPr>
              <a:spcBef>
                <a:spcPts val="200"/>
              </a:spcBef>
            </a:pPr>
            <a:r>
              <a:rPr lang="en-US" altLang="ko-KR" sz="1800" b="0" dirty="0">
                <a:solidFill>
                  <a:srgbClr val="7F0055"/>
                </a:solidFill>
                <a:latin typeface="맑은 고딕" panose="020B0503020000020004" pitchFamily="50" charset="-127"/>
              </a:rPr>
              <a:t>class</a:t>
            </a:r>
            <a:r>
              <a:rPr lang="en-US" altLang="ko-KR" sz="1800" b="0" dirty="0">
                <a:solidFill>
                  <a:srgbClr val="000000"/>
                </a:solidFill>
                <a:latin typeface="맑은 고딕" panose="020B0503020000020004" pitchFamily="50" charset="-127"/>
              </a:rPr>
              <a:t> Student </a:t>
            </a:r>
            <a:r>
              <a:rPr lang="en-US" altLang="ko-KR" sz="18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    Person {  </a:t>
            </a:r>
            <a:endParaRPr lang="en-US" altLang="ko-KR" sz="1800" b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1800" b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8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1800" b="0" dirty="0" smtClean="0">
                <a:solidFill>
                  <a:srgbClr val="7F0055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sz="18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800" b="0" dirty="0">
                <a:solidFill>
                  <a:srgbClr val="7F0055"/>
                </a:solidFill>
                <a:latin typeface="맑은 고딕" panose="020B0503020000020004" pitchFamily="50" charset="-127"/>
              </a:rPr>
              <a:t>void</a:t>
            </a:r>
            <a:r>
              <a:rPr lang="en-US" altLang="ko-KR" sz="1800" b="0" dirty="0">
                <a:solidFill>
                  <a:srgbClr val="000000"/>
                </a:solidFill>
                <a:latin typeface="맑은 고딕" panose="020B0503020000020004" pitchFamily="50" charset="-127"/>
              </a:rPr>
              <a:t> set() {</a:t>
            </a:r>
          </a:p>
          <a:p>
            <a:pPr marL="358775" indent="179388">
              <a:spcBef>
                <a:spcPts val="200"/>
              </a:spcBef>
              <a:tabLst>
                <a:tab pos="538163" algn="l"/>
              </a:tabLst>
            </a:pPr>
            <a:r>
              <a:rPr lang="en-US" altLang="ko-KR" sz="1800" b="0" dirty="0">
                <a:solidFill>
                  <a:srgbClr val="0000C0"/>
                </a:solidFill>
                <a:latin typeface="맑은 고딕" panose="020B0503020000020004" pitchFamily="50" charset="-127"/>
              </a:rPr>
              <a:t>age</a:t>
            </a:r>
            <a:r>
              <a:rPr lang="ko-KR" altLang="en-US" sz="1800" b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800" b="0" dirty="0">
                <a:solidFill>
                  <a:srgbClr val="000000"/>
                </a:solidFill>
                <a:latin typeface="맑은 고딕" panose="020B0503020000020004" pitchFamily="50" charset="-127"/>
              </a:rPr>
              <a:t>= 30; </a:t>
            </a:r>
            <a:r>
              <a:rPr lang="en-US" altLang="ko-KR" sz="1800" b="0" dirty="0">
                <a:solidFill>
                  <a:srgbClr val="3F7F5F"/>
                </a:solidFill>
                <a:latin typeface="맑은 고딕" panose="020B0503020000020004" pitchFamily="50" charset="-127"/>
              </a:rPr>
              <a:t>// </a:t>
            </a:r>
            <a:r>
              <a:rPr lang="ko-KR" altLang="en-US" sz="1800" b="0" dirty="0">
                <a:solidFill>
                  <a:srgbClr val="3F7F5F"/>
                </a:solidFill>
                <a:latin typeface="맑은 고딕" panose="020B0503020000020004" pitchFamily="50" charset="-127"/>
              </a:rPr>
              <a:t>슈퍼 클래스의 디폴트 멤버 접근 가능</a:t>
            </a:r>
          </a:p>
          <a:p>
            <a:pPr marL="358775" indent="179388">
              <a:spcBef>
                <a:spcPts val="200"/>
              </a:spcBef>
              <a:tabLst>
                <a:tab pos="538163" algn="l"/>
              </a:tabLst>
            </a:pPr>
            <a:r>
              <a:rPr lang="en-US" altLang="ko-KR" sz="1800" b="0" dirty="0">
                <a:solidFill>
                  <a:srgbClr val="0000C0"/>
                </a:solidFill>
                <a:latin typeface="맑은 고딕" panose="020B0503020000020004" pitchFamily="50" charset="-127"/>
              </a:rPr>
              <a:t>name</a:t>
            </a:r>
            <a:r>
              <a:rPr lang="ko-KR" altLang="en-US" sz="1800" b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800" b="0" dirty="0">
                <a:solidFill>
                  <a:srgbClr val="000000"/>
                </a:solidFill>
                <a:latin typeface="맑은 고딕" panose="020B0503020000020004" pitchFamily="50" charset="-127"/>
              </a:rPr>
              <a:t>= </a:t>
            </a:r>
            <a:r>
              <a:rPr lang="en-US" altLang="ko-KR" sz="1800" b="0" dirty="0">
                <a:solidFill>
                  <a:srgbClr val="2A00FF"/>
                </a:solidFill>
                <a:latin typeface="맑은 고딕" panose="020B0503020000020004" pitchFamily="50" charset="-127"/>
              </a:rPr>
              <a:t>"</a:t>
            </a:r>
            <a:r>
              <a:rPr lang="ko-KR" altLang="en-US" sz="1800" b="0" dirty="0">
                <a:solidFill>
                  <a:srgbClr val="2A00FF"/>
                </a:solidFill>
                <a:latin typeface="맑은 고딕" panose="020B0503020000020004" pitchFamily="50" charset="-127"/>
              </a:rPr>
              <a:t>홍길동</a:t>
            </a:r>
            <a:r>
              <a:rPr lang="en-US" altLang="ko-KR" sz="1800" b="0" dirty="0">
                <a:solidFill>
                  <a:srgbClr val="2A00FF"/>
                </a:solidFill>
                <a:latin typeface="맑은 고딕" panose="020B0503020000020004" pitchFamily="50" charset="-127"/>
              </a:rPr>
              <a:t>"</a:t>
            </a:r>
            <a:r>
              <a:rPr lang="en-US" altLang="ko-KR" sz="1800" b="0" dirty="0">
                <a:solidFill>
                  <a:srgbClr val="000000"/>
                </a:solidFill>
                <a:latin typeface="맑은 고딕" panose="020B0503020000020004" pitchFamily="50" charset="-127"/>
              </a:rPr>
              <a:t>; </a:t>
            </a:r>
            <a:r>
              <a:rPr lang="en-US" altLang="ko-KR" sz="1800" b="0" dirty="0">
                <a:solidFill>
                  <a:srgbClr val="3F7F5F"/>
                </a:solidFill>
                <a:latin typeface="맑은 고딕" panose="020B0503020000020004" pitchFamily="50" charset="-127"/>
              </a:rPr>
              <a:t>// </a:t>
            </a:r>
            <a:r>
              <a:rPr lang="ko-KR" altLang="en-US" sz="1800" b="0" dirty="0">
                <a:solidFill>
                  <a:srgbClr val="3F7F5F"/>
                </a:solidFill>
                <a:latin typeface="맑은 고딕" panose="020B0503020000020004" pitchFamily="50" charset="-127"/>
              </a:rPr>
              <a:t>슈퍼 클래스의 </a:t>
            </a:r>
            <a:r>
              <a:rPr lang="en-US" altLang="ko-KR" sz="1800" b="0" dirty="0">
                <a:solidFill>
                  <a:srgbClr val="3F7F5F"/>
                </a:solidFill>
                <a:latin typeface="맑은 고딕" panose="020B0503020000020004" pitchFamily="50" charset="-127"/>
              </a:rPr>
              <a:t>public </a:t>
            </a:r>
            <a:r>
              <a:rPr lang="ko-KR" altLang="en-US" sz="1800" b="0" dirty="0">
                <a:solidFill>
                  <a:srgbClr val="3F7F5F"/>
                </a:solidFill>
                <a:latin typeface="맑은 고딕" panose="020B0503020000020004" pitchFamily="50" charset="-127"/>
              </a:rPr>
              <a:t>멤버 접근 가능</a:t>
            </a:r>
          </a:p>
          <a:p>
            <a:pPr marL="358775" indent="179388">
              <a:spcBef>
                <a:spcPts val="200"/>
              </a:spcBef>
              <a:tabLst>
                <a:tab pos="538163" algn="l"/>
              </a:tabLst>
            </a:pPr>
            <a:r>
              <a:rPr lang="en-US" altLang="ko-KR" sz="1800" dirty="0">
                <a:solidFill>
                  <a:srgbClr val="0000C0"/>
                </a:solidFill>
                <a:latin typeface="맑은 고딕" panose="020B0503020000020004" pitchFamily="50" charset="-127"/>
              </a:rPr>
              <a:t>height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</a:rPr>
              <a:t>= 175; </a:t>
            </a:r>
            <a:r>
              <a:rPr lang="en-US" altLang="ko-KR" sz="1800" dirty="0">
                <a:solidFill>
                  <a:srgbClr val="3F7F5F"/>
                </a:solidFill>
                <a:latin typeface="맑은 고딕" panose="020B0503020000020004" pitchFamily="50" charset="-127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맑은 고딕" panose="020B0503020000020004" pitchFamily="50" charset="-127"/>
              </a:rPr>
              <a:t>슈퍼 클래스의 </a:t>
            </a:r>
            <a:r>
              <a:rPr lang="en-US" altLang="ko-KR" sz="1800" dirty="0">
                <a:solidFill>
                  <a:srgbClr val="3F7F5F"/>
                </a:solidFill>
                <a:latin typeface="맑은 고딕" panose="020B0503020000020004" pitchFamily="50" charset="-127"/>
              </a:rPr>
              <a:t>protected </a:t>
            </a:r>
            <a:r>
              <a:rPr lang="ko-KR" altLang="en-US" sz="1800" dirty="0">
                <a:solidFill>
                  <a:srgbClr val="3F7F5F"/>
                </a:solidFill>
                <a:latin typeface="맑은 고딕" panose="020B0503020000020004" pitchFamily="50" charset="-127"/>
              </a:rPr>
              <a:t>멤버 접근 가능</a:t>
            </a:r>
          </a:p>
          <a:p>
            <a:pPr marL="358775" indent="179388">
              <a:spcBef>
                <a:spcPts val="200"/>
              </a:spcBef>
              <a:tabLst>
                <a:tab pos="538163" algn="l"/>
              </a:tabLst>
            </a:pPr>
            <a:r>
              <a:rPr lang="en-US" altLang="ko-KR" sz="1800" dirty="0" smtClean="0">
                <a:solidFill>
                  <a:srgbClr val="3F7F5F"/>
                </a:solidFill>
                <a:latin typeface="맑은 고딕" panose="020B0503020000020004" pitchFamily="50" charset="-127"/>
              </a:rPr>
              <a:t>//weight </a:t>
            </a:r>
            <a:r>
              <a:rPr lang="en-US" altLang="ko-KR" sz="1800" dirty="0">
                <a:solidFill>
                  <a:srgbClr val="3F7F5F"/>
                </a:solidFill>
                <a:latin typeface="맑은 고딕" panose="020B0503020000020004" pitchFamily="50" charset="-127"/>
              </a:rPr>
              <a:t>= 99; // </a:t>
            </a:r>
            <a:r>
              <a:rPr lang="ko-KR" altLang="en-US" sz="1800" dirty="0">
                <a:solidFill>
                  <a:srgbClr val="3F7F5F"/>
                </a:solidFill>
                <a:latin typeface="맑은 고딕" panose="020B0503020000020004" pitchFamily="50" charset="-127"/>
              </a:rPr>
              <a:t>오류</a:t>
            </a:r>
            <a:r>
              <a:rPr lang="en-US" altLang="ko-KR" sz="1800" dirty="0">
                <a:solidFill>
                  <a:srgbClr val="3F7F5F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800" dirty="0">
                <a:solidFill>
                  <a:srgbClr val="3F7F5F"/>
                </a:solidFill>
                <a:latin typeface="맑은 고딕" panose="020B0503020000020004" pitchFamily="50" charset="-127"/>
              </a:rPr>
              <a:t>슈퍼 클래스의 </a:t>
            </a:r>
            <a:r>
              <a:rPr lang="en-US" altLang="ko-KR" sz="1800" dirty="0">
                <a:solidFill>
                  <a:srgbClr val="3F7F5F"/>
                </a:solidFill>
                <a:latin typeface="맑은 고딕" panose="020B0503020000020004" pitchFamily="50" charset="-127"/>
              </a:rPr>
              <a:t>private </a:t>
            </a:r>
            <a:r>
              <a:rPr lang="ko-KR" altLang="en-US" sz="1800" dirty="0">
                <a:solidFill>
                  <a:srgbClr val="3F7F5F"/>
                </a:solidFill>
                <a:latin typeface="맑은 고딕" panose="020B0503020000020004" pitchFamily="50" charset="-127"/>
              </a:rPr>
              <a:t>접근 불가</a:t>
            </a:r>
          </a:p>
          <a:p>
            <a:pPr marL="358775" indent="179388">
              <a:spcBef>
                <a:spcPts val="200"/>
              </a:spcBef>
              <a:tabLst>
                <a:tab pos="538163" algn="l"/>
              </a:tabLst>
            </a:pPr>
            <a:r>
              <a:rPr lang="en-US" altLang="ko-KR" sz="1800" b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setWeight</a:t>
            </a:r>
            <a:r>
              <a:rPr lang="en-US" altLang="ko-KR" sz="1800" b="0" dirty="0">
                <a:solidFill>
                  <a:srgbClr val="000000"/>
                </a:solidFill>
                <a:latin typeface="맑은 고딕" panose="020B0503020000020004" pitchFamily="50" charset="-127"/>
              </a:rPr>
              <a:t>(99); </a:t>
            </a:r>
            <a:r>
              <a:rPr lang="en-US" altLang="ko-KR" sz="1800" b="0" dirty="0">
                <a:solidFill>
                  <a:srgbClr val="3F7F5F"/>
                </a:solidFill>
                <a:latin typeface="맑은 고딕" panose="020B0503020000020004" pitchFamily="50" charset="-127"/>
              </a:rPr>
              <a:t>// private </a:t>
            </a:r>
            <a:r>
              <a:rPr lang="ko-KR" altLang="en-US" sz="1800" b="0" dirty="0">
                <a:solidFill>
                  <a:srgbClr val="3F7F5F"/>
                </a:solidFill>
                <a:latin typeface="맑은 고딕" panose="020B0503020000020004" pitchFamily="50" charset="-127"/>
              </a:rPr>
              <a:t>멤버 </a:t>
            </a:r>
            <a:r>
              <a:rPr lang="en-US" altLang="ko-KR" sz="1800" b="0" dirty="0">
                <a:solidFill>
                  <a:srgbClr val="3F7F5F"/>
                </a:solidFill>
                <a:latin typeface="맑은 고딕" panose="020B0503020000020004" pitchFamily="50" charset="-127"/>
              </a:rPr>
              <a:t>weight</a:t>
            </a:r>
            <a:r>
              <a:rPr lang="ko-KR" altLang="en-US" sz="1800" b="0" dirty="0">
                <a:solidFill>
                  <a:srgbClr val="3F7F5F"/>
                </a:solidFill>
                <a:latin typeface="맑은 고딕" panose="020B0503020000020004" pitchFamily="50" charset="-127"/>
              </a:rPr>
              <a:t>은 </a:t>
            </a:r>
            <a:r>
              <a:rPr lang="en-US" altLang="ko-KR" sz="1800" b="0" dirty="0" err="1">
                <a:solidFill>
                  <a:srgbClr val="3F7F5F"/>
                </a:solidFill>
                <a:latin typeface="맑은 고딕" panose="020B0503020000020004" pitchFamily="50" charset="-127"/>
              </a:rPr>
              <a:t>setWeight</a:t>
            </a:r>
            <a:r>
              <a:rPr lang="en-US" altLang="ko-KR" sz="1800" b="0" dirty="0">
                <a:solidFill>
                  <a:srgbClr val="3F7F5F"/>
                </a:solidFill>
                <a:latin typeface="맑은 고딕" panose="020B0503020000020004" pitchFamily="50" charset="-127"/>
              </a:rPr>
              <a:t>()</a:t>
            </a:r>
            <a:r>
              <a:rPr lang="ko-KR" altLang="en-US" sz="1800" b="0" dirty="0">
                <a:solidFill>
                  <a:srgbClr val="3F7F5F"/>
                </a:solidFill>
                <a:latin typeface="맑은 고딕" panose="020B0503020000020004" pitchFamily="50" charset="-127"/>
              </a:rPr>
              <a:t>으로 간접 접근</a:t>
            </a:r>
          </a:p>
          <a:p>
            <a:pPr marL="179388">
              <a:spcBef>
                <a:spcPts val="200"/>
              </a:spcBef>
            </a:pPr>
            <a:r>
              <a:rPr lang="en-US" altLang="ko-KR" sz="1800" b="0" dirty="0">
                <a:solidFill>
                  <a:srgbClr val="000000"/>
                </a:solidFill>
                <a:latin typeface="맑은 고딕" panose="020B0503020000020004" pitchFamily="50" charset="-127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altLang="ko-KR" sz="1800" b="0" dirty="0">
                <a:solidFill>
                  <a:srgbClr val="000000"/>
                </a:solidFill>
                <a:latin typeface="맑은 고딕" panose="020B0503020000020004" pitchFamily="50" charset="-127"/>
              </a:rPr>
              <a:t>}</a:t>
            </a:r>
            <a:endParaRPr lang="en-US" altLang="ko-KR" sz="1800" b="0" dirty="0"/>
          </a:p>
        </p:txBody>
      </p:sp>
      <p:sp>
        <p:nvSpPr>
          <p:cNvPr id="7" name="직사각형 6"/>
          <p:cNvSpPr/>
          <p:nvPr/>
        </p:nvSpPr>
        <p:spPr>
          <a:xfrm>
            <a:off x="219956" y="1282534"/>
            <a:ext cx="3847842" cy="397031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+mn-ea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Person {</a:t>
            </a:r>
          </a:p>
          <a:p>
            <a:pPr marL="179388"/>
            <a:r>
              <a:rPr lang="en-US" altLang="ko-KR" b="1" dirty="0">
                <a:solidFill>
                  <a:srgbClr val="7F0055"/>
                </a:solidFill>
                <a:latin typeface="+mn-ea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+mn-ea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0000C0"/>
                </a:solidFill>
                <a:latin typeface="+mn-ea"/>
              </a:rPr>
              <a:t>weight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179388"/>
            <a:r>
              <a:rPr lang="en-US" altLang="ko-KR" dirty="0" err="1">
                <a:solidFill>
                  <a:srgbClr val="7F0055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C0"/>
                </a:solidFill>
                <a:latin typeface="+mn-ea"/>
              </a:rPr>
              <a:t>age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179388"/>
            <a:r>
              <a:rPr lang="en-US" altLang="ko-KR" b="1" dirty="0">
                <a:solidFill>
                  <a:srgbClr val="7F0055"/>
                </a:solidFill>
                <a:latin typeface="+mn-ea"/>
              </a:rPr>
              <a:t>protected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+mn-ea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0000C0"/>
                </a:solidFill>
                <a:latin typeface="+mn-ea"/>
              </a:rPr>
              <a:t>height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179388"/>
            <a:r>
              <a:rPr lang="en-US" altLang="ko-KR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String </a:t>
            </a:r>
            <a:r>
              <a:rPr lang="en-US" altLang="ko-KR" dirty="0">
                <a:solidFill>
                  <a:srgbClr val="0000C0"/>
                </a:solidFill>
                <a:latin typeface="+mn-ea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179388"/>
            <a:endParaRPr lang="ko-KR" altLang="en-US" dirty="0">
              <a:latin typeface="+mn-ea"/>
            </a:endParaRPr>
          </a:p>
          <a:p>
            <a:pPr marL="179388"/>
            <a:r>
              <a:rPr lang="en-US" altLang="ko-KR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setWeight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rgbClr val="7F0055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+mn-ea"/>
              </a:rPr>
              <a:t>weight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 {</a:t>
            </a:r>
          </a:p>
          <a:p>
            <a:pPr marL="179388"/>
            <a:r>
              <a:rPr lang="en-US" altLang="ko-KR" dirty="0" smtClean="0">
                <a:solidFill>
                  <a:srgbClr val="7F0055"/>
                </a:solidFill>
                <a:latin typeface="+mn-ea"/>
              </a:rPr>
              <a:t>   </a:t>
            </a:r>
            <a:r>
              <a:rPr lang="en-US" altLang="ko-KR" dirty="0" err="1" smtClean="0">
                <a:solidFill>
                  <a:srgbClr val="7F0055"/>
                </a:solidFill>
                <a:latin typeface="+mn-ea"/>
              </a:rPr>
              <a:t>this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dirty="0" err="1" smtClean="0">
                <a:solidFill>
                  <a:srgbClr val="0000C0"/>
                </a:solidFill>
                <a:latin typeface="+mn-ea"/>
              </a:rPr>
              <a:t>weight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 </a:t>
            </a:r>
            <a:r>
              <a:rPr lang="en-US" altLang="ko-KR" dirty="0">
                <a:solidFill>
                  <a:srgbClr val="6A3E3E"/>
                </a:solidFill>
                <a:latin typeface="+mn-ea"/>
              </a:rPr>
              <a:t>weight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179388"/>
            <a:r>
              <a:rPr lang="en-US" altLang="ko-KR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marL="179388"/>
            <a:r>
              <a:rPr lang="en-US" altLang="ko-KR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getWeight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() {</a:t>
            </a:r>
          </a:p>
          <a:p>
            <a:pPr marL="179388"/>
            <a:r>
              <a:rPr lang="en-US" altLang="ko-KR" dirty="0" smtClean="0">
                <a:solidFill>
                  <a:srgbClr val="7F0055"/>
                </a:solidFill>
                <a:latin typeface="+mn-ea"/>
              </a:rPr>
              <a:t>   return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C0"/>
                </a:solidFill>
                <a:latin typeface="+mn-ea"/>
              </a:rPr>
              <a:t>weight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179388"/>
            <a:r>
              <a:rPr lang="en-US" altLang="ko-KR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244136" y="4183098"/>
            <a:ext cx="5214633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맑은 고딕" panose="020B0503020000020004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InheritanceEx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{</a:t>
            </a:r>
          </a:p>
          <a:p>
            <a:pPr marL="179388"/>
            <a:r>
              <a:rPr lang="en-US" altLang="ko-KR" dirty="0">
                <a:solidFill>
                  <a:srgbClr val="7F0055"/>
                </a:solidFill>
                <a:latin typeface="맑은 고딕" panose="020B0503020000020004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맑은 고딕" panose="020B0503020000020004" pitchFamily="50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맑은 고딕" panose="020B0503020000020004" pitchFamily="50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main(String[] </a:t>
            </a:r>
            <a:r>
              <a:rPr lang="en-US" altLang="ko-KR" dirty="0" err="1">
                <a:solidFill>
                  <a:srgbClr val="6A3E3E"/>
                </a:solidFill>
                <a:latin typeface="맑은 고딕" panose="020B0503020000020004" pitchFamily="50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) {</a:t>
            </a:r>
          </a:p>
          <a:p>
            <a:pPr marL="444500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Student </a:t>
            </a:r>
            <a:r>
              <a:rPr lang="en-US" altLang="ko-KR" dirty="0">
                <a:solidFill>
                  <a:srgbClr val="6A3E3E"/>
                </a:solidFill>
                <a:latin typeface="맑은 고딕" panose="020B0503020000020004" pitchFamily="50" charset="-127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맑은 고딕" panose="020B0503020000020004" pitchFamily="50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Student();</a:t>
            </a:r>
          </a:p>
          <a:p>
            <a:pPr marL="444500"/>
            <a:r>
              <a:rPr lang="en-US" altLang="ko-KR" dirty="0" err="1">
                <a:solidFill>
                  <a:srgbClr val="6A3E3E"/>
                </a:solidFill>
                <a:latin typeface="맑은 고딕" panose="020B0503020000020004" pitchFamily="50" charset="-127"/>
              </a:rPr>
              <a:t>s</a:t>
            </a: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.set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();</a:t>
            </a:r>
          </a:p>
          <a:p>
            <a:pPr marL="179388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}</a:t>
            </a:r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51319" y="1341688"/>
            <a:ext cx="1042587" cy="2221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9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메소드로</a:t>
            </a:r>
            <a:r>
              <a:rPr lang="ko-KR" altLang="en-US" dirty="0" smtClean="0"/>
              <a:t> 객체 전달하기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392" y="1143274"/>
            <a:ext cx="11944608" cy="523002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객체가 </a:t>
            </a:r>
            <a:r>
              <a:rPr lang="ko-KR" altLang="en-US" sz="2000" dirty="0"/>
              <a:t>복사되어 전달되는 것이 아니고 참조 변수의 값이 복사되어서 </a:t>
            </a:r>
            <a:r>
              <a:rPr lang="ko-KR" altLang="en-US" sz="2000" dirty="0" smtClean="0"/>
              <a:t>전달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22791"/>
              </p:ext>
            </p:extLst>
          </p:nvPr>
        </p:nvGraphicFramePr>
        <p:xfrm>
          <a:off x="305414" y="1540830"/>
          <a:ext cx="6793730" cy="2529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93730">
                  <a:extLst>
                    <a:ext uri="{9D8B030D-6E8A-4147-A177-3AD203B41FA5}">
                      <a16:colId xmlns:a16="http://schemas.microsoft.com/office/drawing/2014/main" val="24138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class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Rectangle {</a:t>
                      </a:r>
                    </a:p>
                    <a:p>
                      <a:pPr marL="265113" indent="0"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width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1600" b="0" dirty="0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height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</a:t>
                      </a:r>
                    </a:p>
                    <a:p>
                      <a:pPr marL="265113" indent="0" algn="l"/>
                      <a:r>
                        <a:rPr lang="en-US" altLang="ko-KR" sz="1600" b="0" dirty="0" err="1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boolean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isSameRec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 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Rectangle 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obj</a:t>
                      </a:r>
                      <a:r>
                        <a:rPr lang="en-US" altLang="ko-KR" sz="1600" b="1" dirty="0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{</a:t>
                      </a:r>
                    </a:p>
                    <a:p>
                      <a:pPr marL="265113" indent="0" algn="l"/>
                      <a:r>
                        <a:rPr lang="en-US" altLang="ko-KR" sz="1600" b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if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((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obj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en-US" altLang="ko-KR" sz="1600" b="1" dirty="0" err="1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width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== 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this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en-US" altLang="ko-KR" sz="1600" b="1" dirty="0" err="1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width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&amp;&amp; (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obj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en-US" altLang="ko-KR" sz="1600" b="1" dirty="0" err="1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height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== 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this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en-US" altLang="ko-KR" sz="1600" b="1" dirty="0" err="1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height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))</a:t>
                      </a:r>
                    </a:p>
                    <a:p>
                      <a:pPr marL="265113" indent="0" algn="l"/>
                      <a:r>
                        <a:rPr lang="en-US" altLang="ko-KR" sz="1600" b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return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true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r>
                        <a:rPr lang="en-US" altLang="ko-KR" sz="1600" b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else</a:t>
                      </a:r>
                    </a:p>
                    <a:p>
                      <a:pPr marL="265113" indent="0" algn="l"/>
                      <a:r>
                        <a:rPr lang="en-US" altLang="ko-KR" sz="1600" b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return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false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}</a:t>
                      </a:r>
                      <a:endParaRPr lang="en-US" altLang="ko-KR" sz="1600" b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}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71747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6210"/>
          <a:stretch/>
        </p:blipFill>
        <p:spPr>
          <a:xfrm>
            <a:off x="7668248" y="288441"/>
            <a:ext cx="3370248" cy="695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55460"/>
              </p:ext>
            </p:extLst>
          </p:nvPr>
        </p:nvGraphicFramePr>
        <p:xfrm>
          <a:off x="3334763" y="3659950"/>
          <a:ext cx="7780650" cy="2529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80650">
                  <a:extLst>
                    <a:ext uri="{9D8B030D-6E8A-4147-A177-3AD203B41FA5}">
                      <a16:colId xmlns:a16="http://schemas.microsoft.com/office/drawing/2014/main" val="297764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TestClass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358775" indent="0" algn="l"/>
                      <a:r>
                        <a:rPr lang="en-US" altLang="ko-KR" sz="16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16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623888" indent="0" algn="l"/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Rectangle </a:t>
                      </a:r>
                      <a:r>
                        <a:rPr lang="en-US" altLang="ko-KR" sz="16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rect1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 </a:t>
                      </a:r>
                      <a:r>
                        <a:rPr lang="en-US" altLang="ko-KR" sz="16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Rectangle(34, 12);</a:t>
                      </a:r>
                    </a:p>
                    <a:p>
                      <a:pPr marL="623888" indent="0" algn="l"/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Rectangle </a:t>
                      </a:r>
                      <a:r>
                        <a:rPr lang="en-US" altLang="ko-KR" sz="16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rect2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 </a:t>
                      </a:r>
                      <a:r>
                        <a:rPr lang="en-US" altLang="ko-KR" sz="16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Rectangle(34, 12);</a:t>
                      </a:r>
                    </a:p>
                    <a:p>
                      <a:pPr marL="623888" indent="0" algn="l"/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</a:t>
                      </a:r>
                    </a:p>
                    <a:p>
                      <a:pPr marL="623888" indent="0" algn="l"/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600" b="0" i="1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600" b="0" i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6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1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"rect1 = "</a:t>
                      </a:r>
                      <a:r>
                        <a:rPr lang="en-US" altLang="ko-KR" sz="16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1600" b="0" i="1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rect1</a:t>
                      </a:r>
                      <a:r>
                        <a:rPr lang="en-US" altLang="ko-KR" sz="16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623888" indent="0" algn="l"/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600" b="0" i="1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600" b="0" i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6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1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"rect2 = "</a:t>
                      </a:r>
                      <a:r>
                        <a:rPr lang="en-US" altLang="ko-KR" sz="16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1600" b="0" i="1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rect2</a:t>
                      </a:r>
                      <a:r>
                        <a:rPr lang="en-US" altLang="ko-KR" sz="16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623888" indent="0" algn="l"/>
                      <a:r>
                        <a:rPr lang="en-US" altLang="ko-KR" sz="1600" b="1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600" b="1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600" b="1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6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rect1</a:t>
                      </a:r>
                      <a:r>
                        <a:rPr lang="en-US" altLang="ko-KR" sz="16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.isSameRec(</a:t>
                      </a:r>
                      <a:r>
                        <a:rPr lang="en-US" altLang="ko-KR" sz="16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rect2</a:t>
                      </a:r>
                      <a:r>
                        <a:rPr lang="en-US" altLang="ko-KR" sz="16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? </a:t>
                      </a:r>
                      <a:r>
                        <a:rPr lang="en-US" altLang="ko-KR" sz="1600" b="1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1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동일한 객체</a:t>
                      </a:r>
                      <a:r>
                        <a:rPr lang="en-US" altLang="ko-KR" sz="1600" b="1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600" b="1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1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다른 객체</a:t>
                      </a:r>
                      <a:r>
                        <a:rPr lang="en-US" altLang="ko-KR" sz="1600" b="1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6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358775" indent="0" algn="l"/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455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16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메소드에서</a:t>
            </a:r>
            <a:r>
              <a:rPr lang="ko-KR" altLang="en-US" dirty="0" smtClean="0"/>
              <a:t> 객체 </a:t>
            </a:r>
            <a:r>
              <a:rPr lang="ko-KR" altLang="en-US" dirty="0" smtClean="0">
                <a:latin typeface="+mn-ea"/>
                <a:ea typeface="+mn-ea"/>
              </a:rPr>
              <a:t>반환하기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강의 </a:t>
            </a:r>
            <a:r>
              <a:rPr lang="ko-KR" altLang="en-US" dirty="0" smtClean="0">
                <a:latin typeface="+mn-ea"/>
                <a:ea typeface="+mn-ea"/>
              </a:rPr>
              <a:t>내용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메뉴처리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1_12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4" y="1839616"/>
            <a:ext cx="3542232" cy="10661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053303" y="1161702"/>
            <a:ext cx="7839472" cy="50334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9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705845"/>
              </p:ext>
            </p:extLst>
          </p:nvPr>
        </p:nvGraphicFramePr>
        <p:xfrm>
          <a:off x="3725968" y="234155"/>
          <a:ext cx="7563028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63028">
                  <a:extLst>
                    <a:ext uri="{9D8B030D-6E8A-4147-A177-3AD203B41FA5}">
                      <a16:colId xmlns:a16="http://schemas.microsoft.com/office/drawing/2014/main" val="595705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Circle {</a:t>
                      </a:r>
                    </a:p>
                    <a:p>
                      <a:pPr marL="265113" indent="0" algn="l"/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radius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endParaRPr lang="en-US" altLang="ko-KR" sz="1800" b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Circle(</a:t>
                      </a: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radius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538163" indent="0" algn="l"/>
                      <a:r>
                        <a:rPr lang="en-US" altLang="ko-KR" sz="1800" b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this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800" b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radius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radius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538163" indent="0" algn="l"/>
                      <a:r>
                        <a:rPr lang="en-US" altLang="ko-KR" sz="1800" b="1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1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1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.printf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1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"radius = %.2f\n"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8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radius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265113" indent="0" algn="l"/>
                      <a:endParaRPr lang="en-US" altLang="ko-KR" sz="1800" b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getArea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 { </a:t>
                      </a: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return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3.14*</a:t>
                      </a:r>
                      <a:r>
                        <a:rPr lang="en-US" altLang="ko-KR" sz="1800" b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radius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800" b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radius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}</a:t>
                      </a:r>
                    </a:p>
                    <a:p>
                      <a:pPr algn="l"/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CircleArray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265113" indent="0" algn="l"/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623888" indent="-85725" algn="l"/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Circle[] </a:t>
                      </a:r>
                      <a:r>
                        <a:rPr lang="en-US" altLang="ko-KR" sz="18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 </a:t>
                      </a:r>
                      <a:r>
                        <a:rPr lang="en-US" altLang="ko-KR" sz="18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객체 배열 선언</a:t>
                      </a:r>
                    </a:p>
                    <a:p>
                      <a:pPr marL="623888" indent="-85725" algn="l"/>
                      <a:r>
                        <a:rPr lang="en-US" altLang="ko-KR" sz="1800" b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Circle[5]; </a:t>
                      </a:r>
                      <a:r>
                        <a:rPr lang="en-US" altLang="ko-KR" sz="18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객체 배열 생성</a:t>
                      </a:r>
                    </a:p>
                    <a:p>
                      <a:pPr marL="623888" indent="-85725" algn="l"/>
                      <a:endParaRPr lang="ko-KR" altLang="en-US" sz="1800" b="0" dirty="0" smtClean="0">
                        <a:latin typeface="+mn-ea"/>
                        <a:ea typeface="+mn-ea"/>
                      </a:endParaRPr>
                    </a:p>
                    <a:p>
                      <a:pPr marL="623888" indent="-85725" algn="l"/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=0; </a:t>
                      </a:r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800" b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length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++)</a:t>
                      </a:r>
                    </a:p>
                    <a:p>
                      <a:pPr marL="623888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   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 =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Circle(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Math.random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()*10);  </a:t>
                      </a:r>
                      <a:r>
                        <a:rPr lang="en-US" altLang="ko-KR" sz="1800" b="1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800" b="1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배열 원소 객체 생성</a:t>
                      </a:r>
                    </a:p>
                    <a:p>
                      <a:pPr marL="265113" indent="0" algn="l"/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</a:t>
                      </a:r>
                    </a:p>
                    <a:p>
                      <a:pPr marL="265113" indent="0" algn="l"/>
                      <a:r>
                        <a:rPr lang="en-US" altLang="ko-KR" sz="18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for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=0; </a:t>
                      </a:r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800" b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length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altLang="ko-KR" sz="18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++)  </a:t>
                      </a:r>
                    </a:p>
                    <a:p>
                      <a:pPr marL="265113" indent="0" algn="l"/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800" b="1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1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1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.printf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1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"%d] Area : %.2f\n"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8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+1, </a:t>
                      </a:r>
                      <a:r>
                        <a:rPr lang="en-US" altLang="ko-KR" sz="18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1800" b="1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].</a:t>
                      </a:r>
                      <a:r>
                        <a:rPr lang="en-US" altLang="ko-KR" sz="1800" b="1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getArea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()); </a:t>
                      </a:r>
                    </a:p>
                    <a:p>
                      <a:pPr marL="265113" indent="0" algn="l"/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84551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16" y="1143274"/>
            <a:ext cx="1278575" cy="20819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1_12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0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 선언과 </a:t>
            </a:r>
            <a:r>
              <a:rPr lang="ko-KR" altLang="en-US" dirty="0" smtClean="0"/>
              <a:t>생성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76192" y="1273323"/>
            <a:ext cx="10902122" cy="5101840"/>
            <a:chOff x="489380" y="1403371"/>
            <a:chExt cx="10902122" cy="472198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380" y="1403371"/>
              <a:ext cx="10902122" cy="472198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583854" y="2144994"/>
              <a:ext cx="3559862" cy="338554"/>
            </a:xfrm>
            <a:prstGeom prst="rect">
              <a:avLst/>
            </a:prstGeom>
            <a:solidFill>
              <a:srgbClr val="E2F4FD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6A3E3E"/>
                  </a:solidFill>
                  <a:latin typeface="+mn-ea"/>
                </a:rPr>
                <a:t>c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[</a:t>
              </a:r>
              <a:r>
                <a:rPr lang="en-US" altLang="ko-KR" sz="1600" dirty="0" err="1">
                  <a:solidFill>
                    <a:srgbClr val="6A3E3E"/>
                  </a:solidFill>
                  <a:latin typeface="+mn-ea"/>
                </a:rPr>
                <a:t>i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] = </a:t>
              </a:r>
              <a:r>
                <a:rPr lang="en-US" altLang="ko-KR" sz="1600" dirty="0">
                  <a:solidFill>
                    <a:srgbClr val="7F0055"/>
                  </a:solidFill>
                  <a:latin typeface="+mn-ea"/>
                </a:rPr>
                <a:t>new</a:t>
              </a:r>
              <a:r>
                <a:rPr lang="ko-KR" altLang="en-US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Circle(</a:t>
              </a:r>
              <a:r>
                <a:rPr lang="en-US" altLang="ko-KR" sz="1600" dirty="0" err="1">
                  <a:solidFill>
                    <a:srgbClr val="000000"/>
                  </a:solidFill>
                  <a:latin typeface="+mn-ea"/>
                </a:rPr>
                <a:t>Math.random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()*10); </a:t>
              </a:r>
              <a:endParaRPr lang="ko-KR" altLang="en-US" sz="1600" dirty="0"/>
            </a:p>
          </p:txBody>
        </p:sp>
      </p:grp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1_12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 배열로 처리하기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latin typeface="+mn-ea"/>
                <a:ea typeface="+mn-ea"/>
              </a:rPr>
              <a:t>강의 내용 </a:t>
            </a:r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 smtClean="0">
                <a:latin typeface="+mn-ea"/>
                <a:ea typeface="+mn-ea"/>
              </a:rPr>
              <a:t>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8950" y="1396357"/>
            <a:ext cx="34896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Book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객체 배열을 만들고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</a:t>
            </a:r>
          </a:p>
          <a:p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사용자로부터 책의 제목과 저자를</a:t>
            </a:r>
            <a:endParaRPr lang="en-US" altLang="ko-KR" sz="16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받아 배열을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초기화 한 후 도서 검색을 할 수 있도록 </a:t>
            </a:r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완성하시오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88560" y="1143274"/>
            <a:ext cx="8232823" cy="531734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1" y="2591786"/>
            <a:ext cx="3148544" cy="2108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1_12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상속 </a:t>
            </a:r>
            <a:r>
              <a:rPr lang="en-US" altLang="ko-KR" dirty="0" smtClean="0">
                <a:latin typeface="+mn-ea"/>
                <a:ea typeface="+mn-ea"/>
              </a:rPr>
              <a:t>(inheritance)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392" y="1290415"/>
            <a:ext cx="11409072" cy="523002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객체 지향의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부모클래스에 만들어진 필드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자식클래스가 물려받음 </a:t>
            </a:r>
            <a:endParaRPr lang="en-US" altLang="ko-KR" dirty="0" smtClean="0"/>
          </a:p>
          <a:p>
            <a:r>
              <a:rPr lang="ko-KR" altLang="en-US" dirty="0" smtClean="0"/>
              <a:t>상속을 통해 간결한 자식 클래스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특성을 재정의할 필요가 없어 자식 클래스가 </a:t>
            </a:r>
            <a:r>
              <a:rPr lang="ko-KR" altLang="en-US" dirty="0" err="1" smtClean="0"/>
              <a:t>간결해짐</a:t>
            </a:r>
            <a:endParaRPr lang="en-US" altLang="ko-KR" dirty="0" smtClean="0"/>
          </a:p>
          <a:p>
            <a:r>
              <a:rPr lang="ko-KR" altLang="en-US" dirty="0" smtClean="0"/>
              <a:t>상속의 장점</a:t>
            </a:r>
            <a:endParaRPr lang="en-US" altLang="ko-KR" dirty="0" smtClean="0"/>
          </a:p>
          <a:p>
            <a:pPr lvl="1"/>
            <a:r>
              <a:rPr lang="ko-KR" altLang="en-US" dirty="0"/>
              <a:t>클래스의 </a:t>
            </a:r>
            <a:r>
              <a:rPr lang="ko-KR" altLang="en-US" dirty="0" err="1"/>
              <a:t>간결화</a:t>
            </a:r>
            <a:endParaRPr lang="en-US" altLang="ko-KR" dirty="0"/>
          </a:p>
          <a:p>
            <a:pPr lvl="2"/>
            <a:r>
              <a:rPr lang="ko-KR" altLang="en-US" dirty="0"/>
              <a:t>멤버의 중복 작성 불필요</a:t>
            </a:r>
            <a:endParaRPr lang="en-US" altLang="ko-KR" dirty="0"/>
          </a:p>
          <a:p>
            <a:pPr lvl="1"/>
            <a:r>
              <a:rPr lang="ko-KR" altLang="en-US" dirty="0"/>
              <a:t>클래스 관리 용이 </a:t>
            </a:r>
            <a:endParaRPr lang="en-US" altLang="ko-KR" dirty="0"/>
          </a:p>
          <a:p>
            <a:pPr lvl="2"/>
            <a:r>
              <a:rPr lang="ko-KR" altLang="en-US" dirty="0"/>
              <a:t>클래스들의 계층적 분류</a:t>
            </a:r>
          </a:p>
          <a:p>
            <a:pPr lvl="1"/>
            <a:r>
              <a:rPr lang="ko-KR" altLang="en-US" dirty="0"/>
              <a:t>소프트웨어의 생산성 향상</a:t>
            </a:r>
            <a:endParaRPr lang="en-US" altLang="ko-KR" dirty="0"/>
          </a:p>
          <a:p>
            <a:pPr lvl="2"/>
            <a:r>
              <a:rPr lang="ko-KR" altLang="en-US" dirty="0"/>
              <a:t>클래스 재사용과 확장 용이</a:t>
            </a:r>
            <a:endParaRPr lang="en-US" altLang="ko-KR" dirty="0"/>
          </a:p>
          <a:p>
            <a:pPr lvl="2"/>
            <a:r>
              <a:rPr lang="ko-KR" altLang="en-US" dirty="0"/>
              <a:t>새로운 클래스의 작성 속도 </a:t>
            </a:r>
            <a:r>
              <a:rPr lang="ko-KR" altLang="en-US" dirty="0" smtClean="0"/>
              <a:t>빠름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1_12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507614"/>
            <a:ext cx="6362700" cy="26622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상속의 편리한 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85169" y="1711958"/>
            <a:ext cx="174599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상속이 없는 경우 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중복된 멤버를 가진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4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개의 클래스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595402" y="4181892"/>
            <a:ext cx="19255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상속을 이용한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경우 중복이 제거되고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간결해진 클래스 구조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57400" y="1211026"/>
            <a:ext cx="6453760" cy="18367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63553" y="3315768"/>
            <a:ext cx="6447607" cy="32095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1507482" y="2662550"/>
            <a:ext cx="374616" cy="1008112"/>
          </a:xfrm>
          <a:prstGeom prst="curvedRightArrow">
            <a:avLst>
              <a:gd name="adj1" fmla="val 25000"/>
              <a:gd name="adj2" fmla="val 50000"/>
              <a:gd name="adj3" fmla="val 1991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1391595"/>
            <a:ext cx="5505450" cy="1590675"/>
          </a:xfrm>
          <a:prstGeom prst="rect">
            <a:avLst/>
          </a:prstGeom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1_12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 </a:t>
            </a:r>
            <a:r>
              <a:rPr lang="ko-KR" altLang="en-US" smtClean="0"/>
              <a:t>상속과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392" y="1256975"/>
            <a:ext cx="11944608" cy="5394851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자바의 상속 선언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부모 클래스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슈퍼 클래스</a:t>
            </a:r>
            <a:r>
              <a:rPr lang="en-US" altLang="ko-KR" dirty="0" smtClean="0"/>
              <a:t>(super class)</a:t>
            </a:r>
            <a:r>
              <a:rPr lang="ko-KR" altLang="en-US" dirty="0" smtClean="0"/>
              <a:t>로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/>
              <a:t>-&gt; </a:t>
            </a:r>
            <a:r>
              <a:rPr lang="ko-KR" altLang="en-US" dirty="0" smtClean="0"/>
              <a:t>서브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en-US" altLang="ko-KR" dirty="0" smtClean="0"/>
              <a:t>sub </a:t>
            </a:r>
            <a:r>
              <a:rPr lang="en-US" altLang="ko-KR" dirty="0"/>
              <a:t>class)</a:t>
            </a:r>
            <a:r>
              <a:rPr lang="ko-KR" altLang="en-US" dirty="0"/>
              <a:t>로 부름</a:t>
            </a:r>
            <a:endParaRPr lang="en-US" altLang="ko-KR" dirty="0"/>
          </a:p>
          <a:p>
            <a:pPr lvl="1"/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extends 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키워드 사용</a:t>
            </a:r>
            <a:endParaRPr lang="en-US" altLang="ko-KR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ko-KR" altLang="en-US" dirty="0" smtClean="0"/>
              <a:t>슈퍼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확장한다는 개념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1_12</a:t>
            </a:r>
            <a:r>
              <a:rPr lang="ko-KR" altLang="en-US" smtClean="0"/>
              <a:t>주</a:t>
            </a:r>
            <a:endParaRPr 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86564"/>
              </p:ext>
            </p:extLst>
          </p:nvPr>
        </p:nvGraphicFramePr>
        <p:xfrm>
          <a:off x="647581" y="1813529"/>
          <a:ext cx="10949061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949061">
                  <a:extLst>
                    <a:ext uri="{9D8B030D-6E8A-4147-A177-3AD203B41FA5}">
                      <a16:colId xmlns:a16="http://schemas.microsoft.com/office/drawing/2014/main" val="585281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public class Person { </a:t>
                      </a:r>
                    </a:p>
                    <a:p>
                      <a:pPr lvl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...</a:t>
                      </a:r>
                    </a:p>
                    <a:p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public class Student 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extends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 Person { // Person</a:t>
                      </a: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을 상속받는 클래스 </a:t>
                      </a:r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Student </a:t>
                      </a:r>
                      <a:r>
                        <a:rPr lang="ko-KR" altLang="en-US" sz="2000" dirty="0" smtClean="0">
                          <a:latin typeface="+mn-ea"/>
                          <a:ea typeface="+mn-ea"/>
                        </a:rPr>
                        <a:t>선언</a:t>
                      </a:r>
                    </a:p>
                    <a:p>
                      <a:pPr lvl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...</a:t>
                      </a:r>
                      <a:endParaRPr lang="ko-KR" altLang="en-US" sz="20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}</a:t>
                      </a:r>
                      <a:endParaRPr lang="ko-KR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881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2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5023</TotalTime>
  <Words>983</Words>
  <Application>Microsoft Office PowerPoint</Application>
  <PresentationFormat>와이드스크린</PresentationFormat>
  <Paragraphs>212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Palatino Linotype</vt:lpstr>
      <vt:lpstr>Wingdings</vt:lpstr>
      <vt:lpstr>Gallery</vt:lpstr>
      <vt:lpstr>클래스 3</vt:lpstr>
      <vt:lpstr>메소드로 객체 전달하기</vt:lpstr>
      <vt:lpstr>메소드에서 객체 반환하기 – 강의 내용 1</vt:lpstr>
      <vt:lpstr>객체 배열</vt:lpstr>
      <vt:lpstr>객체 배열 선언과 생성 과정</vt:lpstr>
      <vt:lpstr>객체 배열로 처리하기 – 강의 내용 2번</vt:lpstr>
      <vt:lpstr>상속 (inheritance)</vt:lpstr>
      <vt:lpstr>상속의 편리한 사례</vt:lpstr>
      <vt:lpstr>클래스 상속과 객체</vt:lpstr>
      <vt:lpstr>상속 예 - Point와 ColorPoint 클래스</vt:lpstr>
      <vt:lpstr>상속 예 - Point와 ColorPoint 클래스</vt:lpstr>
      <vt:lpstr>상속 예에서 객체 생성</vt:lpstr>
      <vt:lpstr>서브클래스에서 슈퍼 클래스의 멤버 접근</vt:lpstr>
      <vt:lpstr>자바 상속의 특징</vt:lpstr>
      <vt:lpstr>상속과 접근 지정자 </vt:lpstr>
      <vt:lpstr>슈퍼 클래스의 멤버에 대한 서브 클래스의 접근</vt:lpstr>
      <vt:lpstr>상속 관계에 있는 클래스 간 멤버 접근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hallym</dc:creator>
  <cp:lastModifiedBy>hallym</cp:lastModifiedBy>
  <cp:revision>876</cp:revision>
  <dcterms:created xsi:type="dcterms:W3CDTF">2020-03-05T03:10:27Z</dcterms:created>
  <dcterms:modified xsi:type="dcterms:W3CDTF">2020-05-27T02:16:19Z</dcterms:modified>
</cp:coreProperties>
</file>