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414" r:id="rId3"/>
    <p:sldId id="450" r:id="rId4"/>
    <p:sldId id="419" r:id="rId5"/>
    <p:sldId id="422" r:id="rId6"/>
    <p:sldId id="440" r:id="rId7"/>
    <p:sldId id="439" r:id="rId8"/>
    <p:sldId id="451" r:id="rId9"/>
    <p:sldId id="453" r:id="rId10"/>
    <p:sldId id="45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4FD"/>
    <a:srgbClr val="CCFFCC"/>
    <a:srgbClr val="FFFCD6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상속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1_13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final </a:t>
            </a:r>
            <a:r>
              <a:rPr lang="ko-KR" altLang="en-US" dirty="0" smtClean="0">
                <a:latin typeface="+mn-ea"/>
                <a:ea typeface="+mn-ea"/>
              </a:rPr>
              <a:t>클래스와 </a:t>
            </a:r>
            <a:r>
              <a:rPr lang="en-US" altLang="ko-KR" dirty="0" smtClean="0">
                <a:latin typeface="+mn-ea"/>
                <a:ea typeface="+mn-ea"/>
              </a:rPr>
              <a:t>final </a:t>
            </a:r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717410" y="1013226"/>
            <a:ext cx="10272482" cy="55034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final </a:t>
            </a:r>
            <a:r>
              <a:rPr lang="ko-KR" altLang="en-US" sz="2200" dirty="0"/>
              <a:t>키워드의 용도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final </a:t>
            </a:r>
            <a:r>
              <a:rPr lang="ko-KR" altLang="en-US" sz="2200" dirty="0"/>
              <a:t>필드</a:t>
            </a:r>
            <a:r>
              <a:rPr lang="en-US" altLang="ko-KR" sz="2200" dirty="0"/>
              <a:t>: </a:t>
            </a:r>
            <a:r>
              <a:rPr lang="ko-KR" altLang="en-US" sz="2200" dirty="0"/>
              <a:t>수정 불가 필드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final </a:t>
            </a:r>
            <a:r>
              <a:rPr lang="ko-KR" altLang="en-US" sz="2200" dirty="0"/>
              <a:t>클래스</a:t>
            </a:r>
            <a:r>
              <a:rPr lang="en-US" altLang="ko-KR" sz="2200" dirty="0"/>
              <a:t>: </a:t>
            </a:r>
            <a:r>
              <a:rPr lang="ko-KR" altLang="en-US" sz="2200" dirty="0"/>
              <a:t>부모로 사용 불가한 클래스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final </a:t>
            </a:r>
            <a:r>
              <a:rPr lang="ko-KR" altLang="en-US" sz="2200" dirty="0" err="1"/>
              <a:t>메소드</a:t>
            </a:r>
            <a:r>
              <a:rPr lang="en-US" altLang="ko-KR" sz="2200" dirty="0"/>
              <a:t>: </a:t>
            </a:r>
            <a:r>
              <a:rPr lang="ko-KR" altLang="en-US" sz="2200" dirty="0"/>
              <a:t>자식이 재정의할 수 없는 </a:t>
            </a:r>
            <a:r>
              <a:rPr lang="ko-KR" altLang="en-US" sz="2200" dirty="0" err="1" smtClean="0"/>
              <a:t>메소드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ko-KR" altLang="en-US" sz="2200" dirty="0" smtClean="0"/>
              <a:t>상속할 </a:t>
            </a:r>
            <a:r>
              <a:rPr lang="ko-KR" altLang="en-US" sz="2200" dirty="0"/>
              <a:t>수 없는 </a:t>
            </a:r>
            <a:r>
              <a:rPr lang="en-US" altLang="ko-KR" sz="2200" dirty="0"/>
              <a:t>final </a:t>
            </a:r>
            <a:r>
              <a:rPr lang="ko-KR" altLang="en-US" sz="2200" dirty="0"/>
              <a:t>클래스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자식 클래스 만들지 못하도록 </a:t>
            </a:r>
            <a:r>
              <a:rPr lang="en-US" altLang="ko-KR" sz="2200" dirty="0"/>
              <a:t>final </a:t>
            </a:r>
            <a:r>
              <a:rPr lang="ko-KR" altLang="en-US" sz="2200" dirty="0"/>
              <a:t>클래스로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 smtClean="0"/>
              <a:t>재정의 </a:t>
            </a:r>
            <a:r>
              <a:rPr lang="ko-KR" altLang="en-US" sz="2200" dirty="0"/>
              <a:t>불가한 </a:t>
            </a:r>
            <a:r>
              <a:rPr lang="en-US" altLang="ko-KR" sz="2200" dirty="0"/>
              <a:t>final </a:t>
            </a:r>
            <a:r>
              <a:rPr lang="ko-KR" altLang="en-US" sz="2200" dirty="0" err="1"/>
              <a:t>메소드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자식 클래스가 재정의 못하도록 부모 클래스의 </a:t>
            </a:r>
            <a:r>
              <a:rPr lang="ko-KR" altLang="en-US" sz="2200" dirty="0" err="1"/>
              <a:t>메소드를</a:t>
            </a:r>
            <a:r>
              <a:rPr lang="ko-KR" altLang="en-US" sz="2200" dirty="0"/>
              <a:t> </a:t>
            </a:r>
            <a:r>
              <a:rPr lang="en-US" altLang="ko-KR" sz="2200" dirty="0"/>
              <a:t>final</a:t>
            </a:r>
            <a:r>
              <a:rPr lang="ko-KR" altLang="en-US" sz="2200" dirty="0"/>
              <a:t>로 생성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C2C79-4EB0-45FF-8B36-A45770D8D7A9}"/>
              </a:ext>
            </a:extLst>
          </p:cNvPr>
          <p:cNvSpPr/>
          <p:nvPr/>
        </p:nvSpPr>
        <p:spPr>
          <a:xfrm>
            <a:off x="1601313" y="3883800"/>
            <a:ext cx="69963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</a:rPr>
              <a:t>public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final</a:t>
            </a:r>
            <a:r>
              <a:rPr lang="en-US" altLang="ko-KR" sz="1500" b="1" dirty="0">
                <a:latin typeface="+mn-ea"/>
              </a:rPr>
              <a:t> class </a:t>
            </a:r>
            <a:r>
              <a:rPr lang="en-US" altLang="ko-KR" sz="1500" b="1" dirty="0" err="1">
                <a:latin typeface="+mn-ea"/>
              </a:rPr>
              <a:t>MyLastCLS</a:t>
            </a:r>
            <a:r>
              <a:rPr lang="en-US" altLang="ko-KR" sz="1500" b="1" dirty="0">
                <a:latin typeface="+mn-ea"/>
              </a:rPr>
              <a:t> {...}</a:t>
            </a:r>
          </a:p>
          <a:p>
            <a:r>
              <a:rPr lang="ko-KR" altLang="en-US" sz="1500" b="1" dirty="0">
                <a:latin typeface="+mn-ea"/>
              </a:rPr>
              <a:t>   → </a:t>
            </a:r>
            <a:r>
              <a:rPr lang="en-US" altLang="ko-KR" sz="1500" b="1" dirty="0" err="1">
                <a:latin typeface="+mn-ea"/>
              </a:rPr>
              <a:t>MyLastCLS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클래스는 다른 클래스가 상속할 수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E8398-281F-4EB3-80DA-9CF6FFB2A2D1}"/>
              </a:ext>
            </a:extLst>
          </p:cNvPr>
          <p:cNvSpPr/>
          <p:nvPr/>
        </p:nvSpPr>
        <p:spPr>
          <a:xfrm>
            <a:off x="1601313" y="5501015"/>
            <a:ext cx="67180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</a:rPr>
              <a:t>class Simple {</a:t>
            </a:r>
          </a:p>
          <a:p>
            <a:r>
              <a:rPr lang="en-US" altLang="ko-KR" sz="1500" b="1" dirty="0">
                <a:latin typeface="+mn-ea"/>
              </a:rPr>
              <a:t>   // </a:t>
            </a:r>
            <a:r>
              <a:rPr lang="ko-KR" altLang="en-US" sz="1500" b="1" dirty="0">
                <a:latin typeface="+mn-ea"/>
              </a:rPr>
              <a:t>아래의 메소드는 다른 클래스에서 오버라이딩 할 수 없음</a:t>
            </a:r>
          </a:p>
          <a:p>
            <a:r>
              <a:rPr lang="en-US" altLang="ko-KR" sz="1500" b="1" dirty="0">
                <a:latin typeface="+mn-ea"/>
              </a:rPr>
              <a:t>   public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final</a:t>
            </a:r>
            <a:r>
              <a:rPr lang="en-US" altLang="ko-KR" sz="1500" b="1" dirty="0">
                <a:latin typeface="+mn-ea"/>
              </a:rPr>
              <a:t> void </a:t>
            </a:r>
            <a:r>
              <a:rPr lang="en-US" altLang="ko-KR" sz="1500" b="1" dirty="0" err="1">
                <a:latin typeface="+mn-ea"/>
              </a:rPr>
              <a:t>func</a:t>
            </a:r>
            <a:r>
              <a:rPr lang="en-US" altLang="ko-KR" sz="1500" b="1" dirty="0">
                <a:latin typeface="+mn-ea"/>
              </a:rPr>
              <a:t>(int n) {...}</a:t>
            </a:r>
          </a:p>
          <a:p>
            <a:r>
              <a:rPr lang="en-US" altLang="ko-KR" sz="1500" b="1" dirty="0">
                <a:latin typeface="+mn-ea"/>
              </a:rPr>
              <a:t>}</a:t>
            </a:r>
            <a:endParaRPr lang="ko-KR" altLang="en-US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3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08463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연관된 일련의 클래스에 대해 공통적인 규약을 정의할 </a:t>
            </a:r>
            <a:r>
              <a:rPr lang="ko-KR" altLang="en-US" sz="2000" dirty="0" smtClean="0"/>
              <a:t>수 있다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37810"/>
              </p:ext>
            </p:extLst>
          </p:nvPr>
        </p:nvGraphicFramePr>
        <p:xfrm>
          <a:off x="376016" y="1560986"/>
          <a:ext cx="5503492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03492">
                  <a:extLst>
                    <a:ext uri="{9D8B030D-6E8A-4147-A177-3AD203B41FA5}">
                      <a16:colId xmlns:a16="http://schemas.microsoft.com/office/drawing/2014/main" val="24138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Man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6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6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서로 다른 패키지에서 상속 관계일 경우 접근할 수 있는 접근 </a:t>
                      </a:r>
                      <a:r>
                        <a:rPr lang="ko-KR" altLang="en-US" sz="16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제한자</a:t>
                      </a:r>
                      <a:endParaRPr lang="en-US" altLang="ko-KR" sz="16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String 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  <a:p>
                      <a:pPr marL="179388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manName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pPr marL="179388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"</a:t>
                      </a:r>
                      <a:r>
                        <a:rPr lang="ko-KR" altLang="en-US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179388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Student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extends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Man {</a:t>
                      </a:r>
                    </a:p>
                    <a:p>
                      <a:pPr marL="179388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전공</a:t>
                      </a:r>
                    </a:p>
                    <a:p>
                      <a:pPr marL="179388" indent="0" algn="l"/>
                      <a:r>
                        <a:rPr lang="en-US" altLang="ko-KR" sz="16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6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학번</a:t>
                      </a:r>
                    </a:p>
                    <a:p>
                      <a:pPr marL="179388" indent="0" algn="l"/>
                      <a:endParaRPr lang="ko-KR" altLang="en-US" sz="1600" b="0" i="0" dirty="0" smtClean="0">
                        <a:latin typeface="+mn-ea"/>
                        <a:ea typeface="+mn-ea"/>
                      </a:endParaRPr>
                    </a:p>
                    <a:p>
                      <a:pPr marL="179388" indent="0" algn="l"/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studentInfo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pPr marL="444500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manName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444500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전공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"</a:t>
                      </a:r>
                      <a:r>
                        <a:rPr lang="ko-KR" altLang="en-US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444500" indent="0" algn="l"/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학번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6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179388" indent="0"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7174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81550"/>
              </p:ext>
            </p:extLst>
          </p:nvPr>
        </p:nvGraphicFramePr>
        <p:xfrm>
          <a:off x="6786104" y="1560986"/>
          <a:ext cx="5032729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32729">
                  <a:extLst>
                    <a:ext uri="{9D8B030D-6E8A-4147-A177-3AD203B41FA5}">
                      <a16:colId xmlns:a16="http://schemas.microsoft.com/office/drawing/2014/main" val="29776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StudentTest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Student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Student();</a:t>
                      </a:r>
                    </a:p>
                    <a:p>
                      <a:pPr marL="53816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Man </a:t>
                      </a:r>
                      <a:r>
                        <a:rPr lang="en-US" altLang="ko-KR" sz="1800" b="0" kern="120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  <a:cs typeface="+mn-cs"/>
                        </a:rPr>
                        <a:t>man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kern="120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Man</a:t>
                      </a:r>
                    </a:p>
                    <a:p>
                      <a:pPr marL="538163" indent="0" algn="l"/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"java"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    </a:t>
                      </a:r>
                      <a:r>
                        <a:rPr lang="en-US" altLang="ko-KR" sz="1800" b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//①</a:t>
                      </a:r>
                    </a:p>
                    <a:p>
                      <a:pPr marL="538163" indent="0" algn="l"/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소프트웨어융합</a:t>
                      </a:r>
                      <a:r>
                        <a:rPr lang="en-US" altLang="ko-KR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2020;    </a:t>
                      </a:r>
                      <a:r>
                        <a:rPr lang="en-US" altLang="ko-KR" sz="1800" b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//②</a:t>
                      </a:r>
                    </a:p>
                    <a:p>
                      <a:pPr marL="538163" indent="0" algn="l"/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.studentInfo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538163" indent="0" algn="l"/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man.major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b="0" kern="120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  <a:cs typeface="+mn-cs"/>
                        </a:rPr>
                        <a:t> “</a:t>
                      </a:r>
                      <a:r>
                        <a:rPr lang="ko-KR" altLang="en-US" sz="1800" b="0" kern="120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  <a:cs typeface="+mn-cs"/>
                        </a:rPr>
                        <a:t>나노 융합</a:t>
                      </a:r>
                      <a:r>
                        <a:rPr lang="en-US" altLang="ko-KR" sz="1800" b="0" kern="120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altLang="ko-KR" sz="1800" b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//③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5543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0016" y="2346344"/>
            <a:ext cx="918442" cy="2221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217512"/>
            <a:ext cx="11944608" cy="523002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명시적인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부모 객체 생성할 때</a:t>
            </a:r>
            <a:r>
              <a:rPr lang="en-US" altLang="ko-KR" dirty="0"/>
              <a:t>,</a:t>
            </a:r>
            <a:r>
              <a:rPr lang="ko-KR" altLang="en-US" dirty="0"/>
              <a:t> 부모 </a:t>
            </a:r>
            <a:r>
              <a:rPr lang="ko-KR" altLang="en-US" dirty="0" err="1"/>
              <a:t>생성자</a:t>
            </a:r>
            <a:r>
              <a:rPr lang="ko-KR" altLang="en-US" dirty="0"/>
              <a:t> 선택해 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super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매개값</a:t>
            </a:r>
            <a:r>
              <a:rPr lang="en-US" altLang="ko-KR" dirty="0" smtClean="0"/>
              <a:t>, …)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3"/>
            <a:r>
              <a:rPr lang="ko-KR" altLang="en-US" dirty="0" err="1" smtClean="0"/>
              <a:t>매개값과</a:t>
            </a:r>
            <a:r>
              <a:rPr lang="ko-KR" altLang="en-US" dirty="0" smtClean="0"/>
              <a:t> </a:t>
            </a:r>
            <a:r>
              <a:rPr lang="ko-KR" altLang="en-US" dirty="0"/>
              <a:t>동일한 타입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순서 맞는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r>
              <a:rPr lang="ko-KR" altLang="en-US" dirty="0" smtClean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없다면 컴파일 오류 발생</a:t>
            </a:r>
            <a:endParaRPr lang="en-US" altLang="ko-KR" dirty="0"/>
          </a:p>
          <a:p>
            <a:pPr lvl="2"/>
            <a:r>
              <a:rPr lang="ko-KR" altLang="en-US" dirty="0" smtClean="0"/>
              <a:t>반드시 </a:t>
            </a:r>
            <a:r>
              <a:rPr lang="ko-KR" altLang="en-US" dirty="0"/>
              <a:t>자식 생성자의 첫 줄에 위치</a:t>
            </a:r>
            <a:endParaRPr lang="en-US" altLang="ko-KR" dirty="0"/>
          </a:p>
          <a:p>
            <a:pPr lvl="2"/>
            <a:r>
              <a:rPr lang="ko-KR" altLang="en-US" dirty="0" smtClean="0"/>
              <a:t>부모 </a:t>
            </a:r>
            <a:r>
              <a:rPr lang="ko-KR" altLang="en-US" dirty="0"/>
              <a:t>클래스에 기본</a:t>
            </a:r>
            <a:r>
              <a:rPr lang="en-US" altLang="ko-KR" dirty="0"/>
              <a:t>(</a:t>
            </a:r>
            <a:r>
              <a:rPr lang="ko-KR" altLang="en-US" dirty="0"/>
              <a:t>매개변수 없는</a:t>
            </a:r>
            <a:r>
              <a:rPr lang="en-US" altLang="ko-KR" dirty="0"/>
              <a:t>)</a:t>
            </a:r>
            <a:r>
              <a:rPr lang="ko-KR" altLang="en-US" dirty="0"/>
              <a:t> 생성자가 없다면 필수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 후 자식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3341" y="2230453"/>
            <a:ext cx="4272897" cy="12362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200" dirty="0" smtClean="0">
                <a:latin typeface="+mn-ea"/>
              </a:rPr>
              <a:t>하위 클래스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매개변수 선언</a:t>
            </a:r>
            <a:r>
              <a:rPr lang="en-US" altLang="ko-KR" sz="2200" dirty="0" smtClean="0">
                <a:latin typeface="+mn-ea"/>
              </a:rPr>
              <a:t>….){</a:t>
            </a:r>
          </a:p>
          <a:p>
            <a:pPr>
              <a:spcBef>
                <a:spcPts val="500"/>
              </a:spcBef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 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su</a:t>
            </a: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pe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r</a:t>
            </a: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인수</a:t>
            </a: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, ….);</a:t>
            </a:r>
          </a:p>
          <a:p>
            <a:pPr>
              <a:spcBef>
                <a:spcPts val="500"/>
              </a:spcBef>
            </a:pPr>
            <a:r>
              <a:rPr lang="en-US" altLang="ko-KR" sz="2200" dirty="0">
                <a:latin typeface="+mn-ea"/>
              </a:rPr>
              <a:t>}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7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</a:t>
            </a:r>
            <a:r>
              <a:rPr lang="ko-KR" altLang="en-US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21112"/>
              </p:ext>
            </p:extLst>
          </p:nvPr>
        </p:nvGraphicFramePr>
        <p:xfrm>
          <a:off x="4182312" y="554888"/>
          <a:ext cx="705028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50280">
                  <a:extLst>
                    <a:ext uri="{9D8B030D-6E8A-4147-A177-3AD203B41FA5}">
                      <a16:colId xmlns:a16="http://schemas.microsoft.com/office/drawing/2014/main" val="24138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Man {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Man(String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this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444500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"Man Class </a:t>
                      </a:r>
                      <a:r>
                        <a:rPr lang="ko-KR" altLang="en-US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생성자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Student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extends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Man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Student(String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String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super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 </a:t>
                      </a:r>
                      <a:r>
                        <a:rPr lang="en-US" altLang="ko-KR" sz="1800" b="1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1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상위 클래스 </a:t>
                      </a:r>
                      <a:r>
                        <a:rPr lang="ko-KR" altLang="en-US" sz="1800" b="1" i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생성자</a:t>
                      </a:r>
                      <a:r>
                        <a:rPr lang="ko-KR" altLang="en-US" sz="1800" b="1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1800" b="1" i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this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major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this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"Student Class </a:t>
                      </a:r>
                      <a:r>
                        <a:rPr lang="ko-KR" altLang="en-US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생성자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StudentTest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Student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Student(</a:t>
                      </a:r>
                      <a:r>
                        <a:rPr lang="en-US" altLang="ko-KR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"java"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소프트웨어융합</a:t>
                      </a:r>
                      <a:r>
                        <a:rPr lang="en-US" altLang="ko-KR" sz="18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,2020 );</a:t>
                      </a:r>
                    </a:p>
                    <a:p>
                      <a:pPr marL="265113" indent="0" algn="l"/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std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.studentInfo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7174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08" y="1173332"/>
            <a:ext cx="2122415" cy="1381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07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15" y="96550"/>
            <a:ext cx="10400055" cy="9166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상위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지정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80032"/>
              </p:ext>
            </p:extLst>
          </p:nvPr>
        </p:nvGraphicFramePr>
        <p:xfrm>
          <a:off x="451029" y="1285594"/>
          <a:ext cx="4343161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161">
                  <a:extLst>
                    <a:ext uri="{9D8B030D-6E8A-4147-A177-3AD203B41FA5}">
                      <a16:colId xmlns:a16="http://schemas.microsoft.com/office/drawing/2014/main" val="60721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SuperCLS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SuperCLS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(){    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//①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("...");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SuperCLS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) {   </a:t>
                      </a:r>
                      <a:r>
                        <a:rPr lang="en-US" altLang="ko-KR" sz="1800" b="1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//②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sv-SE" altLang="ko-KR" sz="1800" b="0" dirty="0" smtClean="0">
                          <a:latin typeface="+mn-ea"/>
                          <a:ea typeface="+mn-ea"/>
                        </a:rPr>
                        <a:t>      System.out.println(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"..."</a:t>
                      </a:r>
                      <a:r>
                        <a:rPr lang="sv-SE" altLang="ko-KR" sz="1800" b="0" dirty="0" smtClean="0"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SuperCLS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j) {  </a:t>
                      </a:r>
                      <a:r>
                        <a:rPr lang="en-US" altLang="ko-KR" sz="1800" b="1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//③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("...");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3663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31716"/>
              </p:ext>
            </p:extLst>
          </p:nvPr>
        </p:nvGraphicFramePr>
        <p:xfrm>
          <a:off x="5730042" y="1272227"/>
          <a:ext cx="420643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6430">
                  <a:extLst>
                    <a:ext uri="{9D8B030D-6E8A-4147-A177-3AD203B41FA5}">
                      <a16:colId xmlns:a16="http://schemas.microsoft.com/office/drawing/2014/main" val="248584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SubCLS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extends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SuperCLS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SubCLS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("...");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SubCLS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super(</a:t>
                      </a:r>
                      <a:r>
                        <a:rPr lang="en-US" altLang="ko-KR" sz="1800" b="1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); </a:t>
                      </a:r>
                      <a:endParaRPr lang="ko-KR" altLang="en-US" sz="18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("...");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SubCLS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j)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1" kern="1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super(</a:t>
                      </a:r>
                      <a:r>
                        <a:rPr lang="en-US" altLang="ko-KR" sz="1800" b="1" kern="12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1" kern="1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j); </a:t>
                      </a:r>
                      <a:endParaRPr lang="ko-KR" altLang="en-US" sz="1800" b="1" kern="12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("...");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}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54493"/>
                  </a:ext>
                </a:extLst>
              </a:tr>
            </a:tbl>
          </a:graphicData>
        </a:graphic>
      </p:graphicFrame>
      <p:sp>
        <p:nvSpPr>
          <p:cNvPr id="9" name="구름 모양 설명선 8"/>
          <p:cNvSpPr/>
          <p:nvPr/>
        </p:nvSpPr>
        <p:spPr>
          <a:xfrm>
            <a:off x="9015812" y="2076628"/>
            <a:ext cx="1974079" cy="1324598"/>
          </a:xfrm>
          <a:prstGeom prst="cloudCallout">
            <a:avLst>
              <a:gd name="adj1" fmla="val -64556"/>
              <a:gd name="adj2" fmla="val 2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+mn-ea"/>
              </a:rPr>
              <a:t>호출 되는 </a:t>
            </a:r>
            <a:r>
              <a:rPr lang="ko-KR" altLang="en-US" sz="2000" dirty="0" err="1" smtClean="0">
                <a:latin typeface="+mn-ea"/>
              </a:rPr>
              <a:t>생성자는</a:t>
            </a:r>
            <a:r>
              <a:rPr lang="en-US" altLang="ko-KR" sz="2000" dirty="0" smtClean="0">
                <a:latin typeface="+mn-ea"/>
              </a:rPr>
              <a:t>?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6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연락처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상속을 사용하지 않은 경우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17" y="1280884"/>
            <a:ext cx="4882236" cy="44533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06" y="1280883"/>
            <a:ext cx="5220642" cy="44533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979" y="1013226"/>
            <a:ext cx="7434351" cy="5605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765624-FB7E-4236-B165-DE627ED1032F}"/>
              </a:ext>
            </a:extLst>
          </p:cNvPr>
          <p:cNvSpPr/>
          <p:nvPr/>
        </p:nvSpPr>
        <p:spPr>
          <a:xfrm>
            <a:off x="5101594" y="4158908"/>
            <a:ext cx="6212199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이러한 클래스 디자인 기반에서 관리 대상이 넷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다섯으로 늘어 난다면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?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늘어나는 수 만큼 코드 복잡해짐</a:t>
            </a:r>
          </a:p>
        </p:txBody>
      </p:sp>
    </p:spTree>
    <p:extLst>
      <p:ext uri="{BB962C8B-B14F-4D97-AF65-F5344CB8AC3E}">
        <p14:creationId xmlns:p14="http://schemas.microsoft.com/office/powerpoint/2010/main" val="19457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+mn-ea"/>
                <a:ea typeface="+mn-ea"/>
              </a:rPr>
              <a:t>상속 활용 예 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  <a:ea typeface="+mn-ea"/>
              </a:rPr>
              <a:t>– </a:t>
            </a:r>
            <a:r>
              <a:rPr lang="ko-KR" altLang="en-US" dirty="0" smtClean="0">
                <a:solidFill>
                  <a:schemeClr val="tx2"/>
                </a:solidFill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370" y="1247686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기반의 문제 해결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클래스 상속 관계로 </a:t>
            </a:r>
            <a:r>
              <a:rPr lang="ko-KR" altLang="en-US" sz="20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묶기</a:t>
            </a:r>
            <a:endParaRPr lang="en-US" altLang="ko-KR" sz="2000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2000" dirty="0">
                <a:solidFill>
                  <a:srgbClr val="002060"/>
                </a:solidFill>
              </a:rPr>
              <a:t>연관된 일련의 클래스들에 대해 공통적인 규약 정의 및 적용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/>
            <a:endParaRPr lang="en-US" altLang="ko-KR" sz="2000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50378" y="2213361"/>
            <a:ext cx="11579551" cy="4153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+mn-ea"/>
                <a:ea typeface="+mn-ea"/>
              </a:rPr>
              <a:t>재정의</a:t>
            </a:r>
            <a:r>
              <a:rPr lang="en-US" altLang="ko-KR" dirty="0" smtClean="0">
                <a:latin typeface="+mn-ea"/>
                <a:ea typeface="+mn-ea"/>
              </a:rPr>
              <a:t>(Override)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2290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메소드</a:t>
            </a:r>
            <a:r>
              <a:rPr lang="ko-KR" altLang="en-US" dirty="0"/>
              <a:t> 재정의</a:t>
            </a:r>
            <a:r>
              <a:rPr lang="en-US" altLang="ko-KR" dirty="0"/>
              <a:t>(@Override)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부모 클래스의 상속 </a:t>
            </a:r>
            <a:r>
              <a:rPr lang="ko-KR" altLang="en-US" dirty="0" err="1"/>
              <a:t>메소드</a:t>
            </a:r>
            <a:r>
              <a:rPr lang="ko-KR" altLang="en-US" dirty="0"/>
              <a:t> 수정해 자식 클래스에서 재정의하는 것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재정의 조건 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부모 클래스의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ko-KR" altLang="en-US" dirty="0" err="1" smtClean="0"/>
              <a:t>시그니처가</a:t>
            </a:r>
            <a:r>
              <a:rPr lang="ko-KR" altLang="en-US" dirty="0" smtClean="0"/>
              <a:t> 동일해야 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>
              <a:solidFill>
                <a:srgbClr val="0070C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public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default</a:t>
            </a:r>
            <a:r>
              <a:rPr lang="ko-KR" altLang="en-US" b="1" dirty="0" smtClean="0">
                <a:solidFill>
                  <a:srgbClr val="0070C0"/>
                </a:solidFill>
              </a:rPr>
              <a:t>나 </a:t>
            </a:r>
            <a:r>
              <a:rPr lang="en-US" altLang="ko-KR" b="1" dirty="0" smtClean="0">
                <a:solidFill>
                  <a:srgbClr val="0070C0"/>
                </a:solidFill>
              </a:rPr>
              <a:t>private</a:t>
            </a:r>
            <a:r>
              <a:rPr lang="ko-KR" altLang="en-US" b="1" dirty="0" smtClean="0">
                <a:solidFill>
                  <a:srgbClr val="0070C0"/>
                </a:solidFill>
              </a:rPr>
              <a:t>으로 수정 불가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반대로 </a:t>
            </a:r>
            <a:r>
              <a:rPr lang="en-US" altLang="ko-KR" b="1" dirty="0" smtClean="0">
                <a:solidFill>
                  <a:srgbClr val="0070C0"/>
                </a:solidFill>
              </a:rPr>
              <a:t>default</a:t>
            </a:r>
            <a:r>
              <a:rPr lang="ko-KR" altLang="en-US" b="1" dirty="0" smtClean="0">
                <a:solidFill>
                  <a:srgbClr val="0070C0"/>
                </a:solidFill>
              </a:rPr>
              <a:t>는 </a:t>
            </a:r>
            <a:r>
              <a:rPr lang="en-US" altLang="ko-KR" b="1" dirty="0" smtClean="0">
                <a:solidFill>
                  <a:srgbClr val="0070C0"/>
                </a:solidFill>
              </a:rPr>
              <a:t>public </a:t>
            </a:r>
            <a:r>
              <a:rPr lang="ko-KR" altLang="en-US" b="1" dirty="0" smtClean="0">
                <a:solidFill>
                  <a:srgbClr val="0070C0"/>
                </a:solidFill>
              </a:rPr>
              <a:t>으로 수정 </a:t>
            </a:r>
            <a:r>
              <a:rPr lang="ko-KR" altLang="en-US" b="1" dirty="0" smtClean="0">
                <a:solidFill>
                  <a:srgbClr val="0070C0"/>
                </a:solidFill>
              </a:rPr>
              <a:t>가능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3">
              <a:lnSpc>
                <a:spcPct val="100000"/>
              </a:lnSpc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@Override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컴파일러에게 부모 클래스의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선언부와</a:t>
            </a:r>
            <a:r>
              <a:rPr lang="ko-KR" altLang="en-US" dirty="0"/>
              <a:t> 동일한지 검사 지시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정확한 </a:t>
            </a:r>
            <a:r>
              <a:rPr lang="ko-KR" altLang="en-US" dirty="0" err="1"/>
              <a:t>메소드</a:t>
            </a:r>
            <a:r>
              <a:rPr lang="ko-KR" altLang="en-US" dirty="0"/>
              <a:t> 재정의 위해 붙여주면 </a:t>
            </a:r>
            <a:r>
              <a:rPr lang="en-US" altLang="ko-KR" dirty="0"/>
              <a:t>OK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3"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재정의</a:t>
            </a:r>
            <a:r>
              <a:rPr lang="en-US" altLang="ko-KR" dirty="0" smtClean="0">
                <a:latin typeface="+mn-ea"/>
                <a:ea typeface="+mn-ea"/>
              </a:rPr>
              <a:t>(Override)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4338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재정의 효과</a:t>
            </a:r>
            <a:endParaRPr lang="en-US" altLang="ko-KR" dirty="0"/>
          </a:p>
          <a:p>
            <a:pPr lvl="1"/>
            <a:r>
              <a:rPr lang="ko-KR" altLang="en-US" dirty="0"/>
              <a:t>부모 </a:t>
            </a:r>
            <a:r>
              <a:rPr lang="ko-KR" altLang="en-US" dirty="0" err="1"/>
              <a:t>메소드는</a:t>
            </a:r>
            <a:r>
              <a:rPr lang="ko-KR" altLang="en-US" dirty="0"/>
              <a:t> 숨겨지는 효과 발생</a:t>
            </a:r>
            <a:endParaRPr lang="en-US" altLang="ko-KR" dirty="0"/>
          </a:p>
          <a:p>
            <a:pPr lvl="2"/>
            <a:r>
              <a:rPr lang="ko-KR" altLang="en-US" dirty="0"/>
              <a:t>재정의된 자식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부모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  <a:r>
              <a:rPr lang="en-US" altLang="ko-KR" dirty="0"/>
              <a:t>(super)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재정의는 부모 </a:t>
            </a:r>
            <a:r>
              <a:rPr lang="ko-KR" altLang="en-US" dirty="0" err="1"/>
              <a:t>메소드</a:t>
            </a:r>
            <a:r>
              <a:rPr lang="ko-KR" altLang="en-US" dirty="0"/>
              <a:t> 숨기는 효과 </a:t>
            </a:r>
            <a:r>
              <a:rPr lang="en-US" altLang="ko-KR" dirty="0"/>
              <a:t>!!</a:t>
            </a:r>
          </a:p>
          <a:p>
            <a:pPr lvl="2"/>
            <a:r>
              <a:rPr lang="ko-KR" altLang="en-US" dirty="0"/>
              <a:t>자식 클래스에서는 재정의된 </a:t>
            </a:r>
            <a:r>
              <a:rPr lang="ko-KR" altLang="en-US" dirty="0" err="1"/>
              <a:t>메소드만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자식 </a:t>
            </a:r>
            <a:r>
              <a:rPr lang="ko-KR" altLang="en-US" dirty="0"/>
              <a:t>클래스에서 수정되기 전 부모 </a:t>
            </a:r>
            <a:r>
              <a:rPr lang="ko-KR" altLang="en-US" dirty="0" err="1"/>
              <a:t>메소드</a:t>
            </a:r>
            <a:r>
              <a:rPr lang="ko-KR" altLang="en-US" dirty="0"/>
              <a:t> 호출 </a:t>
            </a:r>
            <a:r>
              <a:rPr lang="en-US" altLang="ko-KR" dirty="0"/>
              <a:t>- super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super</a:t>
            </a:r>
            <a:r>
              <a:rPr lang="ko-KR" altLang="en-US" dirty="0"/>
              <a:t>는 부모 객체 </a:t>
            </a:r>
            <a:r>
              <a:rPr lang="ko-KR" altLang="en-US" dirty="0" smtClean="0"/>
              <a:t>참조</a:t>
            </a:r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1_13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5430</TotalTime>
  <Words>702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Palatino Linotype</vt:lpstr>
      <vt:lpstr>Wingdings</vt:lpstr>
      <vt:lpstr>Gallery</vt:lpstr>
      <vt:lpstr>상속</vt:lpstr>
      <vt:lpstr>상속</vt:lpstr>
      <vt:lpstr>상속과 생성자</vt:lpstr>
      <vt:lpstr>상속과 생성자</vt:lpstr>
      <vt:lpstr>상속과 생성자 – 상위 클래스 생성자 호출 지정</vt:lpstr>
      <vt:lpstr>연락처 관리 – 상속을 사용하지 않은 경우</vt:lpstr>
      <vt:lpstr>상속 활용 예 – 강의 내용 1</vt:lpstr>
      <vt:lpstr>메소드 재정의(Override)</vt:lpstr>
      <vt:lpstr>메소드 재정의(Override)</vt:lpstr>
      <vt:lpstr>final 클래스와 final 메소드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923</cp:revision>
  <dcterms:created xsi:type="dcterms:W3CDTF">2020-03-05T03:10:27Z</dcterms:created>
  <dcterms:modified xsi:type="dcterms:W3CDTF">2020-06-03T11:03:34Z</dcterms:modified>
</cp:coreProperties>
</file>