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61" r:id="rId4"/>
    <p:sldId id="263" r:id="rId5"/>
    <p:sldId id="291" r:id="rId6"/>
    <p:sldId id="293" r:id="rId7"/>
    <p:sldId id="305" r:id="rId8"/>
    <p:sldId id="265" r:id="rId9"/>
    <p:sldId id="294" r:id="rId10"/>
    <p:sldId id="295" r:id="rId11"/>
    <p:sldId id="266" r:id="rId12"/>
    <p:sldId id="296" r:id="rId13"/>
    <p:sldId id="267" r:id="rId14"/>
    <p:sldId id="297" r:id="rId15"/>
    <p:sldId id="298" r:id="rId16"/>
    <p:sldId id="300" r:id="rId17"/>
    <p:sldId id="273" r:id="rId18"/>
    <p:sldId id="304" r:id="rId19"/>
    <p:sldId id="299" r:id="rId20"/>
    <p:sldId id="301" r:id="rId21"/>
    <p:sldId id="302" r:id="rId22"/>
    <p:sldId id="30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0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0AE1A-1189-4F9D-AF11-ED0C94B55E2F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107CC-1673-4F8F-A8E5-381FB4974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49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1_2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1_2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1_2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84" y="1"/>
            <a:ext cx="11413067" cy="9874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49252" y="1146176"/>
            <a:ext cx="5693833" cy="50831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6285" y="1146176"/>
            <a:ext cx="5693833" cy="50831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9351433" y="6532564"/>
            <a:ext cx="2540000" cy="166687"/>
          </a:xfrm>
        </p:spPr>
        <p:txBody>
          <a:bodyPr/>
          <a:lstStyle>
            <a:lvl1pPr>
              <a:defRPr/>
            </a:lvl1pPr>
          </a:lstStyle>
          <a:p>
            <a:fld id="{BE2417B8-BB63-401D-B0BD-FEAEF463A583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70933" y="6496050"/>
            <a:ext cx="3860800" cy="21113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1_2</a:t>
            </a:r>
            <a:r>
              <a:rPr lang="ko-KR" altLang="en-US" smtClean="0"/>
              <a:t>주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220566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84" y="1"/>
            <a:ext cx="11413067" cy="9874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49251" y="1146176"/>
            <a:ext cx="11590867" cy="508317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351433" y="6532564"/>
            <a:ext cx="2540000" cy="166687"/>
          </a:xfrm>
        </p:spPr>
        <p:txBody>
          <a:bodyPr/>
          <a:lstStyle>
            <a:lvl1pPr>
              <a:defRPr/>
            </a:lvl1pPr>
          </a:lstStyle>
          <a:p>
            <a:fld id="{642ABEB2-7CDC-4B94-A7B2-850D0E90A65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70933" y="6496050"/>
            <a:ext cx="3860800" cy="21113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1_2</a:t>
            </a:r>
            <a:r>
              <a:rPr lang="ko-KR" altLang="en-US" smtClean="0"/>
              <a:t>주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692284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016" y="96550"/>
            <a:ext cx="9520158" cy="916676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24" y="1273323"/>
            <a:ext cx="11944608" cy="5230027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23746" y="6651826"/>
            <a:ext cx="4868254" cy="206174"/>
          </a:xfrm>
        </p:spPr>
        <p:txBody>
          <a:bodyPr/>
          <a:lstStyle>
            <a:lvl1pPr algn="r">
              <a:defRPr sz="900" b="1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1_2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1448" y="856767"/>
            <a:ext cx="367932" cy="286507"/>
          </a:xfrm>
        </p:spPr>
        <p:txBody>
          <a:bodyPr/>
          <a:lstStyle>
            <a:lvl1pPr algn="r">
              <a:defRPr sz="1000">
                <a:latin typeface="+mn-ea"/>
                <a:ea typeface="+mn-ea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8742" y="15968"/>
            <a:ext cx="0" cy="107784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1_2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1_2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1_2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1_2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1_2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1_2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1_2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/>
          <a:srcRect t="2769" b="-2769"/>
          <a:stretch/>
        </p:blipFill>
        <p:spPr>
          <a:xfrm>
            <a:off x="0" y="6622992"/>
            <a:ext cx="12192000" cy="25558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1_2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9462461" cy="2541431"/>
          </a:xfrm>
        </p:spPr>
        <p:txBody>
          <a:bodyPr/>
          <a:lstStyle/>
          <a:p>
            <a:r>
              <a:rPr lang="ko-KR" altLang="en-US" b="1" smtClean="0">
                <a:latin typeface="+mn-ea"/>
                <a:ea typeface="+mn-ea"/>
              </a:rPr>
              <a:t>자바 프로그램 기본 구조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자바프로그래밍</a:t>
            </a:r>
            <a:r>
              <a:rPr lang="en-US" altLang="ko-KR" sz="2000" dirty="0" smtClean="0"/>
              <a:t>1_2</a:t>
            </a:r>
            <a:r>
              <a:rPr lang="ko-KR" altLang="en-US" sz="2000" dirty="0" smtClean="0"/>
              <a:t>주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신미영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37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program_01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1_2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944131"/>
              </p:ext>
            </p:extLst>
          </p:nvPr>
        </p:nvGraphicFramePr>
        <p:xfrm>
          <a:off x="801405" y="1505880"/>
          <a:ext cx="8128000" cy="4307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671082830"/>
                    </a:ext>
                  </a:extLst>
                </a:gridCol>
              </a:tblGrid>
              <a:tr h="3783967">
                <a:tc>
                  <a:txBody>
                    <a:bodyPr/>
                    <a:lstStyle/>
                    <a:p>
                      <a:pPr marL="0" indent="0">
                        <a:spcBef>
                          <a:spcPts val="400"/>
                        </a:spcBef>
                        <a:buNone/>
                      </a:pPr>
                      <a:r>
                        <a:rPr lang="en-US" altLang="ko-KR" sz="2000" b="1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2000" b="1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변수 사용 예</a:t>
                      </a:r>
                      <a:endParaRPr lang="en-US" altLang="ko-KR" sz="2000" b="1" dirty="0" smtClean="0">
                        <a:solidFill>
                          <a:srgbClr val="3F7F5F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spcBef>
                          <a:spcPts val="400"/>
                        </a:spcBef>
                        <a:buNone/>
                      </a:pPr>
                      <a:r>
                        <a:rPr lang="en-US" altLang="ko-KR" sz="2000" b="1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1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Variable {</a:t>
                      </a:r>
                    </a:p>
                    <a:p>
                      <a:pPr marL="0" indent="0">
                        <a:spcBef>
                          <a:spcPts val="400"/>
                        </a:spcBef>
                        <a:buNone/>
                      </a:pPr>
                      <a:r>
                        <a:rPr lang="en-US" altLang="ko-KR" sz="2000" b="1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    public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1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1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2000" b="1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0" indent="0">
                        <a:spcBef>
                          <a:spcPts val="400"/>
                        </a:spcBef>
                        <a:buNone/>
                      </a:pPr>
                      <a:r>
                        <a:rPr lang="en-US" altLang="ko-KR" sz="2000" b="1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2000" b="1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ko-KR" altLang="en-US" sz="20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1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=3, </a:t>
                      </a:r>
                      <a:r>
                        <a:rPr lang="en-US" altLang="ko-KR" sz="2000" b="1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=5; </a:t>
                      </a:r>
                      <a:r>
                        <a:rPr lang="en-US" altLang="ko-KR" sz="2000" b="1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2000" b="1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변수 선언과 동시에 초기화</a:t>
                      </a:r>
                    </a:p>
                    <a:p>
                      <a:pPr marL="0" indent="0">
                        <a:spcBef>
                          <a:spcPts val="400"/>
                        </a:spcBef>
                        <a:buNone/>
                      </a:pPr>
                      <a:r>
                        <a:rPr lang="es-ES" altLang="ko-KR" sz="2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System.</a:t>
                      </a:r>
                      <a:r>
                        <a:rPr lang="es-ES" altLang="ko-KR" sz="2000" b="1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s-ES" altLang="ko-KR" sz="20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.println(</a:t>
                      </a:r>
                      <a:r>
                        <a:rPr lang="es-ES" altLang="ko-KR" sz="2000" b="1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"1) x= "</a:t>
                      </a:r>
                      <a:r>
                        <a:rPr lang="es-ES" altLang="ko-KR" sz="20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+ </a:t>
                      </a:r>
                      <a:r>
                        <a:rPr lang="es-ES" altLang="ko-KR" sz="2000" b="1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es-ES" altLang="ko-KR" sz="20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+ </a:t>
                      </a:r>
                      <a:r>
                        <a:rPr lang="es-ES" altLang="ko-KR" sz="2000" b="1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  y= "</a:t>
                      </a:r>
                      <a:r>
                        <a:rPr lang="es-ES" altLang="ko-KR" sz="20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es-ES" altLang="ko-KR" sz="2000" b="1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s-ES" altLang="ko-KR" sz="20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0" indent="0">
                        <a:spcBef>
                          <a:spcPts val="400"/>
                        </a:spcBef>
                        <a:buNone/>
                      </a:pPr>
                      <a:endParaRPr lang="ko-KR" altLang="en-US" sz="2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spcBef>
                          <a:spcPts val="400"/>
                        </a:spcBef>
                        <a:buNone/>
                      </a:pPr>
                      <a:r>
                        <a:rPr lang="en-US" altLang="ko-KR" sz="2000" b="1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en-US" altLang="ko-KR" sz="2000" b="1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1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temp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2000" b="1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  </a:t>
                      </a:r>
                      <a:r>
                        <a:rPr lang="en-US" altLang="ko-KR" sz="2000" b="1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2000" b="1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변수는 필요한 시점에 선언</a:t>
                      </a:r>
                      <a:endParaRPr lang="en-US" altLang="ko-KR" sz="2000" b="1" dirty="0" smtClean="0">
                        <a:solidFill>
                          <a:srgbClr val="3F7F5F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spcBef>
                          <a:spcPts val="400"/>
                        </a:spcBef>
                        <a:buNone/>
                      </a:pPr>
                      <a:r>
                        <a:rPr lang="en-US" altLang="ko-KR" sz="200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       x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200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0" indent="0">
                        <a:spcBef>
                          <a:spcPts val="400"/>
                        </a:spcBef>
                        <a:buNone/>
                      </a:pPr>
                      <a:r>
                        <a:rPr lang="en-US" altLang="ko-KR" sz="200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       y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200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temp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0" indent="0">
                        <a:spcBef>
                          <a:spcPts val="400"/>
                        </a:spcBef>
                        <a:buNone/>
                      </a:pPr>
                      <a:r>
                        <a:rPr lang="es-ES" altLang="ko-KR" sz="2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System.</a:t>
                      </a:r>
                      <a:r>
                        <a:rPr lang="es-ES" altLang="ko-KR" sz="2000" b="1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s-ES" altLang="ko-KR" sz="20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.println(</a:t>
                      </a:r>
                      <a:r>
                        <a:rPr lang="es-ES" altLang="ko-KR" sz="2000" b="1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"2) x= "</a:t>
                      </a:r>
                      <a:r>
                        <a:rPr lang="es-ES" altLang="ko-KR" sz="20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+ </a:t>
                      </a:r>
                      <a:r>
                        <a:rPr lang="es-ES" altLang="ko-KR" sz="2000" b="1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es-ES" altLang="ko-KR" sz="20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+ </a:t>
                      </a:r>
                      <a:r>
                        <a:rPr lang="es-ES" altLang="ko-KR" sz="2000" b="1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  y= "</a:t>
                      </a:r>
                      <a:r>
                        <a:rPr lang="es-ES" altLang="ko-KR" sz="20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es-ES" altLang="ko-KR" sz="2000" b="1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s-ES" altLang="ko-KR" sz="20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0" indent="0">
                        <a:spcBef>
                          <a:spcPts val="400"/>
                        </a:spcBef>
                        <a:buNone/>
                      </a:pP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}</a:t>
                      </a:r>
                    </a:p>
                    <a:p>
                      <a:pPr marL="0" indent="0">
                        <a:spcBef>
                          <a:spcPts val="400"/>
                        </a:spcBef>
                        <a:buNone/>
                      </a:pP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913493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687" y="1984271"/>
            <a:ext cx="1949436" cy="144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3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867335" name="Rectangle 7"/>
          <p:cNvSpPr>
            <a:spLocks noGrp="1" noChangeArrowheads="1"/>
          </p:cNvSpPr>
          <p:nvPr>
            <p:ph idx="1"/>
          </p:nvPr>
        </p:nvSpPr>
        <p:spPr>
          <a:xfrm>
            <a:off x="247392" y="1217512"/>
            <a:ext cx="11944608" cy="5230027"/>
          </a:xfrm>
          <a:noFill/>
          <a:ln/>
        </p:spPr>
        <p:txBody>
          <a:bodyPr/>
          <a:lstStyle/>
          <a:p>
            <a:r>
              <a:rPr lang="ko-KR" altLang="en-US" b="1" dirty="0" err="1"/>
              <a:t>자료형</a:t>
            </a:r>
            <a:r>
              <a:rPr lang="en-US" altLang="ko-KR" b="1" dirty="0"/>
              <a:t>(data type)</a:t>
            </a:r>
            <a:r>
              <a:rPr lang="ko-KR" altLang="en-US" b="1" dirty="0"/>
              <a:t>은 자료의 타입</a:t>
            </a:r>
          </a:p>
          <a:p>
            <a:r>
              <a:rPr lang="en-US" altLang="ko-KR" b="1" dirty="0"/>
              <a:t>Primitive type(</a:t>
            </a:r>
            <a:r>
              <a:rPr lang="ko-KR" altLang="en-US" b="1" dirty="0" err="1" smtClean="0"/>
              <a:t>기초형</a:t>
            </a:r>
            <a:r>
              <a:rPr lang="en-US" altLang="ko-KR" b="1" dirty="0"/>
              <a:t>)</a:t>
            </a:r>
            <a:r>
              <a:rPr lang="ko-KR" altLang="en-US" b="1" dirty="0"/>
              <a:t>과 </a:t>
            </a:r>
            <a:r>
              <a:rPr lang="en-US" altLang="ko-KR" b="1" dirty="0"/>
              <a:t>Reference type(</a:t>
            </a:r>
            <a:r>
              <a:rPr lang="ko-KR" altLang="en-US" b="1" dirty="0" err="1"/>
              <a:t>참조형</a:t>
            </a:r>
            <a:r>
              <a:rPr lang="en-US" altLang="ko-KR" b="1" dirty="0"/>
              <a:t>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1_2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"/>
          <a:stretch/>
        </p:blipFill>
        <p:spPr bwMode="auto">
          <a:xfrm>
            <a:off x="625153" y="2354606"/>
            <a:ext cx="4459843" cy="398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3" y="2424575"/>
            <a:ext cx="10660253" cy="384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5818845" y="744641"/>
            <a:ext cx="5726504" cy="970133"/>
            <a:chOff x="5818845" y="744641"/>
            <a:chExt cx="5726504" cy="970133"/>
          </a:xfrm>
        </p:grpSpPr>
        <p:sp>
          <p:nvSpPr>
            <p:cNvPr id="5" name="TextBox 4"/>
            <p:cNvSpPr txBox="1"/>
            <p:nvPr/>
          </p:nvSpPr>
          <p:spPr>
            <a:xfrm>
              <a:off x="5818845" y="744641"/>
              <a:ext cx="57265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ko-KR" alt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ea"/>
                </a:rPr>
                <a:t>메모리의 최소 </a:t>
              </a:r>
              <a:r>
                <a:rPr lang="ko-KR" altLang="en-US" sz="20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ea"/>
                </a:rPr>
                <a:t>기억 단위인 </a:t>
              </a:r>
              <a:r>
                <a:rPr lang="en-US" altLang="ko-KR" sz="2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ea"/>
                </a:rPr>
                <a:t>bit</a:t>
              </a:r>
              <a:r>
                <a:rPr lang="ko-KR" alt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ea"/>
                </a:rPr>
                <a:t>가 모여 </a:t>
              </a:r>
              <a:r>
                <a:rPr lang="en-US" altLang="ko-KR" sz="2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ea"/>
                </a:rPr>
                <a:t>byte </a:t>
              </a:r>
              <a:r>
                <a:rPr lang="ko-KR" altLang="en-US" sz="20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ea"/>
                </a:rPr>
                <a:t>형성</a:t>
              </a:r>
              <a:endPara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7561026" y="1143274"/>
              <a:ext cx="1785937" cy="571500"/>
              <a:chOff x="1185863" y="2286000"/>
              <a:chExt cx="1785937" cy="571500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1257300" y="2571750"/>
                <a:ext cx="214313" cy="2857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0</a:t>
                </a:r>
                <a:endParaRPr lang="ko-KR" altLang="en-US" sz="12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4" name="TextBox 16"/>
              <p:cNvSpPr txBox="1">
                <a:spLocks noChangeArrowheads="1"/>
              </p:cNvSpPr>
              <p:nvPr/>
            </p:nvSpPr>
            <p:spPr bwMode="auto">
              <a:xfrm>
                <a:off x="1185863" y="2286000"/>
                <a:ext cx="1714500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spcAft>
                    <a:spcPts val="200"/>
                  </a:spcAft>
                  <a:buClr>
                    <a:srgbClr val="660033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B1AE6B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ADB9AD"/>
                  </a:buClr>
                  <a:buChar char="•"/>
                  <a:defRPr sz="140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ko-KR" sz="1400" dirty="0">
                    <a:latin typeface="+mn-ea"/>
                    <a:ea typeface="+mn-ea"/>
                  </a:rPr>
                  <a:t>1 byte = 8 bit</a:t>
                </a:r>
                <a:endParaRPr lang="ko-KR" altLang="en-US" sz="1400" dirty="0">
                  <a:latin typeface="+mn-ea"/>
                  <a:ea typeface="+mn-ea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471613" y="2571750"/>
                <a:ext cx="214312" cy="2857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0</a:t>
                </a:r>
                <a:endParaRPr lang="ko-KR" altLang="en-US" sz="120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685925" y="2571750"/>
                <a:ext cx="214313" cy="2857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0</a:t>
                </a:r>
                <a:endParaRPr lang="ko-KR" altLang="en-US" sz="120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900238" y="2571750"/>
                <a:ext cx="214312" cy="2857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0</a:t>
                </a:r>
                <a:endParaRPr lang="ko-KR" altLang="en-US" sz="120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2114550" y="2571750"/>
                <a:ext cx="214313" cy="2857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0</a:t>
                </a:r>
                <a:endParaRPr lang="ko-KR" altLang="en-US" sz="120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2328863" y="2571750"/>
                <a:ext cx="214312" cy="2857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0</a:t>
                </a:r>
                <a:endParaRPr lang="ko-KR" altLang="en-US" sz="12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543175" y="2571750"/>
                <a:ext cx="214313" cy="2857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0</a:t>
                </a:r>
                <a:endParaRPr lang="ko-KR" altLang="en-US" sz="12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757488" y="2571750"/>
                <a:ext cx="214312" cy="2857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>
                    <a:solidFill>
                      <a:schemeClr val="tx1"/>
                    </a:solidFill>
                    <a:latin typeface="+mn-ea"/>
                  </a:rPr>
                  <a:t>0</a:t>
                </a:r>
                <a:endParaRPr lang="ko-KR" altLang="en-US" sz="120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301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247195"/>
              </p:ext>
            </p:extLst>
          </p:nvPr>
        </p:nvGraphicFramePr>
        <p:xfrm>
          <a:off x="418908" y="1383604"/>
          <a:ext cx="10314610" cy="46736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314610">
                  <a:extLst>
                    <a:ext uri="{9D8B030D-6E8A-4147-A177-3AD203B41FA5}">
                      <a16:colId xmlns:a16="http://schemas.microsoft.com/office/drawing/2014/main" val="364461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000" b="0" kern="0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2000" b="0" kern="0" dirty="0" err="1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자료형에</a:t>
                      </a:r>
                      <a:r>
                        <a:rPr lang="ko-KR" altLang="en-US" sz="2000" b="0" kern="0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 따른 최소값과 최대값</a:t>
                      </a:r>
                      <a:r>
                        <a:rPr lang="ko-KR" altLang="en-US" sz="2000" b="0" kern="0" baseline="0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 확인하는 예</a:t>
                      </a:r>
                      <a:endParaRPr lang="en-US" altLang="ko-KR" sz="2000" b="0" kern="0" dirty="0" smtClean="0">
                        <a:solidFill>
                          <a:srgbClr val="00B050"/>
                        </a:solidFill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public class Exam_02 {</a:t>
                      </a:r>
                      <a:endParaRPr lang="ko-KR" altLang="ko-KR" sz="2000" b="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	public static void main(String[] </a:t>
                      </a:r>
                      <a:r>
                        <a:rPr lang="en-US" altLang="ko-KR" sz="2000" b="0" kern="0" dirty="0" err="1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args</a:t>
                      </a:r>
                      <a:r>
                        <a:rPr lang="en-US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) {</a:t>
                      </a:r>
                      <a:endParaRPr lang="ko-KR" altLang="ko-KR" sz="2000" b="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		</a:t>
                      </a:r>
                      <a:r>
                        <a:rPr lang="en-US" altLang="ko-KR" sz="2000" b="0" kern="0" dirty="0" err="1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System.</a:t>
                      </a:r>
                      <a:r>
                        <a:rPr lang="en-US" altLang="ko-KR" sz="2000" b="0" i="1" kern="0" dirty="0" err="1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out</a:t>
                      </a:r>
                      <a:r>
                        <a:rPr lang="en-US" altLang="ko-KR" sz="2000" b="0" kern="0" dirty="0" err="1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.println</a:t>
                      </a:r>
                      <a:r>
                        <a:rPr lang="en-US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("</a:t>
                      </a:r>
                      <a:r>
                        <a:rPr lang="ko-KR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정수형</a:t>
                      </a:r>
                      <a:r>
                        <a:rPr lang="en-US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2000" b="0" kern="0" dirty="0" err="1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) </a:t>
                      </a:r>
                      <a:r>
                        <a:rPr lang="ko-KR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최소값</a:t>
                      </a:r>
                      <a:r>
                        <a:rPr lang="en-US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 : " + </a:t>
                      </a:r>
                      <a:r>
                        <a:rPr lang="en-US" altLang="ko-KR" sz="2000" b="1" kern="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Integer.</a:t>
                      </a:r>
                      <a:r>
                        <a:rPr lang="en-US" altLang="ko-KR" sz="2000" b="1" i="1" kern="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MIN_VALUE</a:t>
                      </a:r>
                      <a:r>
                        <a:rPr lang="en-US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 );</a:t>
                      </a:r>
                      <a:endParaRPr lang="ko-KR" altLang="ko-KR" sz="2000" b="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		</a:t>
                      </a:r>
                      <a:r>
                        <a:rPr lang="en-US" altLang="ko-KR" sz="2000" b="0" kern="0" dirty="0" err="1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System.</a:t>
                      </a:r>
                      <a:r>
                        <a:rPr lang="en-US" altLang="ko-KR" sz="2000" b="0" i="1" kern="0" dirty="0" err="1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out</a:t>
                      </a:r>
                      <a:r>
                        <a:rPr lang="en-US" altLang="ko-KR" sz="2000" b="0" kern="0" dirty="0" err="1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.println</a:t>
                      </a:r>
                      <a:r>
                        <a:rPr lang="en-US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("</a:t>
                      </a:r>
                      <a:r>
                        <a:rPr lang="ko-KR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정수형</a:t>
                      </a:r>
                      <a:r>
                        <a:rPr lang="en-US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2000" b="0" kern="0" dirty="0" err="1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) </a:t>
                      </a:r>
                      <a:r>
                        <a:rPr lang="ko-KR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최대값</a:t>
                      </a:r>
                      <a:r>
                        <a:rPr lang="en-US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 : " + </a:t>
                      </a:r>
                      <a:r>
                        <a:rPr lang="en-US" altLang="ko-KR" sz="2000" b="1" kern="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Integer.MAX_VALUE</a:t>
                      </a:r>
                      <a:r>
                        <a:rPr lang="en-US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 );</a:t>
                      </a:r>
                      <a:endParaRPr lang="ko-KR" altLang="ko-KR" sz="2000" b="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		</a:t>
                      </a:r>
                      <a:r>
                        <a:rPr lang="en-US" altLang="ko-KR" sz="2000" b="0" kern="0" dirty="0" err="1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System.</a:t>
                      </a:r>
                      <a:r>
                        <a:rPr lang="en-US" altLang="ko-KR" sz="2000" b="0" i="1" kern="0" dirty="0" err="1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out</a:t>
                      </a:r>
                      <a:r>
                        <a:rPr lang="en-US" altLang="ko-KR" sz="2000" b="0" kern="0" dirty="0" err="1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.println</a:t>
                      </a:r>
                      <a:r>
                        <a:rPr lang="en-US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("</a:t>
                      </a:r>
                      <a:r>
                        <a:rPr lang="ko-KR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정수형</a:t>
                      </a:r>
                      <a:r>
                        <a:rPr lang="en-US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(byte) </a:t>
                      </a:r>
                      <a:r>
                        <a:rPr lang="ko-KR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최소값</a:t>
                      </a:r>
                      <a:r>
                        <a:rPr lang="en-US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 : " + </a:t>
                      </a:r>
                      <a:r>
                        <a:rPr lang="en-US" altLang="ko-KR" sz="2000" b="1" kern="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Byte.MIN_VALUE</a:t>
                      </a:r>
                      <a:r>
                        <a:rPr lang="en-US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 );</a:t>
                      </a:r>
                      <a:endParaRPr lang="ko-KR" altLang="ko-KR" sz="2000" b="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		</a:t>
                      </a:r>
                      <a:r>
                        <a:rPr lang="en-US" altLang="ko-KR" sz="2000" b="0" kern="0" dirty="0" err="1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System.</a:t>
                      </a:r>
                      <a:r>
                        <a:rPr lang="en-US" altLang="ko-KR" sz="2000" b="0" i="1" kern="0" dirty="0" err="1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out</a:t>
                      </a:r>
                      <a:r>
                        <a:rPr lang="en-US" altLang="ko-KR" sz="2000" b="0" kern="0" dirty="0" err="1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.println</a:t>
                      </a:r>
                      <a:r>
                        <a:rPr lang="en-US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("</a:t>
                      </a:r>
                      <a:r>
                        <a:rPr lang="ko-KR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정수형</a:t>
                      </a:r>
                      <a:r>
                        <a:rPr lang="en-US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(byte) </a:t>
                      </a:r>
                      <a:r>
                        <a:rPr lang="ko-KR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최대값</a:t>
                      </a:r>
                      <a:r>
                        <a:rPr lang="en-US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 : " + </a:t>
                      </a:r>
                      <a:r>
                        <a:rPr lang="en-US" altLang="ko-KR" sz="2000" b="1" kern="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Byte.MAX_VALUE</a:t>
                      </a:r>
                      <a:r>
                        <a:rPr lang="en-US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 );</a:t>
                      </a:r>
                      <a:endParaRPr lang="ko-KR" altLang="ko-KR" sz="2000" b="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		</a:t>
                      </a:r>
                      <a:r>
                        <a:rPr lang="en-US" altLang="ko-KR" sz="2000" b="0" kern="0" dirty="0" err="1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System.</a:t>
                      </a:r>
                      <a:r>
                        <a:rPr lang="en-US" altLang="ko-KR" sz="2000" b="0" i="1" kern="0" dirty="0" err="1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out</a:t>
                      </a:r>
                      <a:r>
                        <a:rPr lang="en-US" altLang="ko-KR" sz="2000" b="0" kern="0" dirty="0" err="1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.println</a:t>
                      </a:r>
                      <a:r>
                        <a:rPr lang="en-US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("</a:t>
                      </a:r>
                      <a:r>
                        <a:rPr lang="ko-KR" altLang="ko-KR" sz="2000" b="0" kern="0" dirty="0" err="1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실수형</a:t>
                      </a:r>
                      <a:r>
                        <a:rPr lang="en-US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(double) </a:t>
                      </a:r>
                      <a:r>
                        <a:rPr lang="ko-KR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최소값</a:t>
                      </a:r>
                      <a:r>
                        <a:rPr lang="en-US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 : " + </a:t>
                      </a:r>
                      <a:r>
                        <a:rPr lang="en-US" altLang="ko-KR" sz="2000" b="1" kern="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Double.MIN_VALUE</a:t>
                      </a:r>
                      <a:r>
                        <a:rPr lang="en-US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 );</a:t>
                      </a:r>
                      <a:endParaRPr lang="ko-KR" altLang="ko-KR" sz="2000" b="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		</a:t>
                      </a:r>
                      <a:r>
                        <a:rPr lang="en-US" altLang="ko-KR" sz="2000" b="0" kern="0" dirty="0" err="1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System.</a:t>
                      </a:r>
                      <a:r>
                        <a:rPr lang="en-US" altLang="ko-KR" sz="2000" b="0" i="1" kern="0" dirty="0" err="1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out</a:t>
                      </a:r>
                      <a:r>
                        <a:rPr lang="en-US" altLang="ko-KR" sz="2000" b="0" kern="0" dirty="0" err="1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.println</a:t>
                      </a:r>
                      <a:r>
                        <a:rPr lang="en-US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("</a:t>
                      </a:r>
                      <a:r>
                        <a:rPr lang="ko-KR" altLang="ko-KR" sz="2000" b="0" kern="0" dirty="0" err="1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실수형</a:t>
                      </a:r>
                      <a:r>
                        <a:rPr lang="en-US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(double) </a:t>
                      </a:r>
                      <a:r>
                        <a:rPr lang="ko-KR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최대값</a:t>
                      </a:r>
                      <a:r>
                        <a:rPr lang="en-US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 : " + </a:t>
                      </a:r>
                      <a:r>
                        <a:rPr lang="en-US" altLang="ko-KR" sz="2000" b="1" kern="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Double.MAX_VALUE</a:t>
                      </a:r>
                      <a:r>
                        <a:rPr lang="en-US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 );</a:t>
                      </a:r>
                      <a:endParaRPr lang="ko-KR" altLang="ko-KR" sz="2000" b="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	}</a:t>
                      </a:r>
                      <a:endParaRPr lang="ko-KR" altLang="ko-KR" sz="2000" b="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2000" b="0" kern="0" dirty="0" smtClean="0">
                          <a:effectLst/>
                          <a:latin typeface="+mn-ea"/>
                          <a:ea typeface="+mn-ea"/>
                          <a:cs typeface="맑은 고딕" panose="020B0503020000020004" pitchFamily="50" charset="-127"/>
                        </a:rPr>
                        <a:t>}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259602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1_2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2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리터럴</a:t>
            </a:r>
            <a:r>
              <a:rPr lang="ko-KR" altLang="en-US" dirty="0" smtClean="0"/>
              <a:t> </a:t>
            </a:r>
            <a:r>
              <a:rPr lang="ko-KR" altLang="en-US" dirty="0" err="1"/>
              <a:t>표기방법</a:t>
            </a:r>
            <a:endParaRPr lang="ko-KR" altLang="en-US" dirty="0"/>
          </a:p>
        </p:txBody>
      </p:sp>
      <p:sp>
        <p:nvSpPr>
          <p:cNvPr id="905219" name="Rectangle 3"/>
          <p:cNvSpPr>
            <a:spLocks noGrp="1" noChangeArrowheads="1"/>
          </p:cNvSpPr>
          <p:nvPr>
            <p:ph idx="1"/>
          </p:nvPr>
        </p:nvSpPr>
        <p:spPr>
          <a:xfrm>
            <a:off x="196553" y="1210068"/>
            <a:ext cx="11759014" cy="5230027"/>
          </a:xfrm>
        </p:spPr>
        <p:txBody>
          <a:bodyPr/>
          <a:lstStyle/>
          <a:p>
            <a:r>
              <a:rPr lang="ko-KR" altLang="en-US" dirty="0" err="1"/>
              <a:t>리터럴</a:t>
            </a:r>
            <a:r>
              <a:rPr lang="en-US" altLang="ko-KR" dirty="0"/>
              <a:t>(literal) : </a:t>
            </a:r>
            <a:r>
              <a:rPr lang="ko-KR" altLang="en-US" dirty="0"/>
              <a:t>소스 코드 내에 데이터 값 그대로 쓴 상수</a:t>
            </a:r>
            <a:r>
              <a:rPr lang="en-US" altLang="ko-KR" dirty="0"/>
              <a:t>, </a:t>
            </a:r>
            <a:r>
              <a:rPr lang="ko-KR" altLang="en-US" dirty="0" smtClean="0"/>
              <a:t>정해진 형식이 있음 </a:t>
            </a:r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1_2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26682"/>
              </p:ext>
            </p:extLst>
          </p:nvPr>
        </p:nvGraphicFramePr>
        <p:xfrm>
          <a:off x="305414" y="1810918"/>
          <a:ext cx="5221304" cy="28346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221304">
                  <a:extLst>
                    <a:ext uri="{9D8B030D-6E8A-4147-A177-3AD203B41FA5}">
                      <a16:colId xmlns:a16="http://schemas.microsoft.com/office/drawing/2014/main" val="147507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var1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800" b="1" i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</a:rPr>
                        <a:t>0b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1010; </a:t>
                      </a:r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//2</a:t>
                      </a:r>
                      <a:r>
                        <a:rPr lang="ko-KR" altLang="en-US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진수</a:t>
                      </a:r>
                    </a:p>
                    <a:p>
                      <a:pPr algn="l"/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var2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800" b="1" i="0" kern="120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147;   </a:t>
                      </a:r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//8</a:t>
                      </a:r>
                      <a:r>
                        <a:rPr lang="ko-KR" altLang="en-US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진수</a:t>
                      </a:r>
                    </a:p>
                    <a:p>
                      <a:pPr algn="l"/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var3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800" b="1" i="0" kern="120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0x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fa13;  </a:t>
                      </a:r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//16</a:t>
                      </a:r>
                      <a:r>
                        <a:rPr lang="ko-KR" altLang="en-US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진수</a:t>
                      </a: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long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var4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4857264542365</a:t>
                      </a:r>
                      <a:r>
                        <a:rPr lang="en-US" altLang="ko-KR" sz="1800" b="0" i="0" kern="120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  </a:t>
                      </a:r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//long</a:t>
                      </a:r>
                      <a:r>
                        <a:rPr lang="ko-KR" altLang="en-US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형 </a:t>
                      </a: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//byte var5=128;  //</a:t>
                      </a:r>
                      <a:r>
                        <a:rPr lang="ko-KR" altLang="en-US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컴파일 오류</a:t>
                      </a:r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허용범위 초과</a:t>
                      </a:r>
                    </a:p>
                    <a:p>
                      <a:pPr algn="l"/>
                      <a:endParaRPr lang="ko-KR" altLang="en-US" sz="1800" b="0" i="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"var1 = 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var1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"var2 = 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var2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"var3 = 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var3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"var4 = 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var4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  <a:endParaRPr lang="ko-KR" altLang="en-US" sz="1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4532139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60" y="5071339"/>
            <a:ext cx="2038350" cy="9429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80554"/>
              </p:ext>
            </p:extLst>
          </p:nvPr>
        </p:nvGraphicFramePr>
        <p:xfrm>
          <a:off x="6068489" y="2357059"/>
          <a:ext cx="5221304" cy="39319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221304">
                  <a:extLst>
                    <a:ext uri="{9D8B030D-6E8A-4147-A177-3AD203B41FA5}">
                      <a16:colId xmlns:a16="http://schemas.microsoft.com/office/drawing/2014/main" val="147507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float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var6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=23.345</a:t>
                      </a:r>
                      <a:r>
                        <a:rPr lang="en-US" altLang="ko-KR" sz="1800" b="1" i="0" kern="120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f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double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var7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=34.356;</a:t>
                      </a: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double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var8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=23.2e-3;</a:t>
                      </a:r>
                    </a:p>
                    <a:p>
                      <a:pPr algn="l"/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"var6 = 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+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var6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"var7 = 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+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var7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"var8 = 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+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var8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);</a:t>
                      </a:r>
                    </a:p>
                    <a:p>
                      <a:pPr algn="l"/>
                      <a:endParaRPr lang="ko-KR" altLang="en-US" sz="1800" b="0" i="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1800" b="1" i="0" dirty="0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char</a:t>
                      </a:r>
                      <a:r>
                        <a:rPr lang="ko-KR" altLang="en-US" sz="1800" b="1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800" b="1" i="0" dirty="0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ch1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=</a:t>
                      </a:r>
                      <a:r>
                        <a:rPr lang="en-US" altLang="ko-KR" sz="1800" b="1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'</a:t>
                      </a:r>
                      <a:r>
                        <a:rPr lang="ko-KR" altLang="en-US" sz="1800" b="1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가</a:t>
                      </a:r>
                      <a:r>
                        <a:rPr lang="en-US" altLang="ko-KR" sz="1800" b="1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'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en-US" altLang="ko-KR" sz="1800" b="1" i="0" dirty="0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ch2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=</a:t>
                      </a:r>
                      <a:r>
                        <a:rPr lang="en-US" altLang="ko-KR" sz="1800" b="1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'\uac00'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; 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//</a:t>
                      </a:r>
                      <a:r>
                        <a:rPr lang="ko-KR" altLang="en-US" sz="1800" b="0" i="0" dirty="0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문자 </a:t>
                      </a:r>
                      <a:r>
                        <a:rPr lang="ko-KR" altLang="en-US" sz="1800" b="0" i="0" dirty="0" err="1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리터럴</a:t>
                      </a:r>
                      <a:endParaRPr lang="ko-KR" altLang="en-US" sz="1800" b="0" i="0" dirty="0" smtClean="0">
                        <a:solidFill>
                          <a:srgbClr val="3F7F5F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String </a:t>
                      </a:r>
                      <a:r>
                        <a:rPr lang="en-US" altLang="ko-KR" sz="1800" b="1" i="0" dirty="0" err="1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str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=</a:t>
                      </a:r>
                      <a:r>
                        <a:rPr lang="en-US" altLang="ko-KR" sz="1800" b="1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"</a:t>
                      </a:r>
                      <a:r>
                        <a:rPr lang="ko-KR" altLang="en-US" sz="1800" b="1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문자열</a:t>
                      </a:r>
                      <a:r>
                        <a:rPr lang="en-US" altLang="ko-KR" sz="1800" b="1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"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;             </a:t>
                      </a:r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//</a:t>
                      </a:r>
                      <a:r>
                        <a:rPr lang="ko-KR" altLang="en-US" sz="1800" b="0" i="0" dirty="0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문자열 </a:t>
                      </a:r>
                      <a:r>
                        <a:rPr lang="ko-KR" altLang="en-US" sz="1800" b="0" i="0" dirty="0" err="1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리터럴</a:t>
                      </a:r>
                      <a:endParaRPr lang="ko-KR" altLang="en-US" sz="1800" b="0" i="0" dirty="0" smtClean="0">
                        <a:solidFill>
                          <a:srgbClr val="3F7F5F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1800" b="1" i="0" dirty="0" err="1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boolean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800" b="1" i="0" dirty="0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b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=</a:t>
                      </a:r>
                      <a:r>
                        <a:rPr lang="en-US" altLang="ko-KR" sz="1800" b="1" i="0" dirty="0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true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en-US" altLang="ko-KR" sz="1800" b="1" i="0" dirty="0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f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=</a:t>
                      </a:r>
                      <a:r>
                        <a:rPr lang="en-US" altLang="ko-KR" sz="1800" b="1" i="0" dirty="0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false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;       </a:t>
                      </a:r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//</a:t>
                      </a:r>
                      <a:r>
                        <a:rPr lang="ko-KR" altLang="en-US" sz="1800" b="0" i="0" dirty="0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논리 </a:t>
                      </a:r>
                      <a:r>
                        <a:rPr lang="ko-KR" altLang="en-US" sz="1800" b="0" i="0" dirty="0" err="1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리터럴</a:t>
                      </a:r>
                      <a:endParaRPr lang="ko-KR" altLang="en-US" sz="1800" b="0" i="0" dirty="0" smtClean="0">
                        <a:solidFill>
                          <a:srgbClr val="3F7F5F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"ch1 = 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+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ch1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"ch2 = 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+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ch2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"</a:t>
                      </a:r>
                      <a:r>
                        <a:rPr lang="en-US" altLang="ko-KR" sz="1800" b="0" i="0" dirty="0" err="1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str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= 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+ 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str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"b = 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+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b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+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"\</a:t>
                      </a:r>
                      <a:r>
                        <a:rPr lang="en-US" altLang="ko-KR" sz="1800" b="0" i="0" dirty="0" err="1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tf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= 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+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f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);</a:t>
                      </a:r>
                      <a:endParaRPr lang="ko-KR" altLang="en-US" sz="1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4532139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470"/>
          <a:stretch/>
        </p:blipFill>
        <p:spPr>
          <a:xfrm>
            <a:off x="10050174" y="2020191"/>
            <a:ext cx="1886387" cy="16383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7229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392" y="1162782"/>
            <a:ext cx="11944608" cy="52300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데이터 타입을 다른 타입으로 변환하는 것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 smtClean="0">
                <a:sym typeface="Wingdings" panose="05000000000000000000" pitchFamily="2" charset="2"/>
              </a:rPr>
              <a:t>종류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자동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묵시적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타입 </a:t>
            </a:r>
            <a:r>
              <a:rPr lang="ko-KR" altLang="en-US" dirty="0" smtClean="0">
                <a:sym typeface="Wingdings" panose="05000000000000000000" pitchFamily="2" charset="2"/>
              </a:rPr>
              <a:t>변환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sym typeface="Wingdings" panose="05000000000000000000" pitchFamily="2" charset="2"/>
              </a:rPr>
              <a:t>프로그램 실행 도중 작은 타입은 큰 타입으로 자동 타입 변환 </a:t>
            </a:r>
            <a:r>
              <a:rPr lang="ko-KR" altLang="en-US" dirty="0" smtClean="0">
                <a:sym typeface="Wingdings" panose="05000000000000000000" pitchFamily="2" charset="2"/>
              </a:rPr>
              <a:t>가능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>
              <a:lnSpc>
                <a:spcPct val="10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sym typeface="Wingdings" panose="05000000000000000000" pitchFamily="2" charset="2"/>
              </a:rPr>
              <a:t>강제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명시적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타입 </a:t>
            </a:r>
            <a:r>
              <a:rPr lang="ko-KR" altLang="en-US" dirty="0" smtClean="0">
                <a:sym typeface="Wingdings" panose="05000000000000000000" pitchFamily="2" charset="2"/>
              </a:rPr>
              <a:t>변환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캐스팅 연산자 사용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sym typeface="Wingdings" panose="05000000000000000000" pitchFamily="2" charset="2"/>
              </a:rPr>
              <a:t>큰 타입을 작은 타입 단위로 쪼개기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1_2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81" b="4273"/>
          <a:stretch/>
        </p:blipFill>
        <p:spPr bwMode="auto">
          <a:xfrm>
            <a:off x="1556047" y="2940235"/>
            <a:ext cx="5606684" cy="409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047" y="4297087"/>
            <a:ext cx="6644509" cy="235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1_2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955263"/>
              </p:ext>
            </p:extLst>
          </p:nvPr>
        </p:nvGraphicFramePr>
        <p:xfrm>
          <a:off x="530016" y="1266597"/>
          <a:ext cx="8776354" cy="49682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776354">
                  <a:extLst>
                    <a:ext uri="{9D8B030D-6E8A-4147-A177-3AD203B41FA5}">
                      <a16:colId xmlns:a16="http://schemas.microsoft.com/office/drawing/2014/main" val="2613049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b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000" b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타입 변환 예</a:t>
                      </a:r>
                      <a:endParaRPr lang="en-US" altLang="ko-KR" sz="2000" b="0" kern="1200" dirty="0" smtClean="0">
                        <a:solidFill>
                          <a:srgbClr val="3F7F5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ko-KR" sz="2000" b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intValue1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=65;</a:t>
                      </a:r>
                    </a:p>
                    <a:p>
                      <a:pPr algn="l"/>
                      <a:r>
                        <a:rPr lang="en-US" altLang="ko-KR" sz="20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char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chValue1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=(</a:t>
                      </a:r>
                      <a:r>
                        <a:rPr lang="en-US" altLang="ko-KR" sz="20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char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2000" b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intValue1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 </a:t>
                      </a:r>
                      <a:r>
                        <a:rPr lang="en-US" altLang="ko-KR" sz="2000" b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2000" b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강제 타입 변환</a:t>
                      </a:r>
                    </a:p>
                    <a:p>
                      <a:pPr algn="l"/>
                      <a:endParaRPr lang="ko-KR" altLang="en-US" sz="2000" b="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endParaRPr lang="ko-KR" altLang="en-US" sz="2000" b="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20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double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doubleValue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=34.567;</a:t>
                      </a:r>
                    </a:p>
                    <a:p>
                      <a:pPr algn="l"/>
                      <a:r>
                        <a:rPr lang="en-US" altLang="ko-KR" sz="2000" b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intValue2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=(</a:t>
                      </a:r>
                      <a:r>
                        <a:rPr lang="en-US" altLang="ko-KR" sz="2000" b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2000" b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doubleValue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 </a:t>
                      </a:r>
                      <a:r>
                        <a:rPr lang="en-US" altLang="ko-KR" sz="2000" b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2000" b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강제 타입 변환</a:t>
                      </a:r>
                    </a:p>
                    <a:p>
                      <a:pPr algn="l"/>
                      <a:r>
                        <a:rPr lang="en-US" altLang="ko-KR" sz="2000" b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intValue3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2000" b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'B'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algn="l"/>
                      <a:endParaRPr lang="ko-KR" altLang="en-US" sz="2000" b="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20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byte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u="none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byteValue</a:t>
                      </a:r>
                      <a:r>
                        <a:rPr lang="en-US" altLang="ko-KR" sz="2000" b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=34;</a:t>
                      </a:r>
                    </a:p>
                    <a:p>
                      <a:pPr algn="l"/>
                      <a:r>
                        <a:rPr lang="en-US" altLang="ko-KR" sz="2000" b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//char chValue2=</a:t>
                      </a:r>
                      <a:r>
                        <a:rPr lang="en-US" altLang="ko-KR" sz="2000" b="0" dirty="0" err="1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byteValue</a:t>
                      </a:r>
                      <a:r>
                        <a:rPr lang="en-US" altLang="ko-KR" sz="2000" b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;  //</a:t>
                      </a:r>
                      <a:r>
                        <a:rPr lang="ko-KR" altLang="en-US" sz="2000" b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컴파일 오류</a:t>
                      </a:r>
                      <a:r>
                        <a:rPr lang="en-US" altLang="ko-KR" sz="2000" b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, char</a:t>
                      </a:r>
                      <a:r>
                        <a:rPr lang="ko-KR" altLang="en-US" sz="2000" b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은 음수를 포함하지 않음</a:t>
                      </a:r>
                    </a:p>
                    <a:p>
                      <a:pPr algn="l"/>
                      <a:r>
                        <a:rPr lang="en-US" altLang="ko-KR" sz="2000" b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en-US" altLang="ko-KR" sz="2000" b="0" dirty="0" err="1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boolean</a:t>
                      </a:r>
                      <a:r>
                        <a:rPr lang="en-US" altLang="ko-KR" sz="2000" b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dirty="0" err="1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boolValue</a:t>
                      </a:r>
                      <a:r>
                        <a:rPr lang="en-US" altLang="ko-KR" sz="2000" b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 = chValue1; //</a:t>
                      </a:r>
                      <a:r>
                        <a:rPr lang="ko-KR" altLang="en-US" sz="2000" b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컴파일 오류</a:t>
                      </a:r>
                      <a:r>
                        <a:rPr lang="en-US" altLang="ko-KR" sz="2000" b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2000" b="0" dirty="0" err="1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boolean</a:t>
                      </a:r>
                      <a:r>
                        <a:rPr lang="ko-KR" altLang="en-US" sz="2000" b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은 </a:t>
                      </a:r>
                      <a:r>
                        <a:rPr lang="ko-KR" altLang="en-US" sz="2000" b="0" dirty="0" err="1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형변환</a:t>
                      </a:r>
                      <a:r>
                        <a:rPr lang="ko-KR" altLang="en-US" sz="2000" b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 불가</a:t>
                      </a:r>
                    </a:p>
                    <a:p>
                      <a:pPr algn="l"/>
                      <a:endParaRPr lang="ko-KR" altLang="en-US" sz="2000" b="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20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1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1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000" b="0" i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1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"chValue1 = "</a:t>
                      </a:r>
                      <a:r>
                        <a:rPr lang="en-US" altLang="ko-KR" sz="2000" b="0" i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R" sz="2000" b="0" i="1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chValue1</a:t>
                      </a:r>
                      <a:r>
                        <a:rPr lang="en-US" altLang="ko-KR" sz="2000" b="0" i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20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1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1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000" b="0" i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1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"intValue2 = "</a:t>
                      </a:r>
                      <a:r>
                        <a:rPr lang="en-US" altLang="ko-KR" sz="2000" b="0" i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R" sz="2000" b="0" i="1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intValue2</a:t>
                      </a:r>
                      <a:r>
                        <a:rPr lang="en-US" altLang="ko-KR" sz="2000" b="0" i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20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1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1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000" b="0" i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1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"intValue3 = "</a:t>
                      </a:r>
                      <a:r>
                        <a:rPr lang="en-US" altLang="ko-KR" sz="2000" b="0" i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R" sz="2000" b="0" i="1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intValue3</a:t>
                      </a:r>
                      <a:r>
                        <a:rPr lang="en-US" altLang="ko-KR" sz="2000" b="0" i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588727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116" y="1585822"/>
            <a:ext cx="2187920" cy="11573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542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448" y="1143274"/>
            <a:ext cx="11944608" cy="4546361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+</a:t>
            </a:r>
            <a:r>
              <a:rPr lang="ko-KR" altLang="en-US" dirty="0" smtClean="0"/>
              <a:t>연산에서의 문자열 자동 타입 변환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문자열을 기본 타입으로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숫자로만 구성된 문자열을 기본형으로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예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intValue</a:t>
            </a:r>
            <a:r>
              <a:rPr lang="en-US" altLang="ko-KR" dirty="0" smtClean="0"/>
              <a:t>= </a:t>
            </a:r>
            <a:r>
              <a:rPr lang="en-US" altLang="ko-KR" b="1" dirty="0" err="1" smtClean="0">
                <a:solidFill>
                  <a:schemeClr val="accent3">
                    <a:lumMod val="75000"/>
                  </a:schemeClr>
                </a:solidFill>
              </a:rPr>
              <a:t>Integer.parseInt</a:t>
            </a:r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</a:rPr>
              <a:t>(“124”);  </a:t>
            </a:r>
            <a:r>
              <a:rPr lang="en-US" altLang="ko-KR" dirty="0" smtClean="0">
                <a:solidFill>
                  <a:srgbClr val="00B050"/>
                </a:solidFill>
              </a:rPr>
              <a:t>//</a:t>
            </a:r>
            <a:r>
              <a:rPr lang="en-US" altLang="ko-KR" dirty="0" err="1" smtClean="0">
                <a:solidFill>
                  <a:srgbClr val="00B050"/>
                </a:solidFill>
              </a:rPr>
              <a:t>int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ko-KR" altLang="en-US" dirty="0" smtClean="0">
                <a:solidFill>
                  <a:srgbClr val="00B050"/>
                </a:solidFill>
              </a:rPr>
              <a:t>변환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lvl="2"/>
            <a:r>
              <a:rPr lang="en-US" altLang="ko-KR" dirty="0" smtClean="0"/>
              <a:t>double </a:t>
            </a:r>
            <a:r>
              <a:rPr lang="en-US" altLang="ko-KR" dirty="0" err="1" smtClean="0"/>
              <a:t>doValue</a:t>
            </a:r>
            <a:r>
              <a:rPr lang="en-US" altLang="ko-KR" dirty="0" smtClean="0"/>
              <a:t> = </a:t>
            </a:r>
            <a:r>
              <a:rPr lang="en-US" altLang="ko-KR" b="1" dirty="0" err="1">
                <a:solidFill>
                  <a:schemeClr val="accent3">
                    <a:lumMod val="75000"/>
                  </a:schemeClr>
                </a:solidFill>
              </a:rPr>
              <a:t>Double.parseInt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(“34.4636”);  </a:t>
            </a:r>
            <a:r>
              <a:rPr lang="en-US" altLang="ko-KR" dirty="0">
                <a:solidFill>
                  <a:srgbClr val="00B050"/>
                </a:solidFill>
              </a:rPr>
              <a:t>//double </a:t>
            </a:r>
            <a:r>
              <a:rPr lang="ko-KR" altLang="en-US" dirty="0">
                <a:solidFill>
                  <a:srgbClr val="00B050"/>
                </a:solidFill>
              </a:rPr>
              <a:t>변환</a:t>
            </a:r>
            <a:endParaRPr lang="en-US" altLang="ko-KR" dirty="0">
              <a:solidFill>
                <a:srgbClr val="00B050"/>
              </a:solidFill>
            </a:endParaRPr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1_2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782868"/>
              </p:ext>
            </p:extLst>
          </p:nvPr>
        </p:nvGraphicFramePr>
        <p:xfrm>
          <a:off x="946685" y="1674977"/>
          <a:ext cx="4881547" cy="11074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881547">
                  <a:extLst>
                    <a:ext uri="{9D8B030D-6E8A-4147-A177-3AD203B41FA5}">
                      <a16:colId xmlns:a16="http://schemas.microsoft.com/office/drawing/2014/main" val="224675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</a:pP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"34"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+ 57 + 12);</a:t>
                      </a:r>
                    </a:p>
                    <a:p>
                      <a:pPr algn="l">
                        <a:spcBef>
                          <a:spcPts val="400"/>
                        </a:spcBef>
                      </a:pP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(34 + 57 + 12);</a:t>
                      </a:r>
                    </a:p>
                    <a:p>
                      <a:pPr algn="l">
                        <a:spcBef>
                          <a:spcPts val="400"/>
                        </a:spcBef>
                      </a:pP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((34 + 57) + 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"12"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  <a:endParaRPr lang="ko-KR" altLang="en-US" sz="2000" b="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514128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752" y="1742089"/>
            <a:ext cx="955977" cy="104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9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/>
              <a:t>중간 점검 문제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81000" indent="-381000">
              <a:buNone/>
            </a:pPr>
            <a:r>
              <a:rPr lang="en-US" altLang="ko-KR" dirty="0"/>
              <a:t>1. days</a:t>
            </a:r>
            <a:r>
              <a:rPr lang="ko-KR" altLang="en-US" dirty="0"/>
              <a:t>와 </a:t>
            </a:r>
            <a:r>
              <a:rPr lang="en-US" altLang="ko-KR" dirty="0"/>
              <a:t>Days</a:t>
            </a:r>
            <a:r>
              <a:rPr lang="ko-KR" altLang="en-US" dirty="0"/>
              <a:t>는 동일한 변수인가 아닌가</a:t>
            </a:r>
            <a:r>
              <a:rPr lang="en-US" altLang="ko-KR" dirty="0"/>
              <a:t>?</a:t>
            </a:r>
          </a:p>
          <a:p>
            <a:pPr marL="381000" indent="-381000">
              <a:buNone/>
            </a:pPr>
            <a:r>
              <a:rPr lang="en-US" altLang="ko-KR" dirty="0" smtClean="0"/>
              <a:t>     </a:t>
            </a:r>
            <a:r>
              <a:rPr lang="ko-KR" altLang="en-US" dirty="0" smtClean="0"/>
              <a:t>서로 다른 변수</a:t>
            </a:r>
            <a:endParaRPr lang="en-US" altLang="ko-KR" dirty="0"/>
          </a:p>
          <a:p>
            <a:pPr marL="381000" indent="-381000">
              <a:buNone/>
            </a:pPr>
            <a:r>
              <a:rPr lang="en-US" altLang="ko-KR" dirty="0"/>
              <a:t>2. </a:t>
            </a:r>
            <a:r>
              <a:rPr lang="ko-KR" altLang="en-US" dirty="0"/>
              <a:t>다음 중에서 올바르지 않은 </a:t>
            </a:r>
            <a:r>
              <a:rPr lang="ko-KR" altLang="en-US" dirty="0" err="1"/>
              <a:t>변수이름과</a:t>
            </a:r>
            <a:r>
              <a:rPr lang="ko-KR" altLang="en-US" dirty="0"/>
              <a:t> 이유를 설명하세요</a:t>
            </a:r>
          </a:p>
          <a:p>
            <a:pPr marL="381000" indent="-381000">
              <a:buNone/>
            </a:pPr>
            <a:r>
              <a:rPr lang="en-US" altLang="ko-KR" dirty="0"/>
              <a:t>    x, 8items, march09, import, theProfit2009, #</a:t>
            </a:r>
            <a:r>
              <a:rPr lang="en-US" altLang="ko-KR" dirty="0" err="1"/>
              <a:t>ofPlayer</a:t>
            </a:r>
            <a:endParaRPr lang="en-US" altLang="ko-KR" dirty="0"/>
          </a:p>
          <a:p>
            <a:pPr marL="381000" indent="-381000">
              <a:buNone/>
            </a:pPr>
            <a:endParaRPr lang="en-US" altLang="ko-KR" dirty="0"/>
          </a:p>
          <a:p>
            <a:pPr marL="381000" indent="-381000">
              <a:buNone/>
            </a:pPr>
            <a:endParaRPr lang="en-US" altLang="ko-KR" dirty="0"/>
          </a:p>
          <a:p>
            <a:pPr marL="381000" indent="-381000">
              <a:buNone/>
            </a:pPr>
            <a:endParaRPr lang="en-US" altLang="ko-KR" dirty="0"/>
          </a:p>
          <a:p>
            <a:pPr marL="381000" indent="-381000">
              <a:buNone/>
            </a:pPr>
            <a:r>
              <a:rPr lang="en-US" altLang="ko-KR" dirty="0"/>
              <a:t>3. </a:t>
            </a:r>
            <a:r>
              <a:rPr lang="ko-KR" altLang="en-US" dirty="0"/>
              <a:t>문자를 저장할 변수 </a:t>
            </a:r>
            <a:r>
              <a:rPr lang="en-US" altLang="ko-KR" dirty="0" err="1"/>
              <a:t>ch</a:t>
            </a:r>
            <a:r>
              <a:rPr lang="ko-KR" altLang="en-US" dirty="0"/>
              <a:t>를 선언하고  </a:t>
            </a:r>
            <a:r>
              <a:rPr lang="en-US" altLang="ko-KR" dirty="0"/>
              <a:t>'</a:t>
            </a:r>
            <a:r>
              <a:rPr lang="ko-KR" altLang="en-US" dirty="0"/>
              <a:t>가</a:t>
            </a:r>
            <a:r>
              <a:rPr lang="en-US" altLang="ko-KR" dirty="0"/>
              <a:t>'</a:t>
            </a:r>
            <a:r>
              <a:rPr lang="ko-KR" altLang="en-US" dirty="0"/>
              <a:t>로 초기화 하시오</a:t>
            </a:r>
            <a:r>
              <a:rPr lang="en-US" altLang="ko-KR" dirty="0"/>
              <a:t>.</a:t>
            </a:r>
          </a:p>
          <a:p>
            <a:pPr marL="381000" indent="-381000">
              <a:buNone/>
            </a:pPr>
            <a:r>
              <a:rPr lang="ko-KR" altLang="en-US" dirty="0"/>
              <a:t>      </a:t>
            </a:r>
            <a:r>
              <a:rPr lang="en-US" altLang="ko-KR" dirty="0"/>
              <a:t>char </a:t>
            </a:r>
            <a:r>
              <a:rPr lang="en-US" altLang="ko-KR" dirty="0" err="1"/>
              <a:t>ch</a:t>
            </a:r>
            <a:r>
              <a:rPr lang="en-US" altLang="ko-KR" dirty="0"/>
              <a:t>='</a:t>
            </a:r>
            <a:r>
              <a:rPr lang="ko-KR" altLang="en-US" dirty="0"/>
              <a:t>가</a:t>
            </a:r>
            <a:r>
              <a:rPr lang="en-US" altLang="ko-KR" dirty="0"/>
              <a:t>';</a:t>
            </a:r>
          </a:p>
          <a:p>
            <a:pPr marL="381000" indent="-381000">
              <a:buNone/>
            </a:pPr>
            <a:r>
              <a:rPr lang="en-US" altLang="ko-KR" dirty="0"/>
              <a:t>4. </a:t>
            </a:r>
            <a:r>
              <a:rPr lang="ko-KR" altLang="en-US" dirty="0"/>
              <a:t>문자열을 저장할 변수 </a:t>
            </a:r>
            <a:r>
              <a:rPr lang="en-US" altLang="ko-KR" dirty="0" err="1"/>
              <a:t>str</a:t>
            </a:r>
            <a:r>
              <a:rPr lang="ko-KR" altLang="en-US" dirty="0"/>
              <a:t>을 선언하고 </a:t>
            </a:r>
            <a:r>
              <a:rPr lang="en-US" altLang="ko-KR" dirty="0"/>
              <a:t>"string"</a:t>
            </a:r>
            <a:r>
              <a:rPr lang="ko-KR" altLang="en-US" dirty="0"/>
              <a:t>로 초기화 하시오</a:t>
            </a:r>
            <a:r>
              <a:rPr lang="en-US" altLang="ko-KR" dirty="0"/>
              <a:t>.</a:t>
            </a:r>
          </a:p>
          <a:p>
            <a:pPr marL="381000" indent="-381000">
              <a:buNone/>
            </a:pPr>
            <a:r>
              <a:rPr lang="en-US" altLang="ko-KR" dirty="0"/>
              <a:t>     String </a:t>
            </a:r>
            <a:r>
              <a:rPr lang="en-US" altLang="ko-KR" dirty="0" err="1"/>
              <a:t>str</a:t>
            </a:r>
            <a:r>
              <a:rPr lang="en-US" altLang="ko-KR" dirty="0"/>
              <a:t>="string";</a:t>
            </a:r>
          </a:p>
          <a:p>
            <a:pPr marL="381000" indent="-381000">
              <a:buNone/>
            </a:pPr>
            <a:r>
              <a:rPr lang="en-US" altLang="ko-KR" dirty="0"/>
              <a:t>5. </a:t>
            </a:r>
            <a:r>
              <a:rPr lang="ko-KR" altLang="en-US" dirty="0"/>
              <a:t>실수를 저장할 변수 </a:t>
            </a:r>
            <a:r>
              <a:rPr lang="en-US" altLang="ko-KR" dirty="0"/>
              <a:t>d</a:t>
            </a:r>
            <a:r>
              <a:rPr lang="ko-KR" altLang="en-US" dirty="0"/>
              <a:t>를 선언하고 </a:t>
            </a:r>
            <a:r>
              <a:rPr lang="en-US" altLang="ko-KR" dirty="0"/>
              <a:t>34.567</a:t>
            </a:r>
            <a:r>
              <a:rPr lang="ko-KR" altLang="en-US" dirty="0"/>
              <a:t>로 초기화 하시오</a:t>
            </a:r>
            <a:r>
              <a:rPr lang="en-US" altLang="ko-KR" dirty="0"/>
              <a:t>.</a:t>
            </a:r>
          </a:p>
          <a:p>
            <a:pPr marL="381000" indent="-381000">
              <a:buNone/>
            </a:pPr>
            <a:r>
              <a:rPr lang="en-US" altLang="ko-KR" dirty="0"/>
              <a:t>     double d=34.567</a:t>
            </a:r>
          </a:p>
          <a:p>
            <a:pPr marL="381000" indent="-381000">
              <a:buNone/>
            </a:pPr>
            <a:endParaRPr lang="ko-KR" altLang="en-US" dirty="0"/>
          </a:p>
        </p:txBody>
      </p:sp>
      <p:sp>
        <p:nvSpPr>
          <p:cNvPr id="902148" name="Rectangle 4"/>
          <p:cNvSpPr>
            <a:spLocks noChangeArrowheads="1"/>
          </p:cNvSpPr>
          <p:nvPr/>
        </p:nvSpPr>
        <p:spPr bwMode="auto">
          <a:xfrm>
            <a:off x="1543051" y="29427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902149" name="_x88072008" descr="EMB000007b403b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130" y="366608"/>
            <a:ext cx="639763" cy="63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2150" name="AutoShape 6"/>
          <p:cNvSpPr>
            <a:spLocks noChangeArrowheads="1"/>
          </p:cNvSpPr>
          <p:nvPr/>
        </p:nvSpPr>
        <p:spPr bwMode="auto">
          <a:xfrm>
            <a:off x="738494" y="2428734"/>
            <a:ext cx="804557" cy="322263"/>
          </a:xfrm>
          <a:prstGeom prst="roundRect">
            <a:avLst>
              <a:gd name="adj" fmla="val 16667"/>
            </a:avLst>
          </a:prstGeom>
          <a:solidFill>
            <a:srgbClr val="3399FF">
              <a:alpha val="39000"/>
            </a:srgbClr>
          </a:solidFill>
          <a:ln w="9525">
            <a:solidFill>
              <a:srgbClr val="33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2151" name="Text Box 7"/>
          <p:cNvSpPr txBox="1">
            <a:spLocks noChangeArrowheads="1"/>
          </p:cNvSpPr>
          <p:nvPr/>
        </p:nvSpPr>
        <p:spPr bwMode="auto">
          <a:xfrm>
            <a:off x="352761" y="2982648"/>
            <a:ext cx="2384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첫 글자가 숫자로 시작됨</a:t>
            </a:r>
          </a:p>
        </p:txBody>
      </p:sp>
      <p:cxnSp>
        <p:nvCxnSpPr>
          <p:cNvPr id="902152" name="AutoShape 8"/>
          <p:cNvCxnSpPr>
            <a:cxnSpLocks noChangeShapeType="1"/>
            <a:stCxn id="902150" idx="2"/>
            <a:endCxn id="902151" idx="0"/>
          </p:cNvCxnSpPr>
          <p:nvPr/>
        </p:nvCxnSpPr>
        <p:spPr bwMode="auto">
          <a:xfrm>
            <a:off x="1140773" y="2750997"/>
            <a:ext cx="404201" cy="2316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2153" name="AutoShape 9"/>
          <p:cNvSpPr>
            <a:spLocks noChangeArrowheads="1"/>
          </p:cNvSpPr>
          <p:nvPr/>
        </p:nvSpPr>
        <p:spPr bwMode="auto">
          <a:xfrm>
            <a:off x="4673142" y="2454913"/>
            <a:ext cx="1214437" cy="322263"/>
          </a:xfrm>
          <a:prstGeom prst="roundRect">
            <a:avLst>
              <a:gd name="adj" fmla="val 16667"/>
            </a:avLst>
          </a:prstGeom>
          <a:solidFill>
            <a:srgbClr val="3399FF">
              <a:alpha val="39000"/>
            </a:srgbClr>
          </a:solidFill>
          <a:ln w="9525">
            <a:solidFill>
              <a:srgbClr val="33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2154" name="Text Box 10"/>
          <p:cNvSpPr txBox="1">
            <a:spLocks noChangeArrowheads="1"/>
          </p:cNvSpPr>
          <p:nvPr/>
        </p:nvSpPr>
        <p:spPr bwMode="auto">
          <a:xfrm>
            <a:off x="5163724" y="3088162"/>
            <a:ext cx="278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첫 글자가 </a:t>
            </a:r>
            <a:r>
              <a:rPr lang="ko-KR" altLang="en-US" sz="1600" b="1" dirty="0" err="1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특수문자로</a:t>
            </a:r>
            <a:r>
              <a:rPr lang="ko-KR" altLang="en-US" sz="16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시작됨</a:t>
            </a:r>
          </a:p>
        </p:txBody>
      </p:sp>
      <p:cxnSp>
        <p:nvCxnSpPr>
          <p:cNvPr id="902155" name="AutoShape 11"/>
          <p:cNvCxnSpPr>
            <a:cxnSpLocks noChangeShapeType="1"/>
            <a:stCxn id="902153" idx="2"/>
            <a:endCxn id="902154" idx="0"/>
          </p:cNvCxnSpPr>
          <p:nvPr/>
        </p:nvCxnSpPr>
        <p:spPr bwMode="auto">
          <a:xfrm>
            <a:off x="5280361" y="2777176"/>
            <a:ext cx="1275601" cy="3109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2156" name="AutoShape 12"/>
          <p:cNvSpPr>
            <a:spLocks noChangeArrowheads="1"/>
          </p:cNvSpPr>
          <p:nvPr/>
        </p:nvSpPr>
        <p:spPr bwMode="auto">
          <a:xfrm>
            <a:off x="2408572" y="2454913"/>
            <a:ext cx="860425" cy="322263"/>
          </a:xfrm>
          <a:prstGeom prst="roundRect">
            <a:avLst>
              <a:gd name="adj" fmla="val 16667"/>
            </a:avLst>
          </a:prstGeom>
          <a:solidFill>
            <a:srgbClr val="3399FF">
              <a:alpha val="39000"/>
            </a:srgbClr>
          </a:solidFill>
          <a:ln w="9525">
            <a:solidFill>
              <a:srgbClr val="33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2157" name="Text Box 13"/>
          <p:cNvSpPr txBox="1">
            <a:spLocks noChangeArrowheads="1"/>
          </p:cNvSpPr>
          <p:nvPr/>
        </p:nvSpPr>
        <p:spPr bwMode="auto">
          <a:xfrm>
            <a:off x="3068638" y="3127375"/>
            <a:ext cx="1717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키워드를 사용함 </a:t>
            </a:r>
          </a:p>
        </p:txBody>
      </p:sp>
      <p:cxnSp>
        <p:nvCxnSpPr>
          <p:cNvPr id="902158" name="AutoShape 14"/>
          <p:cNvCxnSpPr>
            <a:cxnSpLocks noChangeShapeType="1"/>
            <a:stCxn id="902156" idx="2"/>
            <a:endCxn id="902157" idx="0"/>
          </p:cNvCxnSpPr>
          <p:nvPr/>
        </p:nvCxnSpPr>
        <p:spPr bwMode="auto">
          <a:xfrm>
            <a:off x="2838785" y="2777176"/>
            <a:ext cx="1088691" cy="3501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2159" name="AutoShape 15"/>
          <p:cNvSpPr>
            <a:spLocks noChangeArrowheads="1"/>
          </p:cNvSpPr>
          <p:nvPr/>
        </p:nvSpPr>
        <p:spPr bwMode="auto">
          <a:xfrm>
            <a:off x="568326" y="4332548"/>
            <a:ext cx="1644650" cy="3651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2160" name="AutoShape 16"/>
          <p:cNvSpPr>
            <a:spLocks noChangeArrowheads="1"/>
          </p:cNvSpPr>
          <p:nvPr/>
        </p:nvSpPr>
        <p:spPr bwMode="auto">
          <a:xfrm>
            <a:off x="530016" y="5211648"/>
            <a:ext cx="2290763" cy="3651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2161" name="AutoShape 17"/>
          <p:cNvSpPr>
            <a:spLocks noChangeArrowheads="1"/>
          </p:cNvSpPr>
          <p:nvPr/>
        </p:nvSpPr>
        <p:spPr bwMode="auto">
          <a:xfrm>
            <a:off x="397669" y="5932753"/>
            <a:ext cx="2290763" cy="3651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1_2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0" name="AutoShape 15"/>
          <p:cNvSpPr>
            <a:spLocks noChangeArrowheads="1"/>
          </p:cNvSpPr>
          <p:nvPr/>
        </p:nvSpPr>
        <p:spPr bwMode="auto">
          <a:xfrm>
            <a:off x="568326" y="1663101"/>
            <a:ext cx="1644650" cy="3651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3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2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2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02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2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02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02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0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0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0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0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0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0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902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902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902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2151" grpId="0"/>
      <p:bldP spid="902154" grpId="0"/>
      <p:bldP spid="90215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시스템 입출력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자바프로그래밍</a:t>
            </a:r>
            <a:r>
              <a:rPr lang="en-US" altLang="ko-KR" sz="2000" dirty="0" smtClean="0"/>
              <a:t>1_2</a:t>
            </a:r>
            <a:r>
              <a:rPr lang="ko-KR" altLang="en-US" sz="2000" dirty="0" smtClean="0"/>
              <a:t>주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신미영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8417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변수와 시스템 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모니터로 변수 값 출력하기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리터럴은</a:t>
            </a:r>
            <a:r>
              <a:rPr lang="ko-KR" altLang="en-US" dirty="0" smtClean="0"/>
              <a:t> 그대로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변수는 변수에 저장된 값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print() : ()</a:t>
            </a:r>
            <a:r>
              <a:rPr lang="ko-KR" altLang="en-US" dirty="0" smtClean="0"/>
              <a:t>안의 내용을 출력하고 줄 </a:t>
            </a:r>
            <a:r>
              <a:rPr lang="ko-KR" altLang="en-US" dirty="0" err="1" smtClean="0"/>
              <a:t>바꿈은</a:t>
            </a:r>
            <a:r>
              <a:rPr lang="ko-KR" altLang="en-US" dirty="0" smtClean="0"/>
              <a:t> 없음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printf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”,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1,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2…) : </a:t>
            </a:r>
            <a:r>
              <a:rPr lang="ko-KR" altLang="en-US" dirty="0" smtClean="0"/>
              <a:t>주어진 형식대로 값을 출력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1_2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067508" y="3819643"/>
            <a:ext cx="7658962" cy="1816869"/>
            <a:chOff x="1460614" y="2259319"/>
            <a:chExt cx="7658962" cy="1816869"/>
          </a:xfrm>
        </p:grpSpPr>
        <p:sp>
          <p:nvSpPr>
            <p:cNvPr id="12" name="TextBox 11"/>
            <p:cNvSpPr txBox="1"/>
            <p:nvPr/>
          </p:nvSpPr>
          <p:spPr>
            <a:xfrm>
              <a:off x="3230997" y="2259319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accent1"/>
                  </a:solidFill>
                  <a:latin typeface="+mn-ea"/>
                </a:rPr>
                <a:t>출력장치로</a:t>
              </a: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460614" y="2680842"/>
              <a:ext cx="7658962" cy="1395346"/>
              <a:chOff x="777668" y="1971541"/>
              <a:chExt cx="7658962" cy="139534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427147" y="2127903"/>
                <a:ext cx="700948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 err="1" smtClean="0">
                    <a:solidFill>
                      <a:schemeClr val="accent3">
                        <a:lumMod val="75000"/>
                      </a:schemeClr>
                    </a:solidFill>
                    <a:latin typeface="+mn-ea"/>
                  </a:rPr>
                  <a:t>System</a:t>
                </a:r>
                <a:r>
                  <a:rPr lang="en-US" altLang="ko-KR" sz="3200" dirty="0" err="1" smtClean="0">
                    <a:latin typeface="+mn-ea"/>
                  </a:rPr>
                  <a:t>.</a:t>
                </a:r>
                <a:r>
                  <a:rPr lang="en-US" altLang="ko-KR" sz="3200" dirty="0" err="1" smtClean="0">
                    <a:solidFill>
                      <a:schemeClr val="accent1"/>
                    </a:solidFill>
                    <a:latin typeface="+mn-ea"/>
                  </a:rPr>
                  <a:t>out</a:t>
                </a:r>
                <a:r>
                  <a:rPr lang="en-US" altLang="ko-KR" sz="3200" dirty="0" err="1" smtClean="0">
                    <a:latin typeface="+mn-ea"/>
                  </a:rPr>
                  <a:t>.</a:t>
                </a:r>
                <a:r>
                  <a:rPr lang="en-US" altLang="ko-KR" sz="3200" dirty="0" err="1" smtClean="0">
                    <a:solidFill>
                      <a:srgbClr val="7030A0"/>
                    </a:solidFill>
                    <a:latin typeface="+mn-ea"/>
                  </a:rPr>
                  <a:t>println</a:t>
                </a:r>
                <a:r>
                  <a:rPr lang="en-US" altLang="ko-KR" sz="3200" dirty="0" smtClean="0">
                    <a:solidFill>
                      <a:srgbClr val="7030A0"/>
                    </a:solidFill>
                    <a:latin typeface="+mn-ea"/>
                  </a:rPr>
                  <a:t>(</a:t>
                </a:r>
                <a:r>
                  <a:rPr lang="ko-KR" altLang="en-US" sz="3200" dirty="0" err="1" smtClean="0">
                    <a:solidFill>
                      <a:srgbClr val="7030A0"/>
                    </a:solidFill>
                    <a:latin typeface="+mn-ea"/>
                  </a:rPr>
                  <a:t>리터럴</a:t>
                </a:r>
                <a:r>
                  <a:rPr lang="ko-KR" altLang="en-US" sz="3200" dirty="0" smtClean="0">
                    <a:solidFill>
                      <a:srgbClr val="7030A0"/>
                    </a:solidFill>
                    <a:latin typeface="+mn-ea"/>
                  </a:rPr>
                  <a:t> 또는 변수</a:t>
                </a:r>
                <a:r>
                  <a:rPr lang="en-US" altLang="ko-KR" sz="3200" dirty="0" smtClean="0">
                    <a:solidFill>
                      <a:srgbClr val="7030A0"/>
                    </a:solidFill>
                    <a:latin typeface="+mn-ea"/>
                  </a:rPr>
                  <a:t>);</a:t>
                </a:r>
                <a:endParaRPr lang="ko-KR" altLang="en-US" sz="3200" dirty="0">
                  <a:solidFill>
                    <a:srgbClr val="7030A0"/>
                  </a:solidFill>
                  <a:latin typeface="+mn-ea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77668" y="2966777"/>
                <a:ext cx="26725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solidFill>
                      <a:schemeClr val="accent3">
                        <a:lumMod val="75000"/>
                      </a:schemeClr>
                    </a:solidFill>
                    <a:latin typeface="+mn-ea"/>
                  </a:rPr>
                  <a:t>시스템이 가지고 있는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133858" y="2918326"/>
                <a:ext cx="42017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rgbClr val="7030A0"/>
                    </a:solidFill>
                  </a:rPr>
                  <a:t>()</a:t>
                </a:r>
                <a:r>
                  <a:rPr lang="ko-KR" altLang="en-US" sz="2000" dirty="0" smtClean="0">
                    <a:solidFill>
                      <a:srgbClr val="7030A0"/>
                    </a:solidFill>
                  </a:rPr>
                  <a:t>안의 내용을 출력하고 줄을 바꿔라</a:t>
                </a:r>
                <a:endParaRPr lang="ko-KR" altLang="en-US" sz="200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15" name="직선 화살표 연결선 14"/>
              <p:cNvCxnSpPr/>
              <p:nvPr/>
            </p:nvCxnSpPr>
            <p:spPr>
              <a:xfrm flipV="1">
                <a:off x="2110811" y="2643929"/>
                <a:ext cx="0" cy="28002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V="1">
                <a:off x="5878082" y="2589018"/>
                <a:ext cx="0" cy="28002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/>
              <p:nvPr/>
            </p:nvCxnSpPr>
            <p:spPr>
              <a:xfrm flipH="1">
                <a:off x="3273040" y="1971541"/>
                <a:ext cx="8545" cy="38751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8916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프로그램 기본 구조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1_2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275077"/>
              </p:ext>
            </p:extLst>
          </p:nvPr>
        </p:nvGraphicFramePr>
        <p:xfrm>
          <a:off x="844022" y="1013226"/>
          <a:ext cx="10094676" cy="5577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094676">
                  <a:extLst>
                    <a:ext uri="{9D8B030D-6E8A-4147-A177-3AD203B41FA5}">
                      <a16:colId xmlns:a16="http://schemas.microsoft.com/office/drawing/2014/main" val="1237871419"/>
                    </a:ext>
                  </a:extLst>
                </a:gridCol>
              </a:tblGrid>
              <a:tr h="242111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2000" b="1" dirty="0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package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week_02; </a:t>
                      </a:r>
                      <a:r>
                        <a:rPr lang="en-US" altLang="ko-KR" sz="2000" b="1" kern="1200" dirty="0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000" b="1" kern="1200" dirty="0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패키지 선언</a:t>
                      </a:r>
                      <a:endParaRPr lang="en-US" altLang="ko-KR" sz="2000" b="1" kern="1200" dirty="0" smtClean="0">
                        <a:solidFill>
                          <a:srgbClr val="3F7F5F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2000" dirty="0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/*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2000" dirty="0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표준 출력으로 </a:t>
                      </a:r>
                      <a:r>
                        <a:rPr lang="en-US" altLang="ko-KR" sz="2000" dirty="0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"Hello Java"</a:t>
                      </a:r>
                      <a:r>
                        <a:rPr lang="ko-KR" altLang="en-US" sz="2000" dirty="0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를 출력하는 자바 프로그램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2000" dirty="0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*</a:t>
                      </a:r>
                      <a:r>
                        <a:rPr lang="en-US" altLang="ko-KR" sz="2000" dirty="0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20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2000" b="1" dirty="0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public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2000" b="1" dirty="0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class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2000" b="1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HelloJava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{  </a:t>
                      </a:r>
                      <a:r>
                        <a:rPr lang="en-US" altLang="ko-KR" sz="2000" b="1" i="0" kern="1200" dirty="0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000" b="1" i="0" kern="1200" dirty="0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클래스 시작</a:t>
                      </a:r>
                      <a:r>
                        <a:rPr lang="en-US" altLang="ko-KR" sz="2000" b="1" i="0" kern="1200" dirty="0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b="1" i="0" kern="1200" dirty="0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클래스이름은 소스 파일명과 동일해야 함</a:t>
                      </a:r>
                      <a:endParaRPr lang="en-US" altLang="ko-KR" sz="2000" b="1" i="0" kern="1200" dirty="0" smtClean="0">
                        <a:solidFill>
                          <a:srgbClr val="3F7F5F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20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2000" b="1" dirty="0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public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2000" b="1" dirty="0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static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2000" b="1" dirty="0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void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main(String[] </a:t>
                      </a:r>
                      <a:r>
                        <a:rPr lang="en-US" altLang="ko-KR" sz="2000" b="1" dirty="0" err="1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args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 {  </a:t>
                      </a:r>
                      <a:r>
                        <a:rPr lang="en-US" altLang="ko-KR" sz="2000" b="1" i="0" kern="1200" dirty="0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//main() </a:t>
                      </a:r>
                      <a:r>
                        <a:rPr lang="ko-KR" altLang="en-US" sz="2000" b="1" i="0" kern="1200" dirty="0" err="1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2000" b="1" i="0" kern="1200" dirty="0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시작</a:t>
                      </a:r>
                      <a:endParaRPr lang="en-US" altLang="ko-KR" sz="2000" b="1" i="0" kern="1200" dirty="0" smtClean="0">
                        <a:solidFill>
                          <a:srgbClr val="3F7F5F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20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 </a:t>
                      </a:r>
                      <a:r>
                        <a:rPr lang="en-US" altLang="ko-KR" sz="20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System.</a:t>
                      </a:r>
                      <a:r>
                        <a:rPr lang="en-US" altLang="ko-KR" sz="2000" b="1" i="1" dirty="0" err="1" smtClean="0">
                          <a:solidFill>
                            <a:srgbClr val="0000C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out</a:t>
                      </a:r>
                      <a:r>
                        <a:rPr lang="en-US" altLang="ko-KR" sz="2000" b="1" i="1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.println</a:t>
                      </a:r>
                      <a:r>
                        <a:rPr lang="en-US" altLang="ko-KR" sz="2000" b="1" i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2000" b="1" i="1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"Hello Java~~~~"</a:t>
                      </a:r>
                      <a:r>
                        <a:rPr lang="en-US" altLang="ko-KR" sz="2000" b="1" i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); </a:t>
                      </a:r>
                      <a:r>
                        <a:rPr lang="en-US" altLang="ko-KR" sz="2000" b="1" i="0" dirty="0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// </a:t>
                      </a:r>
                      <a:r>
                        <a:rPr lang="ko-KR" altLang="en-US" sz="2000" b="1" i="0" dirty="0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콘솔에 출력하는 </a:t>
                      </a:r>
                      <a:r>
                        <a:rPr lang="ko-KR" altLang="en-US" sz="2000" b="1" i="0" dirty="0" err="1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실행문</a:t>
                      </a:r>
                      <a:endParaRPr lang="ko-KR" altLang="en-US" sz="2000" b="1" i="0" dirty="0" smtClean="0">
                        <a:solidFill>
                          <a:srgbClr val="3F7F5F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} </a:t>
                      </a:r>
                      <a:r>
                        <a:rPr lang="en-US" altLang="ko-KR" sz="2000" dirty="0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//</a:t>
                      </a:r>
                      <a:r>
                        <a:rPr lang="ko-KR" altLang="en-US" sz="2000" dirty="0" err="1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메소드</a:t>
                      </a:r>
                      <a:r>
                        <a:rPr lang="ko-KR" altLang="en-US" sz="2000" dirty="0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블록 끝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} </a:t>
                      </a:r>
                      <a:r>
                        <a:rPr lang="en-US" altLang="ko-KR" sz="2000" dirty="0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//</a:t>
                      </a:r>
                      <a:r>
                        <a:rPr lang="ko-KR" altLang="en-US" sz="2000" dirty="0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클래스 블록 끝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7822996"/>
                  </a:ext>
                </a:extLst>
              </a:tr>
            </a:tbl>
          </a:graphicData>
        </a:graphic>
      </p:graphicFrame>
      <p:grpSp>
        <p:nvGrpSpPr>
          <p:cNvPr id="49" name="그룹 48"/>
          <p:cNvGrpSpPr/>
          <p:nvPr/>
        </p:nvGrpSpPr>
        <p:grpSpPr>
          <a:xfrm>
            <a:off x="844022" y="1564786"/>
            <a:ext cx="11218062" cy="3564553"/>
            <a:chOff x="844022" y="1564786"/>
            <a:chExt cx="11218062" cy="3564553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900034" y="3797915"/>
              <a:ext cx="2831855" cy="51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76651" y="3844887"/>
              <a:ext cx="1396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클래스 선언</a:t>
              </a:r>
              <a:endParaRPr lang="ko-KR" altLang="en-US" dirty="0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1266085" y="4697499"/>
              <a:ext cx="4613422" cy="980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462271" y="4760007"/>
              <a:ext cx="1396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메소드</a:t>
              </a:r>
              <a:r>
                <a:rPr lang="ko-KR" altLang="en-US" dirty="0" smtClean="0"/>
                <a:t> 선언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21311" y="2864516"/>
              <a:ext cx="1396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클래스 이름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507803" y="4369176"/>
              <a:ext cx="662113" cy="3154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323459" y="3444247"/>
              <a:ext cx="1282866" cy="3194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/>
            <p:cNvCxnSpPr>
              <a:stCxn id="11" idx="2"/>
              <a:endCxn id="9" idx="0"/>
            </p:cNvCxnSpPr>
            <p:nvPr/>
          </p:nvCxnSpPr>
          <p:spPr>
            <a:xfrm flipH="1">
              <a:off x="2964892" y="3233848"/>
              <a:ext cx="154687" cy="210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31889" y="3831549"/>
              <a:ext cx="1396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메소드</a:t>
              </a:r>
              <a:r>
                <a:rPr lang="ko-KR" altLang="en-US" dirty="0" smtClean="0"/>
                <a:t> 이름</a:t>
              </a:r>
              <a:endParaRPr lang="ko-KR" altLang="en-US" dirty="0"/>
            </a:p>
          </p:txBody>
        </p:sp>
        <p:cxnSp>
          <p:nvCxnSpPr>
            <p:cNvPr id="17" name="직선 화살표 연결선 16"/>
            <p:cNvCxnSpPr>
              <a:stCxn id="15" idx="2"/>
              <a:endCxn id="21" idx="0"/>
            </p:cNvCxnSpPr>
            <p:nvPr/>
          </p:nvCxnSpPr>
          <p:spPr>
            <a:xfrm flipH="1">
              <a:off x="3838860" y="4200881"/>
              <a:ext cx="591297" cy="168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844022" y="1564786"/>
              <a:ext cx="6479723" cy="128914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98828" y="4336347"/>
              <a:ext cx="2593099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53257" y="2020868"/>
              <a:ext cx="29349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3">
                      <a:lumMod val="75000"/>
                    </a:schemeClr>
                  </a:solidFill>
                </a:rPr>
                <a:t>범위 주석 </a:t>
              </a:r>
              <a:r>
                <a:rPr lang="en-US" altLang="ko-KR" dirty="0" smtClean="0">
                  <a:solidFill>
                    <a:schemeClr val="accent3">
                      <a:lumMod val="75000"/>
                    </a:schemeClr>
                  </a:solidFill>
                </a:rPr>
                <a:t>: /*~*/ </a:t>
              </a:r>
              <a:r>
                <a:rPr lang="ko-KR" altLang="en-US" dirty="0" smtClean="0">
                  <a:solidFill>
                    <a:schemeClr val="accent3">
                      <a:lumMod val="75000"/>
                    </a:schemeClr>
                  </a:solidFill>
                </a:rPr>
                <a:t>사이의 모든 내용을 주석으로 처리</a:t>
              </a:r>
              <a:endParaRPr lang="ko-KR" alt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24" name="직선 화살표 연결선 23"/>
            <p:cNvCxnSpPr>
              <a:stCxn id="22" idx="1"/>
              <a:endCxn id="18" idx="3"/>
            </p:cNvCxnSpPr>
            <p:nvPr/>
          </p:nvCxnSpPr>
          <p:spPr>
            <a:xfrm flipH="1" flipV="1">
              <a:off x="7323745" y="2209360"/>
              <a:ext cx="329512" cy="134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8984148" y="4200881"/>
              <a:ext cx="3077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accent3">
                      <a:lumMod val="75000"/>
                    </a:schemeClr>
                  </a:solidFill>
                </a:defRPr>
              </a:lvl1pPr>
            </a:lstStyle>
            <a:p>
              <a:r>
                <a:rPr lang="ko-KR" altLang="en-US" dirty="0"/>
                <a:t>라인 주석 </a:t>
              </a:r>
              <a:r>
                <a:rPr lang="en-US" altLang="ko-KR" dirty="0"/>
                <a:t>:  //</a:t>
              </a:r>
              <a:r>
                <a:rPr lang="ko-KR" altLang="en-US" dirty="0"/>
                <a:t>부터 </a:t>
              </a:r>
              <a:r>
                <a:rPr lang="ko-KR" altLang="en-US" dirty="0" err="1"/>
                <a:t>라인끝까지</a:t>
              </a:r>
              <a:r>
                <a:rPr lang="ko-KR" altLang="en-US" dirty="0"/>
                <a:t> 주석으로 처리</a:t>
              </a:r>
            </a:p>
          </p:txBody>
        </p:sp>
        <p:cxnSp>
          <p:nvCxnSpPr>
            <p:cNvPr id="26" name="직선 화살표 연결선 25"/>
            <p:cNvCxnSpPr>
              <a:stCxn id="35" idx="1"/>
              <a:endCxn id="31" idx="3"/>
            </p:cNvCxnSpPr>
            <p:nvPr/>
          </p:nvCxnSpPr>
          <p:spPr>
            <a:xfrm flipH="1" flipV="1">
              <a:off x="8691927" y="4521013"/>
              <a:ext cx="292221" cy="3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836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시스템 입출력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167248"/>
              </p:ext>
            </p:extLst>
          </p:nvPr>
        </p:nvGraphicFramePr>
        <p:xfrm>
          <a:off x="489380" y="1324449"/>
          <a:ext cx="8368567" cy="46634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368567">
                  <a:extLst>
                    <a:ext uri="{9D8B030D-6E8A-4147-A177-3AD203B41FA5}">
                      <a16:colId xmlns:a16="http://schemas.microsoft.com/office/drawing/2014/main" val="666202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</a:pPr>
                      <a:r>
                        <a:rPr lang="en-US" altLang="ko-KR" sz="20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0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형식이 없는 시스템 출력 예</a:t>
                      </a:r>
                      <a:endParaRPr lang="en-US" altLang="ko-KR" sz="2000" b="0" i="0" kern="1200" dirty="0" smtClean="0">
                        <a:solidFill>
                          <a:srgbClr val="3F7F5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>
                        <a:spcBef>
                          <a:spcPts val="400"/>
                        </a:spcBef>
                      </a:pP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모니터로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\t"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    </a:t>
                      </a:r>
                      <a:r>
                        <a:rPr lang="en-US" altLang="ko-KR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줄 바꿈 없음</a:t>
                      </a:r>
                      <a:r>
                        <a:rPr lang="en-US" altLang="ko-KR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, \t : tab</a:t>
                      </a:r>
                      <a:r>
                        <a:rPr lang="ko-KR" altLang="en-US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만큼 띄우기</a:t>
                      </a:r>
                    </a:p>
                    <a:p>
                      <a:pPr algn="l">
                        <a:spcBef>
                          <a:spcPts val="400"/>
                        </a:spcBef>
                      </a:pP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값을 출력하는 예 입니다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algn="l">
                        <a:spcBef>
                          <a:spcPts val="400"/>
                        </a:spcBef>
                      </a:pPr>
                      <a:endParaRPr lang="en-US" altLang="ko-KR" sz="20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0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형식이 있는 시스템 출력 예</a:t>
                      </a:r>
                      <a:endParaRPr lang="en-US" altLang="ko-KR" sz="20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//\n : </a:t>
                      </a:r>
                      <a:r>
                        <a:rPr lang="ko-KR" altLang="en-US" sz="2000" b="0" i="0" kern="1200" dirty="0" err="1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줄바꾸기</a:t>
                      </a:r>
                      <a:r>
                        <a:rPr lang="en-US" altLang="ko-KR" sz="20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b="0" i="0" kern="1200" dirty="0" err="1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형식문자</a:t>
                      </a:r>
                      <a:r>
                        <a:rPr lang="ko-KR" altLang="en-US" sz="20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%s:</a:t>
                      </a:r>
                      <a:r>
                        <a:rPr lang="ko-KR" altLang="en-US" sz="20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문자열 출력</a:t>
                      </a:r>
                      <a:endParaRPr lang="en-US" altLang="ko-KR" sz="20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l">
                        <a:spcBef>
                          <a:spcPts val="400"/>
                        </a:spcBef>
                      </a:pP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.printf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이름 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:  %1$s   name : %1$s\n"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자바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  </a:t>
                      </a:r>
                    </a:p>
                    <a:p>
                      <a:pPr algn="l">
                        <a:spcBef>
                          <a:spcPts val="400"/>
                        </a:spcBef>
                      </a:pPr>
                      <a:endParaRPr lang="ko-KR" altLang="en-US" sz="2000" b="0" i="0" dirty="0" smtClean="0">
                        <a:latin typeface="+mn-ea"/>
                        <a:ea typeface="+mn-ea"/>
                      </a:endParaRPr>
                    </a:p>
                    <a:p>
                      <a:pPr algn="l">
                        <a:spcBef>
                          <a:spcPts val="400"/>
                        </a:spcBef>
                      </a:pP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double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dValue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=34.67584;</a:t>
                      </a:r>
                    </a:p>
                    <a:p>
                      <a:pPr algn="l">
                        <a:spcBef>
                          <a:spcPts val="400"/>
                        </a:spcBef>
                      </a:pPr>
                      <a:r>
                        <a:rPr lang="en-US" altLang="ko-KR" sz="20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digit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=586;</a:t>
                      </a:r>
                    </a:p>
                    <a:p>
                      <a:pPr algn="l">
                        <a:spcBef>
                          <a:spcPts val="400"/>
                        </a:spcBef>
                      </a:pP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.printf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실수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1 : %f\n"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dValue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  </a:t>
                      </a:r>
                      <a:r>
                        <a:rPr lang="en-US" altLang="ko-KR" sz="20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000" b="0" i="0" kern="1200" dirty="0" err="1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형식문자</a:t>
                      </a:r>
                      <a:r>
                        <a:rPr lang="ko-KR" altLang="en-US" sz="20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%f : </a:t>
                      </a:r>
                      <a:r>
                        <a:rPr lang="ko-KR" altLang="en-US" sz="20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실수 출력</a:t>
                      </a:r>
                      <a:endParaRPr lang="en-US" altLang="ko-KR" sz="2000" b="0" i="0" kern="1200" dirty="0" smtClean="0">
                        <a:solidFill>
                          <a:srgbClr val="3F7F5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>
                        <a:spcBef>
                          <a:spcPts val="400"/>
                        </a:spcBef>
                      </a:pP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.printf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실수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2 : %-10.2f\n"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dValue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algn="l">
                        <a:spcBef>
                          <a:spcPts val="400"/>
                        </a:spcBef>
                      </a:pP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.printf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정수 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: %10d\n"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digit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  </a:t>
                      </a:r>
                      <a:r>
                        <a:rPr lang="en-US" altLang="ko-KR" sz="20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000" b="0" i="0" kern="1200" dirty="0" err="1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형식문자</a:t>
                      </a:r>
                      <a:r>
                        <a:rPr lang="ko-KR" altLang="en-US" sz="20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%d : </a:t>
                      </a:r>
                      <a:r>
                        <a:rPr lang="ko-KR" altLang="en-US" sz="20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정수 출력</a:t>
                      </a:r>
                      <a:r>
                        <a:rPr lang="en-US" altLang="ko-KR" sz="20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2000" b="0" i="0" kern="1200" dirty="0">
                        <a:solidFill>
                          <a:srgbClr val="3F7F5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872773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1_2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243" y="2199340"/>
            <a:ext cx="3555721" cy="13984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820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시스템 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시스템 입력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1_2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64" name="그룹 63"/>
          <p:cNvGrpSpPr/>
          <p:nvPr/>
        </p:nvGrpSpPr>
        <p:grpSpPr>
          <a:xfrm>
            <a:off x="887752" y="1994924"/>
            <a:ext cx="10007673" cy="3239670"/>
            <a:chOff x="1520141" y="2071836"/>
            <a:chExt cx="10007673" cy="3239670"/>
          </a:xfrm>
        </p:grpSpPr>
        <p:grpSp>
          <p:nvGrpSpPr>
            <p:cNvPr id="58" name="그룹 57"/>
            <p:cNvGrpSpPr/>
            <p:nvPr/>
          </p:nvGrpSpPr>
          <p:grpSpPr>
            <a:xfrm>
              <a:off x="2004469" y="2786851"/>
              <a:ext cx="7793260" cy="1663506"/>
              <a:chOff x="1897167" y="1954712"/>
              <a:chExt cx="7793260" cy="166350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897167" y="2597922"/>
                <a:ext cx="65434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chemeClr val="accent3">
                        <a:lumMod val="75000"/>
                      </a:schemeClr>
                    </a:solidFill>
                    <a:latin typeface="+mn-ea"/>
                  </a:rPr>
                  <a:t>Scanner key </a:t>
                </a:r>
                <a:r>
                  <a:rPr lang="en-US" altLang="ko-KR" sz="2800" dirty="0" smtClean="0">
                    <a:latin typeface="+mn-ea"/>
                  </a:rPr>
                  <a:t>= </a:t>
                </a:r>
                <a:r>
                  <a:rPr lang="en-US" altLang="ko-KR" sz="2800" dirty="0" smtClean="0">
                    <a:solidFill>
                      <a:schemeClr val="accent6"/>
                    </a:solidFill>
                    <a:latin typeface="+mn-ea"/>
                  </a:rPr>
                  <a:t>new Scanner(System.in);</a:t>
                </a:r>
                <a:endParaRPr lang="ko-KR" altLang="en-US" sz="2800" dirty="0">
                  <a:solidFill>
                    <a:schemeClr val="accent6"/>
                  </a:solidFill>
                  <a:latin typeface="+mn-ea"/>
                </a:endParaRPr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1897167" y="3121142"/>
                <a:ext cx="2033898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1897167" y="3196573"/>
                <a:ext cx="23118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accent3">
                        <a:lumMod val="75000"/>
                      </a:schemeClr>
                    </a:solidFill>
                    <a:latin typeface="+mn-ea"/>
                  </a:rPr>
                  <a:t>Scanner </a:t>
                </a:r>
                <a:r>
                  <a:rPr lang="ko-KR" altLang="en-US" sz="2000" dirty="0" smtClean="0">
                    <a:solidFill>
                      <a:schemeClr val="accent3">
                        <a:lumMod val="75000"/>
                      </a:schemeClr>
                    </a:solidFill>
                    <a:latin typeface="+mn-ea"/>
                  </a:rPr>
                  <a:t>변수 선언</a:t>
                </a:r>
                <a:endParaRPr lang="ko-KR" altLang="en-US" sz="2000" dirty="0">
                  <a:solidFill>
                    <a:schemeClr val="accent3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>
                <a:off x="4425297" y="3121142"/>
                <a:ext cx="3829940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287986" y="3218108"/>
                <a:ext cx="54024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solidFill>
                      <a:schemeClr val="accent6"/>
                    </a:solidFill>
                    <a:latin typeface="+mn-ea"/>
                  </a:rPr>
                  <a:t>시스템으로부터 </a:t>
                </a:r>
                <a:r>
                  <a:rPr lang="ko-KR" altLang="en-US" sz="2000" dirty="0" smtClean="0">
                    <a:solidFill>
                      <a:schemeClr val="accent6"/>
                    </a:solidFill>
                    <a:latin typeface="+mn-ea"/>
                  </a:rPr>
                  <a:t>입력 받은 </a:t>
                </a:r>
                <a:r>
                  <a:rPr lang="en-US" altLang="ko-KR" sz="2000" dirty="0">
                    <a:solidFill>
                      <a:schemeClr val="accent6"/>
                    </a:solidFill>
                    <a:latin typeface="+mn-ea"/>
                  </a:rPr>
                  <a:t>Scanner </a:t>
                </a:r>
                <a:r>
                  <a:rPr lang="ko-KR" altLang="en-US" sz="2000" dirty="0">
                    <a:solidFill>
                      <a:schemeClr val="accent6"/>
                    </a:solidFill>
                    <a:latin typeface="+mn-ea"/>
                  </a:rPr>
                  <a:t>객체 생성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914116" y="1954712"/>
                <a:ext cx="39061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rgbClr val="7030A0"/>
                    </a:solidFill>
                    <a:latin typeface="+mn-ea"/>
                  </a:rPr>
                  <a:t>Scanner </a:t>
                </a:r>
                <a:r>
                  <a:rPr lang="ko-KR" altLang="en-US" sz="2000" dirty="0" smtClean="0">
                    <a:solidFill>
                      <a:srgbClr val="7030A0"/>
                    </a:solidFill>
                    <a:latin typeface="+mn-ea"/>
                  </a:rPr>
                  <a:t>객체를 변수 </a:t>
                </a:r>
                <a:r>
                  <a:rPr lang="en-US" altLang="ko-KR" sz="2000" dirty="0" smtClean="0">
                    <a:solidFill>
                      <a:srgbClr val="7030A0"/>
                    </a:solidFill>
                    <a:latin typeface="+mn-ea"/>
                  </a:rPr>
                  <a:t>key</a:t>
                </a:r>
                <a:r>
                  <a:rPr lang="ko-KR" altLang="en-US" sz="2000" dirty="0" smtClean="0">
                    <a:solidFill>
                      <a:srgbClr val="7030A0"/>
                    </a:solidFill>
                    <a:latin typeface="+mn-ea"/>
                  </a:rPr>
                  <a:t>에 저장</a:t>
                </a:r>
                <a:endParaRPr lang="ko-KR" altLang="en-US" sz="2000" dirty="0">
                  <a:solidFill>
                    <a:srgbClr val="7030A0"/>
                  </a:solidFill>
                  <a:latin typeface="+mn-ea"/>
                </a:endParaRPr>
              </a:p>
            </p:txBody>
          </p:sp>
          <p:grpSp>
            <p:nvGrpSpPr>
              <p:cNvPr id="55" name="그룹 54"/>
              <p:cNvGrpSpPr/>
              <p:nvPr/>
            </p:nvGrpSpPr>
            <p:grpSpPr>
              <a:xfrm>
                <a:off x="3053092" y="2354822"/>
                <a:ext cx="2884320" cy="320013"/>
                <a:chOff x="3768695" y="2354821"/>
                <a:chExt cx="1939897" cy="320013"/>
              </a:xfrm>
            </p:grpSpPr>
            <p:cxnSp>
              <p:nvCxnSpPr>
                <p:cNvPr id="50" name="직선 연결선 49"/>
                <p:cNvCxnSpPr/>
                <p:nvPr/>
              </p:nvCxnSpPr>
              <p:spPr>
                <a:xfrm>
                  <a:off x="3768695" y="2354822"/>
                  <a:ext cx="1939896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/>
                <p:cNvCxnSpPr/>
                <p:nvPr/>
              </p:nvCxnSpPr>
              <p:spPr>
                <a:xfrm>
                  <a:off x="5708591" y="2354821"/>
                  <a:ext cx="1" cy="3200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화살표 연결선 53"/>
                <p:cNvCxnSpPr/>
                <p:nvPr/>
              </p:nvCxnSpPr>
              <p:spPr>
                <a:xfrm>
                  <a:off x="3768695" y="2354821"/>
                  <a:ext cx="0" cy="32001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9" name="TextBox 58"/>
            <p:cNvSpPr txBox="1"/>
            <p:nvPr/>
          </p:nvSpPr>
          <p:spPr>
            <a:xfrm>
              <a:off x="2004469" y="2071836"/>
              <a:ext cx="7254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+mn-ea"/>
                </a:rPr>
                <a:t>import </a:t>
              </a:r>
              <a:r>
                <a:rPr lang="en-US" altLang="ko-KR" sz="2400" dirty="0" err="1" smtClean="0">
                  <a:latin typeface="+mn-ea"/>
                </a:rPr>
                <a:t>java.util.Scanner</a:t>
              </a:r>
              <a:r>
                <a:rPr lang="en-US" altLang="ko-KR" sz="2400" dirty="0" smtClean="0">
                  <a:latin typeface="+mn-ea"/>
                </a:rPr>
                <a:t>;   //scanner </a:t>
              </a:r>
              <a:r>
                <a:rPr lang="ko-KR" altLang="en-US" sz="2400" dirty="0" smtClean="0">
                  <a:latin typeface="+mn-ea"/>
                </a:rPr>
                <a:t>클래스 </a:t>
              </a:r>
              <a:r>
                <a:rPr lang="en-US" altLang="ko-KR" sz="2400" dirty="0" smtClean="0">
                  <a:latin typeface="+mn-ea"/>
                </a:rPr>
                <a:t>import</a:t>
              </a:r>
              <a:endParaRPr lang="ko-KR" altLang="en-US" sz="2400" dirty="0">
                <a:latin typeface="+mn-ea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520141" y="2118002"/>
              <a:ext cx="473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7030A0"/>
                  </a:solidFill>
                  <a:latin typeface="+mn-ea"/>
                </a:rPr>
                <a:t>1)</a:t>
              </a:r>
              <a:endParaRPr lang="ko-KR" altLang="en-US" sz="2400" b="1" dirty="0">
                <a:solidFill>
                  <a:srgbClr val="7030A0"/>
                </a:solidFill>
                <a:latin typeface="+mn-ea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20141" y="3528650"/>
              <a:ext cx="473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>
                  <a:solidFill>
                    <a:srgbClr val="7030A0"/>
                  </a:solidFill>
                  <a:latin typeface="+mn-ea"/>
                </a:defRPr>
              </a:lvl1pPr>
            </a:lstStyle>
            <a:p>
              <a:r>
                <a:rPr lang="en-US" altLang="ko-KR" dirty="0"/>
                <a:t>2)</a:t>
              </a:r>
              <a:endParaRPr lang="ko-KR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520141" y="4785167"/>
              <a:ext cx="473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>
                  <a:solidFill>
                    <a:srgbClr val="7030A0"/>
                  </a:solidFill>
                  <a:latin typeface="+mn-ea"/>
                </a:defRPr>
              </a:lvl1pPr>
            </a:lstStyle>
            <a:p>
              <a:r>
                <a:rPr lang="en-US" altLang="ko-KR" dirty="0" smtClean="0"/>
                <a:t>3)</a:t>
              </a:r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110812" y="4849841"/>
              <a:ext cx="94170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accent4">
                      <a:lumMod val="75000"/>
                    </a:schemeClr>
                  </a:solidFill>
                  <a:latin typeface="+mn-ea"/>
                </a:rPr>
                <a:t>String</a:t>
              </a:r>
              <a:r>
                <a:rPr lang="en-US" altLang="ko-KR" sz="2400" dirty="0" smtClean="0">
                  <a:latin typeface="+mn-ea"/>
                </a:rPr>
                <a:t> </a:t>
              </a:r>
              <a:r>
                <a:rPr lang="en-US" altLang="ko-KR" sz="2400" dirty="0" err="1" smtClean="0">
                  <a:latin typeface="+mn-ea"/>
                </a:rPr>
                <a:t>str</a:t>
              </a:r>
              <a:r>
                <a:rPr lang="en-US" altLang="ko-KR" sz="2400" dirty="0" smtClean="0">
                  <a:latin typeface="+mn-ea"/>
                </a:rPr>
                <a:t>=</a:t>
              </a:r>
              <a:r>
                <a:rPr lang="en-US" altLang="ko-KR" sz="2400" dirty="0" err="1" smtClean="0">
                  <a:latin typeface="+mn-ea"/>
                </a:rPr>
                <a:t>key.next</a:t>
              </a:r>
              <a:r>
                <a:rPr lang="en-US" altLang="ko-KR" sz="2400" dirty="0" smtClean="0">
                  <a:latin typeface="+mn-ea"/>
                </a:rPr>
                <a:t>();   </a:t>
              </a:r>
              <a:r>
                <a:rPr lang="en-US" altLang="ko-KR" sz="2400" dirty="0" smtClean="0">
                  <a:solidFill>
                    <a:srgbClr val="00B050"/>
                  </a:solidFill>
                  <a:latin typeface="+mn-ea"/>
                </a:rPr>
                <a:t>//</a:t>
              </a:r>
              <a:r>
                <a:rPr lang="ko-KR" altLang="en-US" sz="2400" dirty="0" smtClean="0">
                  <a:solidFill>
                    <a:srgbClr val="00B050"/>
                  </a:solidFill>
                  <a:latin typeface="+mn-ea"/>
                </a:rPr>
                <a:t>키보드로 입력된 문자열을 변수 </a:t>
              </a:r>
              <a:r>
                <a:rPr lang="en-US" altLang="ko-KR" sz="2400" dirty="0" err="1" smtClean="0">
                  <a:solidFill>
                    <a:srgbClr val="00B050"/>
                  </a:solidFill>
                  <a:latin typeface="+mn-ea"/>
                </a:rPr>
                <a:t>str</a:t>
              </a:r>
              <a:r>
                <a:rPr lang="ko-KR" altLang="en-US" sz="2400" dirty="0" smtClean="0">
                  <a:solidFill>
                    <a:srgbClr val="00B050"/>
                  </a:solidFill>
                  <a:latin typeface="+mn-ea"/>
                </a:rPr>
                <a:t>에 저장</a:t>
              </a:r>
              <a:endParaRPr lang="ko-KR" altLang="en-US" sz="2400" dirty="0">
                <a:solidFill>
                  <a:srgbClr val="00B05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079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시스템 입출력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404162"/>
              </p:ext>
            </p:extLst>
          </p:nvPr>
        </p:nvGraphicFramePr>
        <p:xfrm>
          <a:off x="489380" y="1281722"/>
          <a:ext cx="5526859" cy="49174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526859">
                  <a:extLst>
                    <a:ext uri="{9D8B030D-6E8A-4147-A177-3AD203B41FA5}">
                      <a16:colId xmlns:a16="http://schemas.microsoft.com/office/drawing/2014/main" val="3391073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</a:pPr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변수 타입에 따른 표준 입력 예</a:t>
                      </a:r>
                    </a:p>
                    <a:p>
                      <a:pPr algn="l">
                        <a:spcBef>
                          <a:spcPts val="400"/>
                        </a:spcBef>
                      </a:pP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Scanner </a:t>
                      </a:r>
                      <a:r>
                        <a:rPr lang="en-US" altLang="ko-KR" sz="1800" b="0" i="0" u="none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key</a:t>
                      </a:r>
                      <a:r>
                        <a:rPr lang="en-US" altLang="ko-KR" sz="1800" b="0" i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800" b="0" i="0" u="none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1800" b="0" i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Scanner(System.</a:t>
                      </a:r>
                      <a:r>
                        <a:rPr lang="en-US" altLang="ko-KR" sz="1800" b="0" i="0" u="none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1800" b="0" i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algn="l">
                        <a:spcBef>
                          <a:spcPts val="400"/>
                        </a:spcBef>
                      </a:pPr>
                      <a:r>
                        <a:rPr lang="en-US" altLang="ko-KR" sz="1800" b="0" i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String </a:t>
                      </a:r>
                      <a:r>
                        <a:rPr lang="en-US" altLang="ko-KR" sz="1800" b="0" i="0" u="none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str</a:t>
                      </a:r>
                      <a:r>
                        <a:rPr lang="en-US" altLang="ko-KR" sz="1800" b="0" i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algn="l">
                        <a:spcBef>
                          <a:spcPts val="400"/>
                        </a:spcBef>
                      </a:pPr>
                      <a:r>
                        <a:rPr lang="en-US" altLang="ko-KR" sz="1800" b="0" i="0" u="none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i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u="none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intValue</a:t>
                      </a:r>
                      <a:r>
                        <a:rPr lang="en-US" altLang="ko-KR" sz="1800" b="0" i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algn="l">
                        <a:spcBef>
                          <a:spcPts val="400"/>
                        </a:spcBef>
                      </a:pPr>
                      <a:r>
                        <a:rPr lang="en-US" altLang="ko-KR" sz="1800" b="0" i="0" u="none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double</a:t>
                      </a:r>
                      <a:r>
                        <a:rPr lang="en-US" altLang="ko-KR" sz="1800" b="0" i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u="none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doValue</a:t>
                      </a:r>
                      <a:r>
                        <a:rPr lang="en-US" altLang="ko-KR" sz="1800" b="0" i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algn="l">
                        <a:spcBef>
                          <a:spcPts val="400"/>
                        </a:spcBef>
                      </a:pPr>
                      <a:r>
                        <a:rPr lang="en-US" altLang="ko-KR" sz="1800" b="0" i="0" u="none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char</a:t>
                      </a:r>
                      <a:r>
                        <a:rPr lang="en-US" altLang="ko-KR" sz="1800" b="0" i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u="none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chValue</a:t>
                      </a:r>
                      <a:r>
                        <a:rPr lang="en-US" altLang="ko-KR" sz="1800" b="0" i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algn="l">
                        <a:spcBef>
                          <a:spcPts val="400"/>
                        </a:spcBef>
                      </a:pPr>
                      <a:endParaRPr lang="ko-KR" altLang="en-US" sz="1800" b="0" i="0" dirty="0" smtClean="0">
                        <a:latin typeface="+mn-ea"/>
                        <a:ea typeface="+mn-ea"/>
                      </a:endParaRPr>
                    </a:p>
                    <a:p>
                      <a:pPr algn="l">
                        <a:spcBef>
                          <a:spcPts val="400"/>
                        </a:spcBef>
                      </a:pP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문자열을 입력하세요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&gt;&gt; 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algn="l">
                        <a:spcBef>
                          <a:spcPts val="400"/>
                        </a:spcBef>
                      </a:pP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str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key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.next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  </a:t>
                      </a:r>
                      <a:r>
                        <a:rPr lang="en-US" altLang="ko-KR" sz="18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문자열 입력</a:t>
                      </a:r>
                      <a:endParaRPr lang="en-US" altLang="ko-KR" sz="1800" b="0" i="0" kern="1200" dirty="0" smtClean="0">
                        <a:solidFill>
                          <a:srgbClr val="3F7F5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>
                        <a:spcBef>
                          <a:spcPts val="400"/>
                        </a:spcBef>
                      </a:pP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정수를 입력하세요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&gt;&gt; 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algn="l">
                        <a:spcBef>
                          <a:spcPts val="400"/>
                        </a:spcBef>
                      </a:pP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intValue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key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.nextInt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  </a:t>
                      </a:r>
                      <a:r>
                        <a:rPr lang="en-US" altLang="ko-KR" sz="18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altLang="ko-KR" sz="1800" b="0" i="0" kern="1200" dirty="0" err="1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정수 입력</a:t>
                      </a:r>
                      <a:endParaRPr lang="en-US" altLang="ko-KR" sz="1800" b="0" i="0" kern="1200" dirty="0" smtClean="0">
                        <a:solidFill>
                          <a:srgbClr val="3F7F5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>
                        <a:spcBef>
                          <a:spcPts val="400"/>
                        </a:spcBef>
                      </a:pP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실수를 입력하세요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&gt;&gt; 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algn="l">
                        <a:spcBef>
                          <a:spcPts val="400"/>
                        </a:spcBef>
                      </a:pP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doValue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key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.nextDouble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  </a:t>
                      </a:r>
                      <a:r>
                        <a:rPr lang="en-US" altLang="ko-KR" sz="18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// double </a:t>
                      </a:r>
                      <a:r>
                        <a:rPr lang="ko-KR" altLang="en-US" sz="18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실수 입력</a:t>
                      </a:r>
                      <a:endParaRPr lang="en-US" altLang="ko-KR" sz="1800" b="0" i="0" kern="1200" dirty="0" smtClean="0">
                        <a:solidFill>
                          <a:srgbClr val="3F7F5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>
                        <a:spcBef>
                          <a:spcPts val="400"/>
                        </a:spcBef>
                      </a:pP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문자를 입력하세요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&gt;&gt; 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algn="l">
                        <a:spcBef>
                          <a:spcPts val="400"/>
                        </a:spcBef>
                      </a:pP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chValue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key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.next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().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charAt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(0);  </a:t>
                      </a:r>
                      <a:r>
                        <a:rPr lang="en-US" altLang="ko-KR" sz="18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문자 입력</a:t>
                      </a:r>
                      <a:endParaRPr lang="ko-KR" altLang="en-US" sz="1800" b="0" i="0" kern="1200" dirty="0">
                        <a:solidFill>
                          <a:srgbClr val="3F7F5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603690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1_2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522" y="1631935"/>
            <a:ext cx="3404854" cy="11539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961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프로그램 기본 구조</a:t>
            </a:r>
            <a:endParaRPr lang="en-US" altLang="ko-KR" dirty="0"/>
          </a:p>
        </p:txBody>
      </p:sp>
      <p:sp>
        <p:nvSpPr>
          <p:cNvPr id="857091" name="Rectangle 3"/>
          <p:cNvSpPr>
            <a:spLocks noGrp="1" noChangeArrowheads="1"/>
          </p:cNvSpPr>
          <p:nvPr>
            <p:ph idx="1"/>
          </p:nvPr>
        </p:nvSpPr>
        <p:spPr>
          <a:xfrm>
            <a:off x="305414" y="1143274"/>
            <a:ext cx="11419416" cy="5230027"/>
          </a:xfrm>
        </p:spPr>
        <p:txBody>
          <a:bodyPr>
            <a:normAutofit/>
          </a:bodyPr>
          <a:lstStyle/>
          <a:p>
            <a:r>
              <a:rPr lang="ko-KR" altLang="en-US" sz="2200" dirty="0" smtClean="0"/>
              <a:t>자바 프로그램 시작은 </a:t>
            </a:r>
            <a:r>
              <a:rPr lang="en-US" altLang="ko-KR" sz="2200" dirty="0" smtClean="0"/>
              <a:t>main() </a:t>
            </a:r>
            <a:r>
              <a:rPr lang="ko-KR" altLang="en-US" sz="2200" dirty="0" err="1" smtClean="0"/>
              <a:t>메소드</a:t>
            </a:r>
            <a:endParaRPr lang="en-US" altLang="ko-KR" sz="2200" dirty="0" smtClean="0"/>
          </a:p>
          <a:p>
            <a:r>
              <a:rPr lang="ko-KR" altLang="en-US" sz="2200" dirty="0" err="1" smtClean="0"/>
              <a:t>메소드</a:t>
            </a:r>
            <a:r>
              <a:rPr lang="ko-KR" altLang="en-US" sz="2200" dirty="0" smtClean="0"/>
              <a:t> 내부에 </a:t>
            </a:r>
            <a:r>
              <a:rPr lang="ko-KR" altLang="en-US" sz="2200" dirty="0" err="1" smtClean="0"/>
              <a:t>실행문</a:t>
            </a:r>
            <a:r>
              <a:rPr lang="en-US" altLang="ko-KR" sz="2200" dirty="0" smtClean="0"/>
              <a:t>(</a:t>
            </a:r>
            <a:r>
              <a:rPr lang="en-US" altLang="ko-KR" sz="2200" dirty="0"/>
              <a:t>statement</a:t>
            </a:r>
            <a:r>
              <a:rPr lang="en-US" altLang="ko-KR" sz="2200" dirty="0" smtClean="0"/>
              <a:t>) </a:t>
            </a:r>
            <a:r>
              <a:rPr lang="ko-KR" altLang="en-US" sz="2200" dirty="0" smtClean="0"/>
              <a:t>작성</a:t>
            </a:r>
            <a:endParaRPr lang="en-US" altLang="ko-KR" sz="2200" dirty="0"/>
          </a:p>
          <a:p>
            <a:r>
              <a:rPr lang="ko-KR" altLang="en-US" sz="2200" dirty="0" err="1" smtClean="0"/>
              <a:t>실행문</a:t>
            </a:r>
            <a:r>
              <a:rPr lang="ko-KR" altLang="en-US" sz="2200" dirty="0" smtClean="0"/>
              <a:t> 끝은 </a:t>
            </a:r>
            <a:r>
              <a:rPr lang="ko-KR" altLang="en-US" sz="2200" dirty="0"/>
              <a:t>반드시 세미콜론</a:t>
            </a:r>
            <a:r>
              <a:rPr lang="en-US" altLang="ko-KR" sz="2200" dirty="0"/>
              <a:t>(;)</a:t>
            </a:r>
            <a:endParaRPr lang="en-US" altLang="ko-KR" sz="2200" dirty="0" smtClean="0"/>
          </a:p>
          <a:p>
            <a:r>
              <a:rPr lang="ko-KR" altLang="en-US" sz="2200" dirty="0" err="1" smtClean="0"/>
              <a:t>실행문은</a:t>
            </a:r>
            <a:r>
              <a:rPr lang="ko-KR" altLang="en-US" sz="2200" dirty="0" smtClean="0"/>
              <a:t> 변수 선언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값 저장</a:t>
            </a:r>
            <a:r>
              <a:rPr lang="en-US" altLang="ko-KR" sz="2200" dirty="0" smtClean="0"/>
              <a:t>, </a:t>
            </a:r>
            <a:r>
              <a:rPr lang="ko-KR" altLang="en-US" sz="2200" dirty="0" err="1" smtClean="0"/>
              <a:t>메소드</a:t>
            </a:r>
            <a:r>
              <a:rPr lang="ko-KR" altLang="en-US" sz="2200" dirty="0" smtClean="0"/>
              <a:t> 호출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콘솔 출력에 해당하는 코드 </a:t>
            </a:r>
            <a:r>
              <a:rPr lang="en-US" altLang="ko-KR" sz="2200" dirty="0" smtClean="0"/>
              <a:t>– </a:t>
            </a:r>
            <a:r>
              <a:rPr lang="ko-KR" altLang="en-US" sz="2200" dirty="0" smtClean="0"/>
              <a:t>작업 지시 단위</a:t>
            </a:r>
            <a:endParaRPr lang="en-US" altLang="ko-KR" sz="2200" dirty="0" smtClean="0"/>
          </a:p>
          <a:p>
            <a:r>
              <a:rPr lang="ko-KR" altLang="en-US" sz="2200" dirty="0" err="1" smtClean="0"/>
              <a:t>실행문은</a:t>
            </a:r>
            <a:r>
              <a:rPr lang="ko-KR" altLang="en-US" sz="2200" dirty="0" smtClean="0"/>
              <a:t> 작성된 순서대로 순차적으로 실행</a:t>
            </a:r>
            <a:r>
              <a:rPr lang="en-US" altLang="ko-KR" sz="2200" dirty="0" smtClean="0"/>
              <a:t> </a:t>
            </a:r>
          </a:p>
          <a:p>
            <a:r>
              <a:rPr lang="ko-KR" altLang="en-US" sz="2200" dirty="0" smtClean="0"/>
              <a:t>주석은 코드에 설명을 붙인 것으로 실행과는 상관없다</a:t>
            </a:r>
            <a:r>
              <a:rPr lang="en-US" altLang="ko-KR" sz="2200" dirty="0" smtClean="0"/>
              <a:t>(</a:t>
            </a:r>
            <a:r>
              <a:rPr lang="ko-KR" altLang="en-US" sz="2200" dirty="0" smtClean="0"/>
              <a:t>바이트 코드 크기에 영향 없음</a:t>
            </a:r>
            <a:r>
              <a:rPr lang="en-US" altLang="ko-KR" sz="2200" dirty="0" smtClean="0"/>
              <a:t>)</a:t>
            </a:r>
          </a:p>
          <a:p>
            <a:endParaRPr lang="en-US" altLang="ko-KR" sz="22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1_2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802609" y="4287362"/>
            <a:ext cx="10425026" cy="2085939"/>
            <a:chOff x="1530542" y="4560827"/>
            <a:chExt cx="8519632" cy="16573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7263" y="4839678"/>
              <a:ext cx="1802911" cy="109964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0542" y="4560827"/>
              <a:ext cx="4943475" cy="1657350"/>
            </a:xfrm>
            <a:prstGeom prst="rect">
              <a:avLst/>
            </a:prstGeom>
          </p:spPr>
        </p:pic>
        <p:cxnSp>
          <p:nvCxnSpPr>
            <p:cNvPr id="8" name="직선 화살표 연결선 7"/>
            <p:cNvCxnSpPr>
              <a:stCxn id="6" idx="3"/>
              <a:endCxn id="5" idx="1"/>
            </p:cNvCxnSpPr>
            <p:nvPr/>
          </p:nvCxnSpPr>
          <p:spPr>
            <a:xfrm>
              <a:off x="6474017" y="5389502"/>
              <a:ext cx="17732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93907" y="5016381"/>
              <a:ext cx="1165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실행 결과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716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중간 점검 문제</a:t>
            </a:r>
          </a:p>
        </p:txBody>
      </p:sp>
      <p:sp>
        <p:nvSpPr>
          <p:cNvPr id="860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buNone/>
            </a:pPr>
            <a:r>
              <a:rPr lang="en-US" altLang="ko-KR" dirty="0">
                <a:latin typeface="굴림" panose="020B0600000101010101" pitchFamily="50" charset="-127"/>
              </a:rPr>
              <a:t>1. </a:t>
            </a:r>
            <a:r>
              <a:rPr lang="ko-KR" altLang="en-US" dirty="0">
                <a:latin typeface="굴림" panose="020B0600000101010101" pitchFamily="50" charset="-127"/>
              </a:rPr>
              <a:t>자바 프로그램의 개발 단위는  </a:t>
            </a:r>
            <a:r>
              <a:rPr lang="en-US" altLang="ko-KR" dirty="0">
                <a:latin typeface="굴림" panose="020B0600000101010101" pitchFamily="50" charset="-127"/>
              </a:rPr>
              <a:t>class    </a:t>
            </a:r>
            <a:r>
              <a:rPr lang="ko-KR" altLang="en-US" dirty="0">
                <a:latin typeface="굴림" panose="020B0600000101010101" pitchFamily="50" charset="-127"/>
              </a:rPr>
              <a:t>이다</a:t>
            </a:r>
            <a:r>
              <a:rPr lang="en-US" altLang="ko-KR" dirty="0">
                <a:latin typeface="굴림" panose="020B0600000101010101" pitchFamily="50" charset="-127"/>
              </a:rPr>
              <a:t>. </a:t>
            </a:r>
          </a:p>
          <a:p>
            <a:pPr marL="381000" indent="-381000">
              <a:buNone/>
            </a:pPr>
            <a:r>
              <a:rPr lang="en-US" altLang="ko-KR" dirty="0">
                <a:latin typeface="굴림" panose="020B0600000101010101" pitchFamily="50" charset="-127"/>
              </a:rPr>
              <a:t>2. </a:t>
            </a:r>
            <a:r>
              <a:rPr lang="ko-KR" altLang="en-US" dirty="0" err="1">
                <a:latin typeface="굴림" panose="020B0600000101010101" pitchFamily="50" charset="-127"/>
              </a:rPr>
              <a:t>주석문은</a:t>
            </a:r>
            <a:r>
              <a:rPr lang="ko-KR" altLang="en-US" dirty="0">
                <a:latin typeface="굴림" panose="020B0600000101010101" pitchFamily="50" charset="-127"/>
              </a:rPr>
              <a:t> </a:t>
            </a:r>
            <a:r>
              <a:rPr lang="ko-KR" altLang="en-US" dirty="0" smtClean="0">
                <a:latin typeface="굴림" panose="020B0600000101010101" pitchFamily="50" charset="-127"/>
              </a:rPr>
              <a:t>코드에 </a:t>
            </a:r>
            <a:r>
              <a:rPr lang="ko-KR" altLang="en-US" dirty="0">
                <a:latin typeface="굴림" panose="020B0600000101010101" pitchFamily="50" charset="-127"/>
              </a:rPr>
              <a:t>대한 설명이다</a:t>
            </a:r>
            <a:r>
              <a:rPr lang="en-US" altLang="ko-KR" dirty="0">
                <a:latin typeface="굴림" panose="020B0600000101010101" pitchFamily="50" charset="-127"/>
              </a:rPr>
              <a:t>. </a:t>
            </a:r>
          </a:p>
          <a:p>
            <a:pPr marL="381000" indent="-381000">
              <a:buNone/>
            </a:pPr>
            <a:r>
              <a:rPr lang="en-US" altLang="ko-KR" dirty="0">
                <a:latin typeface="굴림" panose="020B0600000101010101" pitchFamily="50" charset="-127"/>
              </a:rPr>
              <a:t>3. </a:t>
            </a:r>
            <a:r>
              <a:rPr lang="ko-KR" altLang="en-US" dirty="0" err="1" smtClean="0">
                <a:latin typeface="굴림" panose="020B0600000101010101" pitchFamily="50" charset="-127"/>
              </a:rPr>
              <a:t>실행문</a:t>
            </a:r>
            <a:r>
              <a:rPr lang="en-US" altLang="ko-KR" dirty="0" smtClean="0">
                <a:latin typeface="굴림" panose="020B0600000101010101" pitchFamily="50" charset="-127"/>
              </a:rPr>
              <a:t>(</a:t>
            </a:r>
            <a:r>
              <a:rPr lang="en-US" altLang="ko-KR" dirty="0">
                <a:latin typeface="굴림" panose="020B0600000101010101" pitchFamily="50" charset="-127"/>
              </a:rPr>
              <a:t>statement) </a:t>
            </a:r>
            <a:r>
              <a:rPr lang="ko-KR" altLang="en-US" dirty="0" smtClean="0">
                <a:latin typeface="굴림" panose="020B0600000101010101" pitchFamily="50" charset="-127"/>
              </a:rPr>
              <a:t>은 </a:t>
            </a:r>
            <a:r>
              <a:rPr lang="ko-KR" altLang="en-US" dirty="0">
                <a:latin typeface="굴림" panose="020B0600000101010101" pitchFamily="50" charset="-127"/>
              </a:rPr>
              <a:t>사용자가 컴퓨터에게 작업을 지시하는 단위이다</a:t>
            </a:r>
            <a:r>
              <a:rPr lang="en-US" altLang="ko-KR" dirty="0">
                <a:latin typeface="굴림" panose="020B0600000101010101" pitchFamily="50" charset="-127"/>
              </a:rPr>
              <a:t>. </a:t>
            </a:r>
          </a:p>
          <a:p>
            <a:pPr marL="381000" indent="-381000">
              <a:buNone/>
            </a:pPr>
            <a:r>
              <a:rPr lang="en-US" altLang="ko-KR" dirty="0">
                <a:latin typeface="굴림" panose="020B0600000101010101" pitchFamily="50" charset="-127"/>
              </a:rPr>
              <a:t>4. </a:t>
            </a:r>
            <a:r>
              <a:rPr lang="ko-KR" altLang="en-US" dirty="0">
                <a:latin typeface="굴림" panose="020B0600000101010101" pitchFamily="50" charset="-127"/>
              </a:rPr>
              <a:t>모든 자바 소스 파일의 </a:t>
            </a:r>
            <a:r>
              <a:rPr lang="ko-KR" altLang="en-US" dirty="0" err="1">
                <a:latin typeface="굴림" panose="020B0600000101010101" pitchFamily="50" charset="-127"/>
              </a:rPr>
              <a:t>확장자는</a:t>
            </a:r>
            <a:r>
              <a:rPr lang="ko-KR" altLang="en-US" dirty="0">
                <a:latin typeface="굴림" panose="020B0600000101010101" pitchFamily="50" charset="-127"/>
              </a:rPr>
              <a:t>  </a:t>
            </a:r>
            <a:r>
              <a:rPr lang="en-US" altLang="ko-KR" dirty="0">
                <a:latin typeface="굴림" panose="020B0600000101010101" pitchFamily="50" charset="-127"/>
              </a:rPr>
              <a:t>java    </a:t>
            </a:r>
            <a:r>
              <a:rPr lang="ko-KR" altLang="en-US" dirty="0">
                <a:latin typeface="굴림" panose="020B0600000101010101" pitchFamily="50" charset="-127"/>
              </a:rPr>
              <a:t>이다</a:t>
            </a:r>
            <a:r>
              <a:rPr lang="en-US" altLang="ko-KR" dirty="0">
                <a:latin typeface="굴림" panose="020B0600000101010101" pitchFamily="50" charset="-127"/>
              </a:rPr>
              <a:t>.</a:t>
            </a:r>
          </a:p>
          <a:p>
            <a:pPr marL="381000" indent="-381000">
              <a:buNone/>
            </a:pPr>
            <a:r>
              <a:rPr lang="en-US" altLang="ko-KR" dirty="0">
                <a:latin typeface="굴림" panose="020B0600000101010101" pitchFamily="50" charset="-127"/>
              </a:rPr>
              <a:t>5. </a:t>
            </a:r>
            <a:r>
              <a:rPr lang="ko-KR" altLang="en-US" dirty="0">
                <a:latin typeface="굴림" panose="020B0600000101010101" pitchFamily="50" charset="-127"/>
              </a:rPr>
              <a:t>문장의 끝은 항상 세미콜론</a:t>
            </a:r>
            <a:r>
              <a:rPr lang="en-US" altLang="ko-KR" dirty="0">
                <a:latin typeface="굴림" panose="020B0600000101010101" pitchFamily="50" charset="-127"/>
              </a:rPr>
              <a:t>(;)</a:t>
            </a:r>
            <a:r>
              <a:rPr lang="ko-KR" altLang="en-US" dirty="0">
                <a:latin typeface="굴림" panose="020B0600000101010101" pitchFamily="50" charset="-127"/>
              </a:rPr>
              <a:t>으로 끝나게 </a:t>
            </a:r>
            <a:r>
              <a:rPr lang="ko-KR" altLang="en-US" dirty="0" smtClean="0">
                <a:latin typeface="굴림" panose="020B0600000101010101" pitchFamily="50" charset="-127"/>
              </a:rPr>
              <a:t>된다</a:t>
            </a:r>
            <a:endParaRPr lang="en-US" altLang="ko-KR" dirty="0" smtClean="0">
              <a:latin typeface="굴림" panose="020B0600000101010101" pitchFamily="50" charset="-127"/>
            </a:endParaRPr>
          </a:p>
          <a:p>
            <a:pPr marL="381000" indent="-381000">
              <a:buNone/>
            </a:pPr>
            <a:r>
              <a:rPr lang="en-US" altLang="ko-KR" dirty="0" smtClean="0">
                <a:latin typeface="굴림" panose="020B0600000101010101" pitchFamily="50" charset="-127"/>
              </a:rPr>
              <a:t>6. </a:t>
            </a:r>
            <a:r>
              <a:rPr lang="ko-KR" altLang="en-US" dirty="0" smtClean="0">
                <a:latin typeface="굴림" panose="020B0600000101010101" pitchFamily="50" charset="-127"/>
              </a:rPr>
              <a:t>자바 프로그램은 </a:t>
            </a:r>
            <a:r>
              <a:rPr lang="en-US" altLang="ko-KR" dirty="0" smtClean="0">
                <a:latin typeface="굴림" panose="020B0600000101010101" pitchFamily="50" charset="-127"/>
              </a:rPr>
              <a:t>main() </a:t>
            </a:r>
            <a:r>
              <a:rPr lang="ko-KR" altLang="en-US" dirty="0" err="1" smtClean="0">
                <a:latin typeface="굴림" panose="020B0600000101010101" pitchFamily="50" charset="-127"/>
              </a:rPr>
              <a:t>메소드</a:t>
            </a:r>
            <a:r>
              <a:rPr lang="ko-KR" altLang="en-US" dirty="0" smtClean="0">
                <a:latin typeface="굴림" panose="020B0600000101010101" pitchFamily="50" charset="-127"/>
              </a:rPr>
              <a:t> 부터 시작한다</a:t>
            </a:r>
            <a:endParaRPr lang="en-US" altLang="ko-KR" dirty="0">
              <a:latin typeface="굴림" panose="020B0600000101010101" pitchFamily="50" charset="-127"/>
            </a:endParaRPr>
          </a:p>
        </p:txBody>
      </p:sp>
      <p:sp>
        <p:nvSpPr>
          <p:cNvPr id="860164" name="Rectangle 4"/>
          <p:cNvSpPr>
            <a:spLocks noChangeArrowheads="1"/>
          </p:cNvSpPr>
          <p:nvPr/>
        </p:nvSpPr>
        <p:spPr bwMode="auto">
          <a:xfrm>
            <a:off x="1543051" y="29427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860165" name="_x88072008" descr="EMB000007b403b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963" y="223838"/>
            <a:ext cx="639762" cy="63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166" name="AutoShape 6"/>
          <p:cNvSpPr>
            <a:spLocks noChangeArrowheads="1"/>
          </p:cNvSpPr>
          <p:nvPr/>
        </p:nvSpPr>
        <p:spPr bwMode="auto">
          <a:xfrm>
            <a:off x="4745998" y="1384375"/>
            <a:ext cx="957262" cy="387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0168" name="AutoShape 8"/>
          <p:cNvSpPr>
            <a:spLocks noChangeArrowheads="1"/>
          </p:cNvSpPr>
          <p:nvPr/>
        </p:nvSpPr>
        <p:spPr bwMode="auto">
          <a:xfrm>
            <a:off x="1934665" y="1893531"/>
            <a:ext cx="629073" cy="387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0169" name="AutoShape 9"/>
          <p:cNvSpPr>
            <a:spLocks noChangeArrowheads="1"/>
          </p:cNvSpPr>
          <p:nvPr/>
        </p:nvSpPr>
        <p:spPr bwMode="auto">
          <a:xfrm>
            <a:off x="5040278" y="3118366"/>
            <a:ext cx="1085850" cy="387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0172" name="AutoShape 12"/>
          <p:cNvSpPr>
            <a:spLocks noChangeArrowheads="1"/>
          </p:cNvSpPr>
          <p:nvPr/>
        </p:nvSpPr>
        <p:spPr bwMode="auto">
          <a:xfrm>
            <a:off x="530016" y="2493341"/>
            <a:ext cx="2674657" cy="36892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1_2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3064776" y="3605561"/>
            <a:ext cx="1592682" cy="32550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2935164" y="4191162"/>
            <a:ext cx="1987213" cy="3432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3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60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860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860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860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3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 err="1" smtClean="0"/>
              <a:t>식별자와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예약어</a:t>
            </a:r>
            <a:endParaRPr lang="ko-KR" altLang="en-US" dirty="0"/>
          </a:p>
        </p:txBody>
      </p:sp>
      <p:sp>
        <p:nvSpPr>
          <p:cNvPr id="898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예약어</a:t>
            </a:r>
            <a:r>
              <a:rPr lang="en-US" altLang="ko-KR" dirty="0" smtClean="0"/>
              <a:t>(</a:t>
            </a:r>
            <a:r>
              <a:rPr lang="en-US" altLang="ko-KR" dirty="0"/>
              <a:t>keyword)</a:t>
            </a:r>
          </a:p>
          <a:p>
            <a:pPr lvl="1"/>
            <a:r>
              <a:rPr lang="ko-KR" altLang="en-US" dirty="0"/>
              <a:t>해당 프로그래밍언어에서 미리 정의된 단어</a:t>
            </a:r>
            <a:endParaRPr lang="en-US" altLang="ko-KR" dirty="0"/>
          </a:p>
          <a:p>
            <a:r>
              <a:rPr lang="ko-KR" altLang="en-US" dirty="0" err="1" smtClean="0"/>
              <a:t>식별자</a:t>
            </a:r>
            <a:r>
              <a:rPr lang="en-US" altLang="ko-KR" dirty="0" smtClean="0"/>
              <a:t>(</a:t>
            </a:r>
            <a:r>
              <a:rPr lang="en-US" altLang="ko-KR" dirty="0"/>
              <a:t>identifier) </a:t>
            </a:r>
          </a:p>
          <a:p>
            <a:pPr lvl="1"/>
            <a:r>
              <a:rPr lang="ko-KR" altLang="en-US" dirty="0"/>
              <a:t>프로그래머가 정의하는 단어</a:t>
            </a:r>
            <a:endParaRPr lang="en-US" altLang="ko-KR" dirty="0"/>
          </a:p>
          <a:p>
            <a:pPr lvl="1"/>
            <a:r>
              <a:rPr lang="ko-KR" altLang="en-US" dirty="0" err="1"/>
              <a:t>변수명</a:t>
            </a:r>
            <a:r>
              <a:rPr lang="en-US" altLang="ko-KR" dirty="0"/>
              <a:t>, </a:t>
            </a:r>
            <a:r>
              <a:rPr lang="ko-KR" altLang="en-US" dirty="0" err="1"/>
              <a:t>메소드명</a:t>
            </a:r>
            <a:r>
              <a:rPr lang="en-US" altLang="ko-KR" dirty="0"/>
              <a:t>, </a:t>
            </a:r>
            <a:r>
              <a:rPr lang="ko-KR" altLang="en-US" dirty="0" err="1"/>
              <a:t>배열명</a:t>
            </a:r>
            <a:r>
              <a:rPr lang="en-US" altLang="ko-KR" dirty="0"/>
              <a:t>, </a:t>
            </a:r>
            <a:r>
              <a:rPr lang="ko-KR" altLang="en-US" dirty="0" err="1"/>
              <a:t>클래스명</a:t>
            </a:r>
            <a:r>
              <a:rPr lang="en-US" altLang="ko-KR" dirty="0"/>
              <a:t>……. </a:t>
            </a:r>
            <a:endParaRPr lang="ko-KR" altLang="en-US" dirty="0"/>
          </a:p>
          <a:p>
            <a:pPr lvl="1">
              <a:lnSpc>
                <a:spcPct val="110000"/>
              </a:lnSpc>
            </a:pPr>
            <a:r>
              <a:rPr lang="ko-KR" altLang="en-US" dirty="0" err="1" smtClean="0"/>
              <a:t>식별자</a:t>
            </a:r>
            <a:r>
              <a:rPr lang="ko-KR" altLang="en-US" dirty="0" smtClean="0"/>
              <a:t> </a:t>
            </a:r>
            <a:r>
              <a:rPr lang="ko-KR" altLang="en-US" dirty="0"/>
              <a:t>작성 규칙</a:t>
            </a:r>
          </a:p>
          <a:p>
            <a:pPr lvl="2">
              <a:lnSpc>
                <a:spcPct val="110000"/>
              </a:lnSpc>
            </a:pPr>
            <a:r>
              <a:rPr lang="ko-KR" altLang="en-US" dirty="0" err="1"/>
              <a:t>식별자는</a:t>
            </a:r>
            <a:r>
              <a:rPr lang="ko-KR" altLang="en-US" dirty="0"/>
              <a:t> 유니코드 문자와 숫자의 조합</a:t>
            </a:r>
          </a:p>
          <a:p>
            <a:pPr lvl="2">
              <a:lnSpc>
                <a:spcPct val="110000"/>
              </a:lnSpc>
            </a:pPr>
            <a:r>
              <a:rPr lang="ko-KR" altLang="en-US" dirty="0"/>
              <a:t>식별자의 첫 문자는 일반적으로 유니코드 문자</a:t>
            </a:r>
          </a:p>
          <a:p>
            <a:pPr lvl="2">
              <a:lnSpc>
                <a:spcPct val="110000"/>
              </a:lnSpc>
            </a:pPr>
            <a:r>
              <a:rPr lang="ko-KR" altLang="en-US" dirty="0"/>
              <a:t>두 번째 문자부터는 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_, $ </a:t>
            </a:r>
            <a:r>
              <a:rPr lang="ko-KR" altLang="en-US" dirty="0"/>
              <a:t>등이 가능하다</a:t>
            </a:r>
            <a:r>
              <a:rPr lang="en-US" altLang="ko-KR" dirty="0"/>
              <a:t>. </a:t>
            </a:r>
          </a:p>
          <a:p>
            <a:pPr lvl="2">
              <a:lnSpc>
                <a:spcPct val="110000"/>
              </a:lnSpc>
            </a:pPr>
            <a:r>
              <a:rPr lang="ko-KR" altLang="en-US" dirty="0"/>
              <a:t>대문자와 소문자는 구별된다</a:t>
            </a:r>
            <a:r>
              <a:rPr lang="en-US" altLang="ko-KR" dirty="0"/>
              <a:t>. </a:t>
            </a:r>
          </a:p>
          <a:p>
            <a:pPr lvl="2">
              <a:lnSpc>
                <a:spcPct val="110000"/>
              </a:lnSpc>
            </a:pPr>
            <a:r>
              <a:rPr lang="ko-KR" altLang="en-US" dirty="0"/>
              <a:t>식별자의 이름으로 </a:t>
            </a:r>
            <a:r>
              <a:rPr lang="ko-KR" altLang="en-US" dirty="0" err="1" smtClean="0"/>
              <a:t>예약어를</a:t>
            </a:r>
            <a:r>
              <a:rPr lang="ko-KR" altLang="en-US" dirty="0" smtClean="0"/>
              <a:t> </a:t>
            </a:r>
            <a:r>
              <a:rPr lang="ko-KR" altLang="en-US" dirty="0"/>
              <a:t>사용해서는 안 된다</a:t>
            </a:r>
            <a:r>
              <a:rPr lang="en-US" altLang="ko-KR" dirty="0"/>
              <a:t>.</a:t>
            </a:r>
          </a:p>
          <a:p>
            <a:pPr lvl="2">
              <a:lnSpc>
                <a:spcPct val="110000"/>
              </a:lnSpc>
            </a:pPr>
            <a:r>
              <a:rPr lang="ko-KR" altLang="en-US" dirty="0"/>
              <a:t>상수 값을 표현하는 단어 </a:t>
            </a:r>
            <a:r>
              <a:rPr lang="en-US" altLang="ko-KR" dirty="0"/>
              <a:t>true, false, null</a:t>
            </a:r>
            <a:r>
              <a:rPr lang="ko-KR" altLang="en-US" dirty="0"/>
              <a:t>은 </a:t>
            </a:r>
            <a:r>
              <a:rPr lang="ko-KR" altLang="en-US" dirty="0" err="1"/>
              <a:t>식별자로</a:t>
            </a:r>
            <a:r>
              <a:rPr lang="ko-KR" altLang="en-US" dirty="0"/>
              <a:t> 사용할 수 없다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1_2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" t="11690" b="41622"/>
          <a:stretch/>
        </p:blipFill>
        <p:spPr bwMode="auto">
          <a:xfrm>
            <a:off x="1731750" y="1663937"/>
            <a:ext cx="8473671" cy="2037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" t="73990" r="5104" b="-1"/>
          <a:stretch/>
        </p:blipFill>
        <p:spPr bwMode="auto">
          <a:xfrm>
            <a:off x="1811708" y="3888336"/>
            <a:ext cx="8084322" cy="113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447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식별자와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예약어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식별자</a:t>
            </a:r>
            <a:r>
              <a:rPr lang="ko-KR" altLang="en-US" dirty="0" smtClean="0"/>
              <a:t> 사용 관례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1_2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94"/>
          <a:stretch/>
        </p:blipFill>
        <p:spPr bwMode="auto">
          <a:xfrm>
            <a:off x="627093" y="1905713"/>
            <a:ext cx="10331479" cy="235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7093" y="4493989"/>
            <a:ext cx="10546477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변수는 </a:t>
            </a:r>
            <a:r>
              <a:rPr lang="ko-KR" altLang="en-US" sz="2400" dirty="0" err="1" smtClean="0">
                <a:latin typeface="+mn-ea"/>
              </a:rPr>
              <a:t>실행도중</a:t>
            </a:r>
            <a:r>
              <a:rPr lang="ko-KR" altLang="en-US" sz="2400" dirty="0" smtClean="0">
                <a:latin typeface="+mn-ea"/>
              </a:rPr>
              <a:t> 값을 변경할 수 있으나 상수는 값이 정해지면 변경 불가</a:t>
            </a:r>
            <a:endParaRPr lang="en-US" altLang="ko-KR" sz="24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상수 선언 예</a:t>
            </a:r>
            <a:endParaRPr lang="en-US" altLang="ko-KR" sz="2400" dirty="0" smtClean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      final MAX_VALUE = 100;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 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20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변수와 </a:t>
            </a:r>
            <a:r>
              <a:rPr lang="ko-KR" altLang="en-US" b="1" dirty="0" err="1" smtClean="0">
                <a:latin typeface="+mn-ea"/>
                <a:ea typeface="+mn-ea"/>
              </a:rPr>
              <a:t>자료형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자바프로그래밍</a:t>
            </a:r>
            <a:r>
              <a:rPr lang="en-US" altLang="ko-KR" sz="2000" dirty="0" smtClean="0"/>
              <a:t>1_2</a:t>
            </a:r>
            <a:r>
              <a:rPr lang="ko-KR" altLang="en-US" sz="2000" dirty="0" smtClean="0"/>
              <a:t>주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신미영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160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12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변수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66313" name="Rectangle 9"/>
          <p:cNvSpPr>
            <a:spLocks noGrp="1" noChangeArrowheads="1"/>
          </p:cNvSpPr>
          <p:nvPr>
            <p:ph idx="1"/>
          </p:nvPr>
        </p:nvSpPr>
        <p:spPr>
          <a:xfrm>
            <a:off x="121448" y="1143274"/>
            <a:ext cx="11944608" cy="5230027"/>
          </a:xfrm>
          <a:noFill/>
          <a:ln/>
        </p:spPr>
        <p:txBody>
          <a:bodyPr>
            <a:normAutofit/>
          </a:bodyPr>
          <a:lstStyle/>
          <a:p>
            <a:r>
              <a:rPr lang="ko-KR" altLang="en-US" b="1" dirty="0"/>
              <a:t>변수</a:t>
            </a:r>
            <a:r>
              <a:rPr lang="en-US" altLang="ko-KR" b="1" dirty="0"/>
              <a:t>(variable)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값을 저장하는 메모리 특정 번지에 붙이는 이름</a:t>
            </a:r>
            <a:endParaRPr lang="ko-KR" altLang="en-US" dirty="0"/>
          </a:p>
          <a:p>
            <a:pPr lvl="1"/>
            <a:r>
              <a:rPr lang="ko-KR" altLang="en-US" dirty="0" smtClean="0"/>
              <a:t>메모리에 값을 저장하려면 변수를 선언하고 값을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변수에 한 개의 값 저장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자료형과</a:t>
            </a:r>
            <a:r>
              <a:rPr lang="ko-KR" altLang="en-US" dirty="0" smtClean="0"/>
              <a:t> 일치하는 값만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 선언 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같은 타입의 변수는 콤마</a:t>
            </a:r>
            <a:r>
              <a:rPr lang="en-US" altLang="ko-KR" dirty="0" smtClean="0"/>
              <a:t>(,)</a:t>
            </a:r>
            <a:r>
              <a:rPr lang="ko-KR" altLang="en-US" dirty="0" smtClean="0"/>
              <a:t>를 사용 한꺼번에 선언 가능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>
                <a:solidFill>
                  <a:schemeClr val="accent4">
                    <a:lumMod val="75000"/>
                  </a:schemeClr>
                </a:solidFill>
              </a:rPr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y,z</a:t>
            </a:r>
            <a:r>
              <a:rPr lang="en-US" altLang="ko-KR" dirty="0" smtClean="0"/>
              <a:t>; 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866314" name="Picture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9" r="28450"/>
          <a:stretch>
            <a:fillRect/>
          </a:stretch>
        </p:blipFill>
        <p:spPr bwMode="auto">
          <a:xfrm>
            <a:off x="1394147" y="3452028"/>
            <a:ext cx="4271962" cy="172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1_2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7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392" y="1217512"/>
            <a:ext cx="11944608" cy="5230027"/>
          </a:xfrm>
        </p:spPr>
        <p:txBody>
          <a:bodyPr/>
          <a:lstStyle/>
          <a:p>
            <a:r>
              <a:rPr lang="ko-KR" altLang="en-US" dirty="0" smtClean="0"/>
              <a:t>변수에 값을 저장할 때 대입 연산자</a:t>
            </a:r>
            <a:r>
              <a:rPr lang="en-US" altLang="ko-KR" dirty="0" smtClean="0"/>
              <a:t>(=)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블록내에서</a:t>
            </a:r>
            <a:r>
              <a:rPr lang="ko-KR" altLang="en-US" dirty="0" smtClean="0"/>
              <a:t> 선언된 변수를 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로컬</a:t>
            </a:r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</a:rPr>
              <a:t>(local)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변수라 </a:t>
            </a:r>
            <a:r>
              <a:rPr lang="ko-KR" altLang="en-US" dirty="0" smtClean="0"/>
              <a:t>하며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실행이 끝나면 메모리에서 자동으로 없어짐</a:t>
            </a:r>
            <a:endParaRPr lang="en-US" altLang="ko-KR" dirty="0" smtClean="0"/>
          </a:p>
          <a:p>
            <a:r>
              <a:rPr lang="ko-KR" altLang="en-US" dirty="0" smtClean="0"/>
              <a:t>변수 초기화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변수에 값이 저장될 때 변수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이때 사용된 값을 초기값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변수는 반드시 초기화 되어야 사용할 수 있다</a:t>
            </a: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1_2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342032" y="4361393"/>
            <a:ext cx="7120204" cy="1335087"/>
            <a:chOff x="1316394" y="3395718"/>
            <a:chExt cx="7120204" cy="1335087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1316394" y="3395718"/>
              <a:ext cx="6810376" cy="1335087"/>
              <a:chOff x="725" y="3025"/>
              <a:chExt cx="4290" cy="841"/>
            </a:xfrm>
          </p:grpSpPr>
          <p:pic>
            <p:nvPicPr>
              <p:cNvPr id="7" name="Picture 12" descr="2장(선언문예2)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5" y="3025"/>
                <a:ext cx="2489" cy="8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 Box 13"/>
              <p:cNvSpPr txBox="1">
                <a:spLocks noChangeArrowheads="1"/>
              </p:cNvSpPr>
              <p:nvPr/>
            </p:nvSpPr>
            <p:spPr bwMode="auto">
              <a:xfrm>
                <a:off x="3214" y="3357"/>
                <a:ext cx="180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chemeClr val="accent3">
                        <a:lumMod val="75000"/>
                      </a:schemeClr>
                    </a:solidFill>
                    <a:latin typeface="+mn-ea"/>
                  </a:defRPr>
                </a:lvl1pPr>
              </a:lstStyle>
              <a:p>
                <a:r>
                  <a:rPr lang="en-US" altLang="ko-KR" dirty="0"/>
                  <a:t>//</a:t>
                </a:r>
                <a:r>
                  <a:rPr lang="ko-KR" altLang="en-US" dirty="0" err="1"/>
                  <a:t>연산식을</a:t>
                </a:r>
                <a:r>
                  <a:rPr lang="ko-KR" altLang="en-US" dirty="0"/>
                  <a:t> 이용한 초기화</a:t>
                </a:r>
              </a:p>
            </p:txBody>
          </p:sp>
        </p:grp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5284773" y="3612592"/>
              <a:ext cx="31518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chemeClr val="accent3">
                      <a:lumMod val="75000"/>
                    </a:schemeClr>
                  </a:solidFill>
                  <a:latin typeface="+mn-ea"/>
                </a:rPr>
                <a:t>//</a:t>
              </a:r>
              <a:r>
                <a:rPr lang="ko-KR" altLang="en-US" dirty="0" smtClean="0">
                  <a:solidFill>
                    <a:schemeClr val="accent3">
                      <a:lumMod val="75000"/>
                    </a:schemeClr>
                  </a:solidFill>
                  <a:latin typeface="+mn-ea"/>
                </a:rPr>
                <a:t>변수 선언과 동시에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+mn-ea"/>
                </a:rPr>
                <a:t>초기화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429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갤러리</Template>
  <TotalTime>1384</TotalTime>
  <Words>1433</Words>
  <Application>Microsoft Office PowerPoint</Application>
  <PresentationFormat>와이드스크린</PresentationFormat>
  <Paragraphs>288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굴림</vt:lpstr>
      <vt:lpstr>돋움</vt:lpstr>
      <vt:lpstr>맑은 고딕</vt:lpstr>
      <vt:lpstr>Arial</vt:lpstr>
      <vt:lpstr>Palatino Linotype</vt:lpstr>
      <vt:lpstr>Times New Roman</vt:lpstr>
      <vt:lpstr>Wingdings</vt:lpstr>
      <vt:lpstr>Gallery</vt:lpstr>
      <vt:lpstr>자바 프로그램 기본 구조</vt:lpstr>
      <vt:lpstr>자바 프로그램 기본 구조</vt:lpstr>
      <vt:lpstr>자바 프로그램 기본 구조</vt:lpstr>
      <vt:lpstr>중간 점검 문제</vt:lpstr>
      <vt:lpstr>식별자와 예약어</vt:lpstr>
      <vt:lpstr>식별자와 예약어</vt:lpstr>
      <vt:lpstr>변수와 자료형</vt:lpstr>
      <vt:lpstr>변수</vt:lpstr>
      <vt:lpstr>변수</vt:lpstr>
      <vt:lpstr>program_01</vt:lpstr>
      <vt:lpstr>자료형</vt:lpstr>
      <vt:lpstr>자료형</vt:lpstr>
      <vt:lpstr>리터럴 표기방법</vt:lpstr>
      <vt:lpstr>타입 변환</vt:lpstr>
      <vt:lpstr>타입 변환</vt:lpstr>
      <vt:lpstr>타입 변환</vt:lpstr>
      <vt:lpstr>중간 점검 문제</vt:lpstr>
      <vt:lpstr>시스템 입출력</vt:lpstr>
      <vt:lpstr>변수와 시스템 입출력</vt:lpstr>
      <vt:lpstr>변수와 시스템 입출력</vt:lpstr>
      <vt:lpstr>변수와 시스템 입출력</vt:lpstr>
      <vt:lpstr>변수와 시스템 입출력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hallym</dc:creator>
  <cp:lastModifiedBy>hallym</cp:lastModifiedBy>
  <cp:revision>254</cp:revision>
  <dcterms:created xsi:type="dcterms:W3CDTF">2020-03-05T03:10:27Z</dcterms:created>
  <dcterms:modified xsi:type="dcterms:W3CDTF">2020-03-19T02:11:55Z</dcterms:modified>
</cp:coreProperties>
</file>