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84" r:id="rId4"/>
    <p:sldId id="292" r:id="rId5"/>
    <p:sldId id="285" r:id="rId6"/>
    <p:sldId id="286" r:id="rId7"/>
    <p:sldId id="290" r:id="rId8"/>
    <p:sldId id="288" r:id="rId9"/>
    <p:sldId id="294" r:id="rId10"/>
    <p:sldId id="295" r:id="rId11"/>
    <p:sldId id="293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1_3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10400232" cy="1179320"/>
          </a:xfrm>
        </p:spPr>
        <p:txBody>
          <a:bodyPr/>
          <a:lstStyle/>
          <a:p>
            <a:r>
              <a:rPr lang="ko-KR" altLang="en-US" dirty="0" smtClean="0"/>
              <a:t>문자열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연산자를 사용하지 않고 </a:t>
            </a:r>
            <a:r>
              <a:rPr lang="en-US" altLang="ko-KR" dirty="0" smtClean="0"/>
              <a:t>equals()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1510" y="3221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05287"/>
              </p:ext>
            </p:extLst>
          </p:nvPr>
        </p:nvGraphicFramePr>
        <p:xfrm>
          <a:off x="530016" y="2452644"/>
          <a:ext cx="11288818" cy="2148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88818">
                  <a:extLst>
                    <a:ext uri="{9D8B030D-6E8A-4147-A177-3AD203B41FA5}">
                      <a16:colId xmlns:a16="http://schemas.microsoft.com/office/drawing/2014/main" val="34779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sv-SE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sv-SE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str1</a:t>
                      </a:r>
                      <a:r>
                        <a:rPr lang="sv-SE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sv-SE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"JAVA"</a:t>
                      </a:r>
                      <a:r>
                        <a:rPr lang="sv-SE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sv-SE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str2</a:t>
                      </a:r>
                      <a:r>
                        <a:rPr lang="sv-SE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sv-SE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"java"</a:t>
                      </a:r>
                      <a:r>
                        <a:rPr lang="sv-SE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ko-KR" altLang="en-US" sz="2400" b="0" i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"str1 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str2 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 결과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대소문자 구분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"</a:t>
                      </a:r>
                      <a:r>
                        <a:rPr lang="ko-KR" altLang="en-US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str1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.equals(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str2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"str1 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str2 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 결과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대소문자 구분 없음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"</a:t>
                      </a:r>
                      <a:r>
                        <a:rPr lang="ko-KR" altLang="en-US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str1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.equalsIgnoreCase(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str2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  <a:endParaRPr lang="ko-KR" altLang="en-US" sz="2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5299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41" y="4923712"/>
            <a:ext cx="5142731" cy="6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논리곱</a:t>
            </a:r>
            <a:r>
              <a:rPr lang="en-US" altLang="ko-KR" dirty="0"/>
              <a:t>(&amp;&amp;), </a:t>
            </a:r>
            <a:r>
              <a:rPr lang="ko-KR" altLang="en-US" dirty="0"/>
              <a:t>논리합</a:t>
            </a:r>
            <a:r>
              <a:rPr lang="en-US" altLang="ko-KR" dirty="0"/>
              <a:t>(||), </a:t>
            </a:r>
            <a:r>
              <a:rPr lang="ko-KR" altLang="en-US" dirty="0"/>
              <a:t>배타적 논리합</a:t>
            </a:r>
            <a:r>
              <a:rPr lang="en-US" altLang="ko-KR" dirty="0"/>
              <a:t>(^) ,</a:t>
            </a:r>
            <a:r>
              <a:rPr lang="ko-KR" altLang="en-US" dirty="0"/>
              <a:t>논리 부정</a:t>
            </a:r>
            <a:r>
              <a:rPr lang="en-US" altLang="ko-KR" dirty="0"/>
              <a:t>(!) </a:t>
            </a:r>
            <a:r>
              <a:rPr lang="ko-KR" altLang="en-US" dirty="0"/>
              <a:t>연산 수행</a:t>
            </a:r>
            <a:endParaRPr lang="en-US" altLang="ko-KR" dirty="0"/>
          </a:p>
          <a:p>
            <a:r>
              <a:rPr lang="ko-KR" altLang="en-US" dirty="0" err="1"/>
              <a:t>피연산자는</a:t>
            </a:r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타입만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42" y="2367181"/>
            <a:ext cx="6867288" cy="402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비트 연산자</a:t>
            </a:r>
          </a:p>
        </p:txBody>
      </p:sp>
      <p:sp>
        <p:nvSpPr>
          <p:cNvPr id="1843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비트</a:t>
            </a:r>
            <a:r>
              <a:rPr lang="en-US" altLang="ko-KR" dirty="0"/>
              <a:t>(bit) </a:t>
            </a:r>
            <a:r>
              <a:rPr lang="ko-KR" altLang="en-US" dirty="0"/>
              <a:t>단위로 연산 하므로</a:t>
            </a:r>
            <a:r>
              <a:rPr lang="en-US" altLang="ko-KR" dirty="0"/>
              <a:t> 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이 </a:t>
            </a:r>
            <a:r>
              <a:rPr lang="ko-KR" altLang="en-US" dirty="0" err="1"/>
              <a:t>피연산자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로 표현이 가능한 정수 타입만 비트 연산 가능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실수 </a:t>
            </a:r>
            <a:r>
              <a:rPr lang="ko-KR" altLang="en-US" dirty="0"/>
              <a:t>타입인</a:t>
            </a:r>
            <a:r>
              <a:rPr lang="en-US" altLang="ko-KR" dirty="0"/>
              <a:t> float</a:t>
            </a:r>
            <a:r>
              <a:rPr lang="ko-KR" altLang="en-US" dirty="0"/>
              <a:t>과</a:t>
            </a:r>
            <a:r>
              <a:rPr lang="en-US" altLang="ko-KR" dirty="0"/>
              <a:t> double</a:t>
            </a:r>
            <a:r>
              <a:rPr lang="ko-KR" altLang="en-US" dirty="0"/>
              <a:t>은 비트 연산 불가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종류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비트 논리 연산자</a:t>
            </a:r>
            <a:r>
              <a:rPr lang="en-US" altLang="ko-KR" dirty="0"/>
              <a:t>(&amp;, |, ^, </a:t>
            </a:r>
            <a:r>
              <a:rPr lang="en-US" altLang="ko-KR" dirty="0" smtClean="0"/>
              <a:t>~)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피 연산자가 </a:t>
            </a:r>
            <a:r>
              <a:rPr lang="en-US" altLang="ko-KR" dirty="0" err="1"/>
              <a:t>boolean</a:t>
            </a:r>
            <a:r>
              <a:rPr lang="ko-KR" altLang="en-US" dirty="0"/>
              <a:t>타입일 경우 일반 논리 연산자</a:t>
            </a:r>
            <a:endParaRPr lang="en-US" altLang="ko-KR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ko-KR" altLang="en-US" dirty="0"/>
              <a:t>정수 타입일 경우 비트 논리 연산자로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비트 </a:t>
            </a:r>
            <a:r>
              <a:rPr lang="ko-KR" altLang="en-US" dirty="0"/>
              <a:t>이동 연산자</a:t>
            </a:r>
            <a:r>
              <a:rPr lang="en-US" altLang="ko-KR" dirty="0"/>
              <a:t>(&lt;&lt;, &gt;&gt;, </a:t>
            </a:r>
            <a:r>
              <a:rPr lang="en-US" altLang="ko-KR" dirty="0" smtClean="0"/>
              <a:t>&gt;&gt;&gt;)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– </a:t>
            </a:r>
            <a:r>
              <a:rPr lang="ko-KR" altLang="en-US" dirty="0"/>
              <a:t>비트 </a:t>
            </a:r>
            <a:r>
              <a:rPr lang="ko-KR" altLang="en-US" dirty="0" smtClean="0"/>
              <a:t>논리 연산자</a:t>
            </a:r>
          </a:p>
        </p:txBody>
      </p:sp>
      <p:sp>
        <p:nvSpPr>
          <p:cNvPr id="1945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9" y="1273323"/>
            <a:ext cx="8338825" cy="463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– </a:t>
            </a:r>
            <a:r>
              <a:rPr lang="ko-KR" altLang="en-US" dirty="0"/>
              <a:t>비트 </a:t>
            </a:r>
            <a:r>
              <a:rPr lang="ko-KR" altLang="en-US" dirty="0" smtClean="0"/>
              <a:t>이동 </a:t>
            </a:r>
            <a:r>
              <a:rPr lang="ko-KR" altLang="en-US" dirty="0"/>
              <a:t>연산자</a:t>
            </a:r>
            <a:endParaRPr lang="ko-KR" altLang="en-US" dirty="0" smtClean="0"/>
          </a:p>
        </p:txBody>
      </p:sp>
      <p:sp>
        <p:nvSpPr>
          <p:cNvPr id="2048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비트 이동 연산자</a:t>
            </a:r>
            <a:r>
              <a:rPr lang="en-US" altLang="ko-KR" sz="2400"/>
              <a:t>(&lt;&lt;, &gt;&gt;, &gt;&gt;&gt;)</a:t>
            </a:r>
          </a:p>
          <a:p>
            <a:pPr lvl="1"/>
            <a:r>
              <a:rPr lang="ko-KR" altLang="en-US" sz="2000"/>
              <a:t>정수 데이터의 비트를 좌측 또는 우측으로 밀어 이동시키는 연산 수행</a:t>
            </a:r>
          </a:p>
          <a:p>
            <a:endParaRPr lang="ko-KR" alt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30" y="2392110"/>
            <a:ext cx="9043744" cy="284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대입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대입 연산자</a:t>
            </a:r>
            <a:r>
              <a:rPr lang="en-US" altLang="ko-KR" dirty="0"/>
              <a:t>(=,  +=,  -=,  *=,  /=,  %=, &amp;=, ^=, |=, &lt;&lt;=, &gt;&gt;=, &gt;&gt;&gt;=)</a:t>
            </a:r>
          </a:p>
          <a:p>
            <a:pPr lvl="1">
              <a:defRPr/>
            </a:pPr>
            <a:r>
              <a:rPr lang="ko-KR" altLang="en-US" dirty="0"/>
              <a:t>오른쪽 피연산자의 값을 좌측 피연산자인 변수에 저장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모든 </a:t>
            </a:r>
            <a:r>
              <a:rPr lang="ko-KR" altLang="en-US" dirty="0"/>
              <a:t>연산자들 중 가장 낮은 연산 순위 </a:t>
            </a:r>
            <a:r>
              <a:rPr lang="en-US" altLang="ko-KR" dirty="0"/>
              <a:t>-&gt; </a:t>
            </a:r>
            <a:r>
              <a:rPr lang="ko-KR" altLang="en-US" dirty="0"/>
              <a:t>제일 마지막에 수행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종류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단순 대입 연산자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 </a:t>
            </a:r>
            <a:r>
              <a:rPr lang="ko-KR" altLang="en-US" dirty="0"/>
              <a:t>정해진 연산을 수행한 </a:t>
            </a:r>
            <a:r>
              <a:rPr lang="ko-KR" altLang="en-US" dirty="0" smtClean="0"/>
              <a:t>후 결과를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– </a:t>
            </a:r>
            <a:r>
              <a:rPr lang="ko-KR" altLang="en-US" dirty="0"/>
              <a:t>대입 연산</a:t>
            </a:r>
            <a:endParaRPr lang="ko-KR" altLang="en-US" dirty="0" smtClean="0"/>
          </a:p>
        </p:txBody>
      </p:sp>
      <p:sp>
        <p:nvSpPr>
          <p:cNvPr id="2253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대입 연산자의 종류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55" y="1273323"/>
            <a:ext cx="5647215" cy="51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 연산</a:t>
            </a:r>
          </a:p>
        </p:txBody>
      </p:sp>
      <p:sp>
        <p:nvSpPr>
          <p:cNvPr id="2355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조건식 </a:t>
            </a:r>
            <a:r>
              <a:rPr lang="ko-KR" altLang="en-US" dirty="0"/>
              <a:t>결과에 따라 콜론 앞 뒤의 </a:t>
            </a:r>
            <a:r>
              <a:rPr lang="ko-KR" altLang="en-US" dirty="0" err="1"/>
              <a:t>피연산자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조건 </a:t>
            </a:r>
            <a:r>
              <a:rPr lang="ko-KR" altLang="en-US" dirty="0" err="1"/>
              <a:t>연산식</a:t>
            </a:r>
            <a:r>
              <a:rPr lang="ko-KR" altLang="en-US" dirty="0"/>
              <a:t> 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88" y="1874654"/>
            <a:ext cx="8599197" cy="18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97" y="3888337"/>
            <a:ext cx="8605288" cy="236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0000"/>
                </a:solidFill>
              </a:rPr>
              <a:t>연산의 방향과 우선 </a:t>
            </a:r>
            <a:r>
              <a:rPr lang="ko-KR" altLang="en-US" dirty="0" smtClean="0">
                <a:solidFill>
                  <a:srgbClr val="000000"/>
                </a:solidFill>
              </a:rPr>
              <a:t>순위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5" y="1290415"/>
            <a:ext cx="8142782" cy="500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187440" y="2346622"/>
            <a:ext cx="7152830" cy="2370657"/>
            <a:chOff x="4418177" y="3132835"/>
            <a:chExt cx="6657173" cy="2045917"/>
          </a:xfrm>
        </p:grpSpPr>
        <p:sp>
          <p:nvSpPr>
            <p:cNvPr id="10" name="직사각형 9"/>
            <p:cNvSpPr/>
            <p:nvPr/>
          </p:nvSpPr>
          <p:spPr>
            <a:xfrm>
              <a:off x="4418177" y="3132835"/>
              <a:ext cx="6657173" cy="2045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563454" y="3203075"/>
              <a:ext cx="6368730" cy="1907310"/>
              <a:chOff x="4563454" y="3203075"/>
              <a:chExt cx="6368730" cy="190731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" t="30209" r="5970" b="25528"/>
              <a:stretch/>
            </p:blipFill>
            <p:spPr bwMode="auto">
              <a:xfrm>
                <a:off x="4563454" y="3556650"/>
                <a:ext cx="6368730" cy="1553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572112" y="3203075"/>
                <a:ext cx="418576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ko-KR" altLang="en-US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동일한 우선 순위의 연산 </a:t>
                </a:r>
                <a:r>
                  <a:rPr lang="ko-KR" altLang="en-US" sz="24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방향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41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17512"/>
            <a:ext cx="9631546" cy="53371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산술식</a:t>
            </a:r>
            <a:r>
              <a:rPr lang="ko-KR" altLang="en-US" dirty="0" smtClean="0"/>
              <a:t> 결과를 제시하세요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3&lt;4 &amp;&amp; </a:t>
            </a:r>
            <a:r>
              <a:rPr lang="en-US" altLang="ko-KR" dirty="0" smtClean="0"/>
              <a:t>5&lt;7 :</a:t>
            </a:r>
            <a:endParaRPr lang="ko-KR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3&gt;4 || </a:t>
            </a:r>
            <a:r>
              <a:rPr lang="en-US" altLang="ko-KR" dirty="0" smtClean="0"/>
              <a:t>5&lt;7 :</a:t>
            </a:r>
            <a:endParaRPr lang="ko-KR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3&lt;4 </a:t>
            </a:r>
            <a:r>
              <a:rPr lang="en-US" altLang="ko-KR" dirty="0"/>
              <a:t>^ </a:t>
            </a:r>
            <a:r>
              <a:rPr lang="en-US" altLang="ko-KR" dirty="0" smtClean="0"/>
              <a:t>5&lt;7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4 ^ 8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8 </a:t>
            </a:r>
            <a:r>
              <a:rPr lang="en-US" altLang="ko-KR" dirty="0"/>
              <a:t>&gt;&gt; </a:t>
            </a:r>
            <a:r>
              <a:rPr lang="en-US" altLang="ko-KR" dirty="0" smtClean="0"/>
              <a:t>2 :</a:t>
            </a:r>
            <a:endParaRPr lang="ko-KR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2 &lt;&lt; </a:t>
            </a:r>
            <a:r>
              <a:rPr lang="en-US" altLang="ko-KR" dirty="0" smtClean="0"/>
              <a:t>2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=34</a:t>
            </a:r>
            <a:r>
              <a:rPr lang="en-US" altLang="ko-KR" dirty="0" smtClean="0"/>
              <a:t>;</a:t>
            </a:r>
          </a:p>
          <a:p>
            <a:pPr marL="914400" lvl="2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 false &amp;&amp; (++</a:t>
            </a:r>
            <a:r>
              <a:rPr lang="en-US" altLang="ko-KR" dirty="0" err="1"/>
              <a:t>var</a:t>
            </a:r>
            <a:r>
              <a:rPr lang="en-US" altLang="ko-KR" dirty="0"/>
              <a:t> &lt; 20));</a:t>
            </a:r>
          </a:p>
          <a:p>
            <a:pPr marL="914400" lvl="2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var</a:t>
            </a:r>
            <a:r>
              <a:rPr lang="en-US" altLang="ko-KR" dirty="0"/>
              <a:t> = " + </a:t>
            </a:r>
            <a:r>
              <a:rPr lang="en-US" altLang="ko-KR" dirty="0" err="1"/>
              <a:t>var</a:t>
            </a:r>
            <a:r>
              <a:rPr lang="en-US" altLang="ko-KR" dirty="0"/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=34;</a:t>
            </a:r>
          </a:p>
          <a:p>
            <a:pPr marL="914400" lvl="2" indent="0"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/>
              <a:t>( false </a:t>
            </a:r>
            <a:r>
              <a:rPr lang="en-US" altLang="ko-KR" dirty="0" smtClean="0"/>
              <a:t>&amp; </a:t>
            </a:r>
            <a:r>
              <a:rPr lang="en-US" altLang="ko-KR" dirty="0"/>
              <a:t>(++</a:t>
            </a:r>
            <a:r>
              <a:rPr lang="en-US" altLang="ko-KR" dirty="0" err="1"/>
              <a:t>var</a:t>
            </a:r>
            <a:r>
              <a:rPr lang="en-US" altLang="ko-KR" dirty="0"/>
              <a:t> &lt; 20));</a:t>
            </a:r>
          </a:p>
          <a:p>
            <a:pPr marL="914400" lvl="2" indent="0"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var</a:t>
            </a:r>
            <a:r>
              <a:rPr lang="en-US" altLang="ko-KR" dirty="0"/>
              <a:t> = " + </a:t>
            </a:r>
            <a:r>
              <a:rPr lang="en-US" altLang="ko-KR" dirty="0" err="1"/>
              <a:t>var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 : </a:t>
            </a:r>
            <a:r>
              <a:rPr lang="ko-KR" altLang="en-US" dirty="0" smtClean="0"/>
              <a:t>연산에 사용되는 표시나 기호</a:t>
            </a:r>
            <a:endParaRPr lang="en-US" altLang="ko-KR" dirty="0" smtClean="0"/>
          </a:p>
          <a:p>
            <a:r>
              <a:rPr lang="ko-KR" altLang="en-US" dirty="0" smtClean="0"/>
              <a:t>피 연산자</a:t>
            </a:r>
            <a:r>
              <a:rPr lang="en-US" altLang="ko-KR" dirty="0" smtClean="0"/>
              <a:t>(operand) : </a:t>
            </a:r>
            <a:r>
              <a:rPr lang="ko-KR" altLang="en-US" dirty="0" smtClean="0"/>
              <a:t>연산자와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연산 되는 데이터</a:t>
            </a:r>
            <a:endParaRPr lang="en-US" altLang="ko-KR" dirty="0" smtClean="0"/>
          </a:p>
          <a:p>
            <a:r>
              <a:rPr lang="ko-KR" altLang="en-US" dirty="0" err="1" smtClean="0"/>
              <a:t>연산식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연산자와 피 연산자를 이용하여 연산의 과정 기술</a:t>
            </a:r>
            <a:endParaRPr lang="en-US" altLang="ko-KR" dirty="0" smtClean="0"/>
          </a:p>
          <a:p>
            <a:r>
              <a:rPr lang="ko-KR" altLang="en-US" dirty="0" smtClean="0"/>
              <a:t>피 연산자 수에 따른 분류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/>
              <a:t> </a:t>
            </a:r>
            <a:r>
              <a:rPr lang="en-US" altLang="ko-KR" dirty="0" smtClean="0"/>
              <a:t>: +, -, ++, --, !,~</a:t>
            </a:r>
          </a:p>
          <a:p>
            <a:pPr lvl="1"/>
            <a:r>
              <a:rPr lang="ko-KR" altLang="en-US" dirty="0" smtClean="0"/>
              <a:t>이항 연산자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삼항을</a:t>
            </a:r>
            <a:r>
              <a:rPr lang="ko-KR" altLang="en-US" dirty="0" smtClean="0"/>
              <a:t> 제외한 모든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)?</a:t>
            </a:r>
            <a:r>
              <a:rPr lang="en-US" altLang="ko-KR" dirty="0" err="1" smtClean="0"/>
              <a:t>a:b</a:t>
            </a:r>
            <a:endParaRPr lang="en-US" altLang="ko-KR" dirty="0" smtClean="0"/>
          </a:p>
          <a:p>
            <a:r>
              <a:rPr lang="ko-KR" altLang="en-US" dirty="0" smtClean="0"/>
              <a:t>우선순위를 변경하려면 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81221" y="1273323"/>
            <a:ext cx="1210588" cy="1988244"/>
            <a:chOff x="9024847" y="2573667"/>
            <a:chExt cx="1210588" cy="1988244"/>
          </a:xfrm>
        </p:grpSpPr>
        <p:sp>
          <p:nvSpPr>
            <p:cNvPr id="6" name="TextBox 5"/>
            <p:cNvSpPr txBox="1"/>
            <p:nvPr/>
          </p:nvSpPr>
          <p:spPr>
            <a:xfrm>
              <a:off x="9135454" y="3238856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atin typeface="+mn-ea"/>
                </a:rPr>
                <a:t>X * 30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24847" y="416180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피연산자</a:t>
              </a:r>
              <a:endParaRPr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28826" y="257366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3"/>
                  </a:solidFill>
                </a:rPr>
                <a:t>연산자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0"/>
            </p:cNvCxnSpPr>
            <p:nvPr/>
          </p:nvCxnSpPr>
          <p:spPr>
            <a:xfrm flipH="1" flipV="1">
              <a:off x="9332007" y="3574704"/>
              <a:ext cx="298134" cy="5870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0"/>
            </p:cNvCxnSpPr>
            <p:nvPr/>
          </p:nvCxnSpPr>
          <p:spPr>
            <a:xfrm flipV="1">
              <a:off x="9630141" y="3574704"/>
              <a:ext cx="307160" cy="5870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>
              <a:off x="9605880" y="2973777"/>
              <a:ext cx="24261" cy="33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6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</a:t>
            </a:r>
            <a:r>
              <a:rPr lang="en-US" altLang="ko-KR">
                <a:latin typeface="돋움" panose="020B0600000101010101" pitchFamily="50" charset="-127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연산자 종류</a:t>
            </a:r>
          </a:p>
        </p:txBody>
      </p:sp>
      <p:graphicFrame>
        <p:nvGraphicFramePr>
          <p:cNvPr id="918609" name="Group 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639696"/>
              </p:ext>
            </p:extLst>
          </p:nvPr>
        </p:nvGraphicFramePr>
        <p:xfrm>
          <a:off x="425055" y="1290936"/>
          <a:ext cx="11214317" cy="50831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30138">
                  <a:extLst>
                    <a:ext uri="{9D8B030D-6E8A-4147-A177-3AD203B41FA5}">
                      <a16:colId xmlns:a16="http://schemas.microsoft.com/office/drawing/2014/main" val="770139945"/>
                    </a:ext>
                  </a:extLst>
                </a:gridCol>
                <a:gridCol w="3426863">
                  <a:extLst>
                    <a:ext uri="{9D8B030D-6E8A-4147-A177-3AD203B41FA5}">
                      <a16:colId xmlns:a16="http://schemas.microsoft.com/office/drawing/2014/main" val="4125512170"/>
                    </a:ext>
                  </a:extLst>
                </a:gridCol>
                <a:gridCol w="4631821">
                  <a:extLst>
                    <a:ext uri="{9D8B030D-6E8A-4147-A177-3AD203B41FA5}">
                      <a16:colId xmlns:a16="http://schemas.microsoft.com/office/drawing/2014/main" val="2908664664"/>
                    </a:ext>
                  </a:extLst>
                </a:gridCol>
                <a:gridCol w="1025495">
                  <a:extLst>
                    <a:ext uri="{9D8B030D-6E8A-4147-A177-3AD203B41FA5}">
                      <a16:colId xmlns:a16="http://schemas.microsoft.com/office/drawing/2014/main" val="1910238197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산출값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31222"/>
                  </a:ext>
                </a:extLst>
              </a:tr>
              <a:tr h="319088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산술 연산자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  -   *   /   %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산술 연산 및 나눗셈의 나머지 계산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7590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부호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  -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음수와 양수의 부호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227597"/>
                  </a:ext>
                </a:extLst>
              </a:tr>
              <a:tr h="319088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문자열 연결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두 문자열을 연결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문자열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46826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단순 대입 연산자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=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우변의 값을 좌변의 변수에 대입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7402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증가</a:t>
                      </a: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감소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++ --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변수 값을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만큼 증가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감소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59848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수치 비교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   &gt;   &lt;=   &gt;=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수치의 크기 비교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boolean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48133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동등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==   !=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데이터의 동일 비교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boolean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46034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논리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&amp;   |   ^   !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논리적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AND, OR, XOR, NOT 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연산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boolean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25878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조건 </a:t>
                      </a: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AND/OR </a:t>
                      </a: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&amp;&amp;   ||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최적화된 논리적 </a:t>
                      </a: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AND, OR </a:t>
                      </a: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연산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boolean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60488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조건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조건식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 A : B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조건식에 따라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 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 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중 하나를 택일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99926"/>
                  </a:ext>
                </a:extLst>
              </a:tr>
              <a:tr h="31591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비트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&amp;   |   ^   ~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비트 단위의 </a:t>
                      </a:r>
                      <a:r>
                        <a:rPr kumimoji="1" lang="en-US" altLang="ko-KR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AND, OR, XOR, NOT </a:t>
                      </a: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연산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66307"/>
                  </a:ext>
                </a:extLst>
              </a:tr>
              <a:tr h="34290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쉬프트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&lt;&lt;   &gt;&gt;   &gt;&gt;&gt;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비트를 좌측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우측으로 밀어서 이동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15242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복합 대입 연산자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+=   -=   *=   /=   %=   &amp;=   |=   ^=   &lt;&lt;=   &gt;&gt;=   &gt;&gt;&gt;=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  -  *  /  %  &amp;  |  ^  &lt;&lt;  &gt;&gt;  &gt;&gt;&gt; 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연산자와 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의 기능을 함께 수행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42078"/>
                  </a:ext>
                </a:extLst>
              </a:tr>
              <a:tr h="315913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캐스트 연산자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타입 이름</a:t>
                      </a: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타입의 강제 변환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25638" marR="125638" horzOverflow="overflow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82081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>
                <a:latin typeface="돋움" panose="020B0600000101010101" pitchFamily="50" charset="-127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산술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ko-KR" altLang="en-US" sz="2000" dirty="0"/>
              <a:t>타입을 제외한 모든 기본 타입에 사용 가능</a:t>
            </a:r>
            <a:endParaRPr lang="en-US" altLang="ko-KR" sz="2000" dirty="0"/>
          </a:p>
          <a:p>
            <a:r>
              <a:rPr lang="ko-KR" altLang="en-US" sz="2000" dirty="0"/>
              <a:t>결과값 산출할 때 </a:t>
            </a:r>
            <a:r>
              <a:rPr lang="en-US" altLang="ko-KR" sz="2000" dirty="0"/>
              <a:t>Overflow </a:t>
            </a:r>
            <a:r>
              <a:rPr lang="ko-KR" altLang="en-US" sz="2000" dirty="0"/>
              <a:t>주의 </a:t>
            </a:r>
            <a:endParaRPr lang="en-US" altLang="ko-KR" sz="2000" dirty="0"/>
          </a:p>
          <a:p>
            <a:r>
              <a:rPr lang="ko-KR" altLang="en-US" sz="2000" dirty="0"/>
              <a:t>정확한 계산은 정수를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+ </a:t>
            </a:r>
            <a:r>
              <a:rPr lang="ko-KR" altLang="en-US" sz="2000" dirty="0" smtClean="0"/>
              <a:t>연산자는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중 문자열이 있으면 문자열로 </a:t>
            </a:r>
            <a:r>
              <a:rPr lang="ko-KR" altLang="en-US" sz="2000" dirty="0" smtClean="0"/>
              <a:t>결합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0" y="3363081"/>
            <a:ext cx="10152984" cy="23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0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>
                <a:latin typeface="돋움" panose="020B0600000101010101" pitchFamily="50" charset="-127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산술 연산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382"/>
              </p:ext>
            </p:extLst>
          </p:nvPr>
        </p:nvGraphicFramePr>
        <p:xfrm>
          <a:off x="367645" y="1258776"/>
          <a:ext cx="10511151" cy="530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511151">
                  <a:extLst>
                    <a:ext uri="{9D8B030D-6E8A-4147-A177-3AD203B41FA5}">
                      <a16:colId xmlns:a16="http://schemas.microsoft.com/office/drawing/2014/main" val="132451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OpEx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3 + 2;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3 - 2;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3 * 2; 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수식에서 곱셈 연산자 생략 불가</a:t>
                      </a:r>
                      <a:endParaRPr lang="en-US" altLang="ko-KR" sz="18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result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3 / 2;  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정수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소수점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이하 부분은 없어진다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몫만 연산 결과가 됨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3.0 / 2.0;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result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3 % 2;  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나머지 값이 연산 결과가 됨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9134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45" y="1580610"/>
            <a:ext cx="487594" cy="2136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7508782" y="1401512"/>
            <a:ext cx="3474323" cy="1564286"/>
            <a:chOff x="6964823" y="1948442"/>
            <a:chExt cx="3474323" cy="1564286"/>
          </a:xfrm>
        </p:grpSpPr>
        <p:sp>
          <p:nvSpPr>
            <p:cNvPr id="12" name="구름 모양 설명선 11"/>
            <p:cNvSpPr/>
            <p:nvPr/>
          </p:nvSpPr>
          <p:spPr>
            <a:xfrm>
              <a:off x="6964823" y="1948442"/>
              <a:ext cx="3474323" cy="1564286"/>
            </a:xfrm>
            <a:prstGeom prst="cloudCallout">
              <a:avLst>
                <a:gd name="adj1" fmla="val -17143"/>
                <a:gd name="adj2" fmla="val 2207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4347" y="2295072"/>
              <a:ext cx="3244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F0055"/>
                  </a:solidFill>
                  <a:latin typeface="+mn-ea"/>
                </a:rPr>
                <a:t>char</a:t>
              </a: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2000" b="1" dirty="0">
                  <a:solidFill>
                    <a:srgbClr val="6A3E3E"/>
                  </a:solidFill>
                  <a:latin typeface="+mn-ea"/>
                </a:rPr>
                <a:t>ch1</a:t>
              </a: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en-US" altLang="ko-KR" sz="2000" b="1" dirty="0">
                  <a:solidFill>
                    <a:srgbClr val="2A00FF"/>
                  </a:solidFill>
                  <a:latin typeface="+mn-ea"/>
                </a:rPr>
                <a:t>'A'</a:t>
              </a: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+1</a:t>
              </a:r>
              <a:r>
                <a:rPr lang="en-US" altLang="ko-KR" sz="2000" b="1" dirty="0" smtClean="0">
                  <a:solidFill>
                    <a:srgbClr val="000000"/>
                  </a:solidFill>
                  <a:latin typeface="+mn-ea"/>
                </a:rPr>
                <a:t>;   </a:t>
              </a:r>
              <a:r>
                <a:rPr lang="en-US" altLang="ko-KR" sz="2000" b="1" dirty="0" smtClean="0">
                  <a:solidFill>
                    <a:srgbClr val="00B050"/>
                  </a:solidFill>
                  <a:latin typeface="+mn-ea"/>
                </a:rPr>
                <a:t>//(1)</a:t>
              </a:r>
              <a:endParaRPr lang="en-US" altLang="ko-KR" sz="2000" b="1" dirty="0">
                <a:solidFill>
                  <a:srgbClr val="00B050"/>
                </a:solidFill>
                <a:latin typeface="+mn-ea"/>
              </a:endParaRPr>
            </a:p>
            <a:p>
              <a:r>
                <a:rPr lang="en-US" altLang="ko-KR" sz="2000" b="1" dirty="0">
                  <a:solidFill>
                    <a:srgbClr val="7F0055"/>
                  </a:solidFill>
                  <a:latin typeface="+mn-ea"/>
                </a:rPr>
                <a:t>char</a:t>
              </a: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2000" b="1" dirty="0">
                  <a:solidFill>
                    <a:srgbClr val="6A3E3E"/>
                  </a:solidFill>
                  <a:latin typeface="+mn-ea"/>
                </a:rPr>
                <a:t>ch2</a:t>
              </a:r>
              <a:r>
                <a:rPr lang="en-US" altLang="ko-KR" sz="2000" b="1" dirty="0" smtClean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en-US" altLang="ko-KR" sz="2000" b="1" dirty="0">
                  <a:solidFill>
                    <a:srgbClr val="6A3E3E"/>
                  </a:solidFill>
                  <a:latin typeface="+mn-ea"/>
                </a:rPr>
                <a:t> ch1 </a:t>
              </a:r>
              <a:r>
                <a:rPr lang="en-US" altLang="ko-KR" sz="2000" b="1" dirty="0" smtClean="0">
                  <a:solidFill>
                    <a:srgbClr val="6A3E3E"/>
                  </a:solidFill>
                  <a:latin typeface="+mn-ea"/>
                </a:rPr>
                <a:t>+ 1</a:t>
              </a:r>
              <a:r>
                <a:rPr lang="en-US" altLang="ko-KR" sz="2000" b="1" dirty="0" smtClean="0">
                  <a:solidFill>
                    <a:srgbClr val="000000"/>
                  </a:solidFill>
                  <a:latin typeface="+mn-ea"/>
                </a:rPr>
                <a:t>;  </a:t>
              </a:r>
              <a:r>
                <a:rPr lang="en-US" altLang="ko-KR" sz="2000" b="1" dirty="0">
                  <a:solidFill>
                    <a:srgbClr val="00B050"/>
                  </a:solidFill>
                  <a:latin typeface="+mn-ea"/>
                </a:rPr>
                <a:t>//(2)</a:t>
              </a:r>
              <a:endParaRPr lang="ko-KR" altLang="en-US" sz="200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99053" y="2965798"/>
            <a:ext cx="4724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dirty="0" err="1" smtClean="0">
                <a:latin typeface="+mn-ea"/>
              </a:rPr>
              <a:t>실행문</a:t>
            </a:r>
            <a:r>
              <a:rPr lang="ko-KR" altLang="en-US" sz="2000" dirty="0" smtClean="0">
                <a:latin typeface="+mn-ea"/>
              </a:rPr>
              <a:t> 결과 </a:t>
            </a:r>
            <a:r>
              <a:rPr lang="en-US" altLang="ko-KR" sz="2000" dirty="0" smtClean="0">
                <a:latin typeface="+mn-ea"/>
              </a:rPr>
              <a:t>: ‘B’</a:t>
            </a:r>
          </a:p>
          <a:p>
            <a:pPr marL="342900" indent="-342900">
              <a:buAutoNum type="arabicParenBoth"/>
            </a:pPr>
            <a:r>
              <a:rPr lang="ko-KR" altLang="en-US" sz="2000" dirty="0" err="1" smtClean="0">
                <a:latin typeface="+mn-ea"/>
              </a:rPr>
              <a:t>실행문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7030A0"/>
                </a:solidFill>
                <a:latin typeface="+mn-ea"/>
              </a:rPr>
              <a:t>오류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en-US" altLang="ko-KR" sz="2000" dirty="0">
                <a:latin typeface="+mn-ea"/>
              </a:rPr>
              <a:t>char </a:t>
            </a:r>
            <a:r>
              <a:rPr lang="ko-KR" altLang="en-US" sz="2000" dirty="0">
                <a:latin typeface="+mn-ea"/>
              </a:rPr>
              <a:t>변수를 수식에 사용하면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타입으로 </a:t>
            </a:r>
            <a:r>
              <a:rPr lang="ko-KR" altLang="en-US" sz="2000" dirty="0" smtClean="0">
                <a:latin typeface="+mn-ea"/>
              </a:rPr>
              <a:t>형 변환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연산자 </a:t>
            </a:r>
            <a:r>
              <a:rPr lang="en-US" altLang="ko-KR">
                <a:latin typeface="돋움" panose="020B0600000101010101" pitchFamily="50" charset="-127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산술 연산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연산자의 자동 타입 변환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5185"/>
              </p:ext>
            </p:extLst>
          </p:nvPr>
        </p:nvGraphicFramePr>
        <p:xfrm>
          <a:off x="367470" y="1973055"/>
          <a:ext cx="11348815" cy="4114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348815">
                  <a:extLst>
                    <a:ext uri="{9D8B030D-6E8A-4147-A177-3AD203B41FA5}">
                      <a16:colId xmlns:a16="http://schemas.microsoft.com/office/drawing/2014/main" val="1324519840"/>
                    </a:ext>
                  </a:extLst>
                </a:gridCol>
              </a:tblGrid>
              <a:tr h="308503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OpEx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public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4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24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400" b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=2, </a:t>
                      </a:r>
                      <a:r>
                        <a:rPr lang="en-US" altLang="ko-KR" sz="2400" b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=5;</a:t>
                      </a:r>
                    </a:p>
                    <a:p>
                      <a:pPr algn="l"/>
                      <a:r>
                        <a:rPr lang="en-US" altLang="ko-KR" sz="2400" b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byte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bsum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400" b="0" u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 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//error, </a:t>
                      </a:r>
                    </a:p>
                    <a:p>
                      <a:pPr algn="l"/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400" b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bhap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=45+23;</a:t>
                      </a:r>
                    </a:p>
                    <a:p>
                      <a:pPr algn="l"/>
                      <a:r>
                        <a:rPr lang="en-US" altLang="ko-KR" sz="2400" b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400" b="0" u="none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isum</a:t>
                      </a:r>
                      <a:r>
                        <a:rPr lang="ko-KR" altLang="en-US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400" b="0" u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 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x, y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2400" b="0" u="none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로 자동 형 변환</a:t>
                      </a:r>
                    </a:p>
                    <a:p>
                      <a:pPr algn="l"/>
                      <a:endParaRPr lang="ko-KR" altLang="en-US" sz="2400" b="0" u="none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400" b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double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dValue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5.6 + </a:t>
                      </a:r>
                      <a:r>
                        <a:rPr lang="en-US" altLang="ko-KR" sz="24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isum</a:t>
                      </a:r>
                      <a:r>
                        <a:rPr lang="en-US" altLang="ko-KR" sz="24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2400" b="0" u="none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isum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은 자동으로 </a:t>
                      </a:r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ko-KR" altLang="en-US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로 형 변환</a:t>
                      </a:r>
                      <a:endParaRPr lang="en-US" altLang="ko-KR" sz="2400" b="0" u="none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400" b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400" b="0" u="none" kern="120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2400" b="0" u="none" baseline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u="none" kern="120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  <a:cs typeface="+mn-cs"/>
                        </a:rPr>
                        <a:t>str1</a:t>
                      </a:r>
                      <a:r>
                        <a:rPr lang="en-US" altLang="ko-KR" sz="2400" b="0" u="none" baseline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2400" b="0" u="non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JDK”+11.0;  </a:t>
                      </a:r>
                      <a:r>
                        <a:rPr lang="en-US" altLang="ko-KR" sz="2400" b="0" u="none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u="none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2400" b="0" u="none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: JDK11.0</a:t>
                      </a:r>
                      <a:endParaRPr lang="ko-KR" altLang="en-US" sz="2400" b="0" u="none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algn="l"/>
                      <a:r>
                        <a:rPr lang="en-US" altLang="ko-KR" sz="24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9134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929046" y="1012779"/>
            <a:ext cx="4074577" cy="1721993"/>
            <a:chOff x="6417890" y="1358782"/>
            <a:chExt cx="4074577" cy="1721993"/>
          </a:xfrm>
        </p:grpSpPr>
        <p:sp>
          <p:nvSpPr>
            <p:cNvPr id="10" name="TextBox 9"/>
            <p:cNvSpPr txBox="1"/>
            <p:nvPr/>
          </p:nvSpPr>
          <p:spPr>
            <a:xfrm>
              <a:off x="6417890" y="2619110"/>
              <a:ext cx="4074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rgbClr val="7030A0"/>
                  </a:solidFill>
                  <a:latin typeface="+mn-ea"/>
                </a:rPr>
                <a:t>System.out.println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+mn-ea"/>
                </a:rPr>
                <a:t>(1/2*10)</a:t>
              </a:r>
              <a:endParaRPr lang="ko-KR" altLang="en-US" sz="24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1" name="구름 모양 설명선 10"/>
            <p:cNvSpPr/>
            <p:nvPr/>
          </p:nvSpPr>
          <p:spPr>
            <a:xfrm>
              <a:off x="7827949" y="1358782"/>
              <a:ext cx="1798004" cy="960276"/>
            </a:xfrm>
            <a:prstGeom prst="cloudCallout">
              <a:avLst>
                <a:gd name="adj1" fmla="val -33401"/>
                <a:gd name="adj2" fmla="val 9477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n-ea"/>
                </a:rPr>
                <a:t>연산 결과는</a:t>
              </a:r>
              <a:r>
                <a:rPr lang="en-US" altLang="ko-KR" sz="2000" b="1" dirty="0" smtClean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98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제시된 수식을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연산식으로</a:t>
            </a:r>
            <a:r>
              <a:rPr lang="ko-KR" altLang="en-US" dirty="0" smtClean="0"/>
              <a:t> 표현하세요</a:t>
            </a:r>
            <a:endParaRPr lang="en-US" altLang="ko-KR" dirty="0" smtClean="0"/>
          </a:p>
          <a:p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A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y</a:t>
            </a:r>
            <a:r>
              <a:rPr lang="en-US" altLang="ko-KR" baseline="30000" dirty="0" smtClean="0"/>
              <a:t>3</a:t>
            </a:r>
          </a:p>
          <a:p>
            <a:pPr marL="914400" lvl="1" indent="-457200">
              <a:buAutoNum type="arabicPeriod"/>
            </a:pPr>
            <a:endParaRPr lang="en-US" altLang="ko-KR" baseline="30000" dirty="0"/>
          </a:p>
          <a:p>
            <a:pPr marL="914400" lvl="1" indent="-457200">
              <a:buAutoNum type="arabicPeriod"/>
            </a:pPr>
            <a:endParaRPr lang="en-US" altLang="ko-KR" baseline="30000" dirty="0" smtClean="0"/>
          </a:p>
          <a:p>
            <a:pPr marL="914400" lvl="1" indent="-457200">
              <a:buAutoNum type="arabicPeriod"/>
            </a:pPr>
            <a:endParaRPr lang="en-US" altLang="ko-KR" baseline="30000" dirty="0" smtClean="0"/>
          </a:p>
          <a:p>
            <a:pPr marL="914400" lvl="1" indent="-457200">
              <a:buAutoNum type="arabicPeriod"/>
            </a:pPr>
            <a:r>
              <a:rPr lang="en-US" altLang="ko-KR" baseline="30000" dirty="0">
                <a:solidFill>
                  <a:schemeClr val="bg1"/>
                </a:solidFill>
              </a:rPr>
              <a:t>2</a:t>
            </a:r>
            <a:endParaRPr lang="en-US" altLang="ko-KR" baseline="30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baseline="30000" dirty="0"/>
          </a:p>
          <a:p>
            <a:pPr marL="914400" lvl="1" indent="-457200">
              <a:buFont typeface="+mj-lt"/>
              <a:buAutoNum type="arabicPeriod"/>
            </a:pPr>
            <a:endParaRPr lang="en-US" altLang="ko-KR" baseline="30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baseline="30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baseline="30000" dirty="0" smtClean="0">
                <a:solidFill>
                  <a:schemeClr val="bg1"/>
                </a:solidFill>
              </a:rPr>
              <a:t>3</a:t>
            </a:r>
            <a:endParaRPr lang="en-US" altLang="ko-KR" baseline="30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baseline="30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16" y="3742746"/>
            <a:ext cx="1327025" cy="7267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3" y="5053013"/>
            <a:ext cx="887120" cy="7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>
                <a:latin typeface="돋움" panose="020B0600000101010101" pitchFamily="50" charset="-127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증감 연산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05415" y="1151982"/>
            <a:ext cx="4446048" cy="343710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증감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(++)</a:t>
            </a:r>
          </a:p>
          <a:p>
            <a:pPr lvl="1"/>
            <a:r>
              <a:rPr lang="ko-KR" altLang="en-US" dirty="0" smtClean="0"/>
              <a:t>변수의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(--)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61797"/>
              </p:ext>
            </p:extLst>
          </p:nvPr>
        </p:nvGraphicFramePr>
        <p:xfrm>
          <a:off x="4589092" y="1500806"/>
          <a:ext cx="7022373" cy="466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022373">
                  <a:extLst>
                    <a:ext uri="{9D8B030D-6E8A-4147-A177-3AD203B41FA5}">
                      <a16:colId xmlns:a16="http://schemas.microsoft.com/office/drawing/2014/main" val="126318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</a:rPr>
                        <a:t>증감 연산자 사용 예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IncDecEx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public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algn="l"/>
                      <a:r>
                        <a:rPr lang="pt-BR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int</a:t>
                      </a:r>
                      <a:r>
                        <a:rPr lang="pt-BR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pt-BR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num1</a:t>
                      </a:r>
                      <a:r>
                        <a:rPr lang="pt-BR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1, </a:t>
                      </a:r>
                      <a:r>
                        <a:rPr lang="pt-BR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num2</a:t>
                      </a:r>
                      <a:r>
                        <a:rPr lang="pt-BR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1, </a:t>
                      </a:r>
                      <a:r>
                        <a:rPr lang="pt-BR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num3</a:t>
                      </a:r>
                      <a:r>
                        <a:rPr lang="pt-BR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1, </a:t>
                      </a:r>
                      <a:r>
                        <a:rPr lang="pt-BR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num4</a:t>
                      </a:r>
                      <a:r>
                        <a:rPr lang="pt-BR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1;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result1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num1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++;  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result2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num2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--;   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result3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++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num3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result4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--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num4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 </a:t>
                      </a:r>
                    </a:p>
                    <a:p>
                      <a:pPr algn="l"/>
                      <a:endParaRPr lang="ko-KR" altLang="en-US" sz="20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"result1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result1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"result2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result2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"result3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result3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"result4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result4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666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22" y="734925"/>
            <a:ext cx="1579725" cy="1506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4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대소</a:t>
            </a:r>
            <a:r>
              <a:rPr lang="en-US" altLang="ko-KR" dirty="0"/>
              <a:t>(&lt;, &lt;=, &gt;, &gt;=) </a:t>
            </a:r>
            <a:r>
              <a:rPr lang="ko-KR" altLang="en-US" dirty="0"/>
              <a:t>또는 동등</a:t>
            </a:r>
            <a:r>
              <a:rPr lang="en-US" altLang="ko-KR" dirty="0"/>
              <a:t>(==, !=) </a:t>
            </a:r>
            <a:r>
              <a:rPr lang="ko-KR" altLang="en-US" dirty="0"/>
              <a:t>비교해</a:t>
            </a:r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타입인</a:t>
            </a:r>
            <a:r>
              <a:rPr lang="en-US" altLang="ko-KR" dirty="0"/>
              <a:t> true/false</a:t>
            </a:r>
            <a:r>
              <a:rPr lang="ko-KR" altLang="en-US" dirty="0"/>
              <a:t> 산출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동등 </a:t>
            </a:r>
            <a:r>
              <a:rPr lang="ko-KR" altLang="en-US" dirty="0"/>
              <a:t>비교 연산자는 모든 타입에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크기 비교 연산자는</a:t>
            </a:r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제외한 모든 기본 타입에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흐름 </a:t>
            </a:r>
            <a:r>
              <a:rPr lang="ko-KR" altLang="en-US" dirty="0" err="1"/>
              <a:t>제어문인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(if),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r>
              <a:rPr lang="ko-KR" altLang="en-US" dirty="0"/>
              <a:t>에서 주로 이용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실행 흐름을 제어할 때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8" y="3688935"/>
            <a:ext cx="9050965" cy="255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7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1493</TotalTime>
  <Words>1122</Words>
  <Application>Microsoft Office PowerPoint</Application>
  <PresentationFormat>와이드스크린</PresentationFormat>
  <Paragraphs>242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돋움</vt:lpstr>
      <vt:lpstr>맑은 고딕</vt:lpstr>
      <vt:lpstr>Arial</vt:lpstr>
      <vt:lpstr>Palatino Linotype</vt:lpstr>
      <vt:lpstr>Symbol</vt:lpstr>
      <vt:lpstr>Wingdings</vt:lpstr>
      <vt:lpstr>Gallery</vt:lpstr>
      <vt:lpstr>연산자</vt:lpstr>
      <vt:lpstr>연산자</vt:lpstr>
      <vt:lpstr>연산자 – 연산자 종류</vt:lpstr>
      <vt:lpstr>연산자 – 산술 연산</vt:lpstr>
      <vt:lpstr>연산자 – 산술 연산</vt:lpstr>
      <vt:lpstr>연산자 – 산술 연산</vt:lpstr>
      <vt:lpstr>중간 점검</vt:lpstr>
      <vt:lpstr>연산자 – 증감 연산</vt:lpstr>
      <vt:lpstr>연산자 – 비교 연산</vt:lpstr>
      <vt:lpstr>연사자 – 비교 연산</vt:lpstr>
      <vt:lpstr>연산자 – 논리 연산</vt:lpstr>
      <vt:lpstr>연산자 – 비트 연산자</vt:lpstr>
      <vt:lpstr>연산자 – 비트 논리 연산자</vt:lpstr>
      <vt:lpstr>연산자 – 비트 이동 연산자</vt:lpstr>
      <vt:lpstr>연산자 – 대입 연산</vt:lpstr>
      <vt:lpstr>연산자 – 대입 연산</vt:lpstr>
      <vt:lpstr>연산자 – 조건 연산</vt:lpstr>
      <vt:lpstr>연산자 - 연산의 방향과 우선 순위</vt:lpstr>
      <vt:lpstr>중간 점검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300</cp:revision>
  <dcterms:created xsi:type="dcterms:W3CDTF">2020-03-05T03:10:27Z</dcterms:created>
  <dcterms:modified xsi:type="dcterms:W3CDTF">2020-03-25T10:32:51Z</dcterms:modified>
</cp:coreProperties>
</file>