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autoCompressPictures="0">
  <p:sldMasterIdLst>
    <p:sldMasterId id="2147483648" r:id="rId1"/>
  </p:sldMasterIdLst>
  <p:notesMasterIdLst>
    <p:notesMasterId r:id="rId20"/>
  </p:notesMasterIdLst>
  <p:sldIdLst>
    <p:sldId id="256" r:id="rId2"/>
    <p:sldId id="317" r:id="rId3"/>
    <p:sldId id="318" r:id="rId4"/>
    <p:sldId id="319" r:id="rId5"/>
    <p:sldId id="320" r:id="rId6"/>
    <p:sldId id="321" r:id="rId7"/>
    <p:sldId id="307" r:id="rId8"/>
    <p:sldId id="323" r:id="rId9"/>
    <p:sldId id="304" r:id="rId10"/>
    <p:sldId id="308" r:id="rId11"/>
    <p:sldId id="309" r:id="rId12"/>
    <p:sldId id="310" r:id="rId13"/>
    <p:sldId id="311" r:id="rId14"/>
    <p:sldId id="312" r:id="rId15"/>
    <p:sldId id="313" r:id="rId16"/>
    <p:sldId id="315" r:id="rId17"/>
    <p:sldId id="316" r:id="rId18"/>
    <p:sldId id="322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1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708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60AE1A-1189-4F9D-AF11-ED0C94B55E2F}" type="datetimeFigureOut">
              <a:rPr lang="ko-KR" altLang="en-US" smtClean="0"/>
              <a:t>2020-04-03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7107CC-1673-4F8F-A8E5-381FB4974D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7491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</p:spPr>
        <p:txBody>
          <a:bodyPr/>
          <a:lstStyle/>
          <a:p>
            <a:r>
              <a:rPr lang="ko-KR" altLang="en-US" smtClean="0"/>
              <a:t>자바프로그래밍</a:t>
            </a:r>
            <a:r>
              <a:rPr lang="en-US" altLang="ko-KR" smtClean="0"/>
              <a:t>1_4</a:t>
            </a:r>
            <a:r>
              <a:rPr lang="ko-KR" altLang="en-US" smtClean="0"/>
              <a:t>주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자바프로그래밍</a:t>
            </a:r>
            <a:r>
              <a:rPr lang="en-US" altLang="ko-KR" smtClean="0"/>
              <a:t>1_4</a:t>
            </a:r>
            <a:r>
              <a:rPr lang="ko-KR" altLang="en-US" smtClean="0"/>
              <a:t>주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자바프로그래밍</a:t>
            </a:r>
            <a:r>
              <a:rPr lang="en-US" altLang="ko-KR" smtClean="0"/>
              <a:t>1_4</a:t>
            </a:r>
            <a:r>
              <a:rPr lang="ko-KR" altLang="en-US" smtClean="0"/>
              <a:t>주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4484" y="1"/>
            <a:ext cx="11413067" cy="9874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349252" y="1146176"/>
            <a:ext cx="5693833" cy="508317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46285" y="1146176"/>
            <a:ext cx="5693833" cy="508317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>
          <a:xfrm>
            <a:off x="9351433" y="6532564"/>
            <a:ext cx="2540000" cy="166687"/>
          </a:xfrm>
        </p:spPr>
        <p:txBody>
          <a:bodyPr/>
          <a:lstStyle>
            <a:lvl1pPr>
              <a:defRPr/>
            </a:lvl1pPr>
          </a:lstStyle>
          <a:p>
            <a:fld id="{BE2417B8-BB63-401D-B0BD-FEAEF463A583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270933" y="6496050"/>
            <a:ext cx="3860800" cy="211138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자바프로그래밍</a:t>
            </a:r>
            <a:r>
              <a:rPr lang="en-US" altLang="ko-KR" smtClean="0"/>
              <a:t>1_4</a:t>
            </a:r>
            <a:r>
              <a:rPr lang="ko-KR" altLang="en-US" smtClean="0"/>
              <a:t>주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52205666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4484" y="1"/>
            <a:ext cx="11413067" cy="9874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349251" y="1146176"/>
            <a:ext cx="11590867" cy="508317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9351433" y="6532564"/>
            <a:ext cx="2540000" cy="166687"/>
          </a:xfrm>
        </p:spPr>
        <p:txBody>
          <a:bodyPr/>
          <a:lstStyle>
            <a:lvl1pPr>
              <a:defRPr/>
            </a:lvl1pPr>
          </a:lstStyle>
          <a:p>
            <a:fld id="{642ABEB2-7CDC-4B94-A7B2-850D0E90A657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70933" y="6496050"/>
            <a:ext cx="3860800" cy="211138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자바프로그래밍</a:t>
            </a:r>
            <a:r>
              <a:rPr lang="en-US" altLang="ko-KR" smtClean="0"/>
              <a:t>1_4</a:t>
            </a:r>
            <a:r>
              <a:rPr lang="ko-KR" altLang="en-US" smtClean="0"/>
              <a:t>주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06922840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304800" y="931818"/>
            <a:ext cx="11582400" cy="5715000"/>
          </a:xfrm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/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/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SzTx/>
              <a:buFontTx/>
              <a:buChar char="•"/>
              <a:tabLst/>
              <a:defRPr/>
            </a:lvl3pPr>
          </a:lstStyle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  <a:p>
            <a:pPr lvl="2"/>
            <a:r>
              <a:rPr lang="ko-KR" altLang="en-US" noProof="0" dirty="0" smtClean="0"/>
              <a:t>셋째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6780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016" y="96550"/>
            <a:ext cx="9520158" cy="916676"/>
          </a:xfr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824" y="1273323"/>
            <a:ext cx="11944608" cy="5230027"/>
          </a:xfrm>
        </p:spPr>
        <p:txBody>
          <a:bodyPr anchor="t"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323746" y="6651826"/>
            <a:ext cx="4868254" cy="206174"/>
          </a:xfrm>
        </p:spPr>
        <p:txBody>
          <a:bodyPr/>
          <a:lstStyle>
            <a:lvl1pPr algn="r">
              <a:defRPr sz="900" b="1">
                <a:solidFill>
                  <a:schemeClr val="accent3">
                    <a:lumMod val="50000"/>
                  </a:schemeClr>
                </a:solidFill>
                <a:latin typeface="+mn-ea"/>
                <a:ea typeface="+mn-ea"/>
              </a:defRPr>
            </a:lvl1pPr>
          </a:lstStyle>
          <a:p>
            <a:r>
              <a:rPr lang="ko-KR" altLang="en-US" smtClean="0"/>
              <a:t>자바프로그래밍</a:t>
            </a:r>
            <a:r>
              <a:rPr lang="en-US" altLang="ko-KR" smtClean="0"/>
              <a:t>1_4</a:t>
            </a:r>
            <a:r>
              <a:rPr lang="ko-KR" altLang="en-US" smtClean="0"/>
              <a:t>주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21448" y="856767"/>
            <a:ext cx="367932" cy="286507"/>
          </a:xfrm>
        </p:spPr>
        <p:txBody>
          <a:bodyPr/>
          <a:lstStyle>
            <a:lvl1pPr algn="r">
              <a:defRPr sz="1000">
                <a:latin typeface="+mn-ea"/>
                <a:ea typeface="+mn-ea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448742" y="15968"/>
            <a:ext cx="0" cy="107784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자바프로그래밍</a:t>
            </a:r>
            <a:r>
              <a:rPr lang="en-US" altLang="ko-KR" smtClean="0"/>
              <a:t>1_4</a:t>
            </a:r>
            <a:r>
              <a:rPr lang="ko-KR" altLang="en-US" smtClean="0"/>
              <a:t>주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자바프로그래밍</a:t>
            </a:r>
            <a:r>
              <a:rPr lang="en-US" altLang="ko-KR" smtClean="0"/>
              <a:t>1_4</a:t>
            </a:r>
            <a:r>
              <a:rPr lang="ko-KR" altLang="en-US" smtClean="0"/>
              <a:t>주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자바프로그래밍</a:t>
            </a:r>
            <a:r>
              <a:rPr lang="en-US" altLang="ko-KR" smtClean="0"/>
              <a:t>1_4</a:t>
            </a:r>
            <a:r>
              <a:rPr lang="ko-KR" altLang="en-US" smtClean="0"/>
              <a:t>주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자바프로그래밍</a:t>
            </a:r>
            <a:r>
              <a:rPr lang="en-US" altLang="ko-KR" smtClean="0"/>
              <a:t>1_4</a:t>
            </a:r>
            <a:r>
              <a:rPr lang="ko-KR" altLang="en-US" smtClean="0"/>
              <a:t>주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자바프로그래밍</a:t>
            </a:r>
            <a:r>
              <a:rPr lang="en-US" altLang="ko-KR" smtClean="0"/>
              <a:t>1_4</a:t>
            </a:r>
            <a:r>
              <a:rPr lang="ko-KR" altLang="en-US" smtClean="0"/>
              <a:t>주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자바프로그래밍</a:t>
            </a:r>
            <a:r>
              <a:rPr lang="en-US" altLang="ko-KR" smtClean="0"/>
              <a:t>1_4</a:t>
            </a:r>
            <a:r>
              <a:rPr lang="ko-KR" altLang="en-US" smtClean="0"/>
              <a:t>주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</p:spPr>
        <p:txBody>
          <a:bodyPr/>
          <a:lstStyle/>
          <a:p>
            <a:r>
              <a:rPr lang="ko-KR" altLang="en-US" smtClean="0"/>
              <a:t>자바프로그래밍</a:t>
            </a:r>
            <a:r>
              <a:rPr lang="en-US" altLang="ko-KR" smtClean="0"/>
              <a:t>1_4</a:t>
            </a:r>
            <a:r>
              <a:rPr lang="ko-KR" altLang="en-US" smtClean="0"/>
              <a:t>주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6"/>
          <a:srcRect t="2769" b="-2769"/>
          <a:stretch/>
        </p:blipFill>
        <p:spPr>
          <a:xfrm>
            <a:off x="0" y="6622992"/>
            <a:ext cx="12192000" cy="255582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 smtClean="0"/>
              <a:t>자바프로그래밍</a:t>
            </a:r>
            <a:r>
              <a:rPr lang="en-US" altLang="ko-KR" smtClean="0"/>
              <a:t>1_4</a:t>
            </a:r>
            <a:r>
              <a:rPr lang="ko-KR" altLang="en-US" smtClean="0"/>
              <a:t>주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ea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ea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ea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ea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ea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b="1" dirty="0" err="1" smtClean="0">
                <a:latin typeface="+mn-ea"/>
                <a:ea typeface="+mn-ea"/>
              </a:rPr>
              <a:t>제어문</a:t>
            </a:r>
            <a:r>
              <a:rPr lang="ko-KR" altLang="en-US" b="1" dirty="0" smtClean="0">
                <a:latin typeface="+mn-ea"/>
                <a:ea typeface="+mn-ea"/>
              </a:rPr>
              <a:t> </a:t>
            </a:r>
            <a:r>
              <a:rPr lang="en-US" altLang="ko-KR" b="1" dirty="0" smtClean="0">
                <a:latin typeface="+mn-ea"/>
                <a:ea typeface="+mn-ea"/>
              </a:rPr>
              <a:t>- </a:t>
            </a:r>
            <a:r>
              <a:rPr lang="ko-KR" altLang="en-US" b="1" dirty="0" err="1" smtClean="0">
                <a:latin typeface="+mn-ea"/>
                <a:ea typeface="+mn-ea"/>
              </a:rPr>
              <a:t>조건문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ko-KR" altLang="en-US" sz="2000" dirty="0" smtClean="0"/>
              <a:t>자바프로그래밍</a:t>
            </a:r>
            <a:r>
              <a:rPr lang="en-US" altLang="ko-KR" sz="2000" dirty="0" smtClean="0"/>
              <a:t>1_4</a:t>
            </a:r>
            <a:r>
              <a:rPr lang="ko-KR" altLang="en-US" sz="2000" dirty="0" smtClean="0"/>
              <a:t>주</a:t>
            </a:r>
            <a:endParaRPr lang="en-US" altLang="ko-KR" sz="2000" dirty="0" smtClean="0"/>
          </a:p>
          <a:p>
            <a:pPr>
              <a:lnSpc>
                <a:spcPct val="100000"/>
              </a:lnSpc>
            </a:pPr>
            <a:r>
              <a:rPr lang="ko-KR" altLang="en-US" sz="2000" dirty="0" smtClean="0"/>
              <a:t>신미영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693796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+mn-ea"/>
                <a:ea typeface="+mn-ea"/>
              </a:rPr>
              <a:t>if-else</a:t>
            </a:r>
            <a:r>
              <a:rPr lang="ko-KR" altLang="en-US" dirty="0" smtClean="0"/>
              <a:t> </a:t>
            </a:r>
            <a:r>
              <a:rPr lang="ko-KR" altLang="en-US" dirty="0" smtClean="0">
                <a:latin typeface="+mn-ea"/>
                <a:ea typeface="+mn-ea"/>
              </a:rPr>
              <a:t>사용</a:t>
            </a:r>
            <a:r>
              <a:rPr lang="ko-KR" altLang="en-US" dirty="0" smtClean="0"/>
              <a:t> </a:t>
            </a:r>
            <a:r>
              <a:rPr lang="ko-KR" altLang="en-US" dirty="0"/>
              <a:t>예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graphicFrame>
        <p:nvGraphicFramePr>
          <p:cNvPr id="12" name="내용 개체 틀 1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4648060"/>
              </p:ext>
            </p:extLst>
          </p:nvPr>
        </p:nvGraphicFramePr>
        <p:xfrm>
          <a:off x="831791" y="1143274"/>
          <a:ext cx="6004845" cy="537464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6004845">
                  <a:extLst>
                    <a:ext uri="{9D8B030D-6E8A-4147-A177-3AD203B41FA5}">
                      <a16:colId xmlns:a16="http://schemas.microsoft.com/office/drawing/2014/main" val="27039519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</a:pPr>
                      <a:r>
                        <a:rPr lang="en-US" altLang="ko-KR" sz="2000" b="0" i="0" dirty="0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public</a:t>
                      </a:r>
                      <a:r>
                        <a:rPr lang="en-US" altLang="ko-KR" sz="20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2000" b="0" i="0" dirty="0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class</a:t>
                      </a:r>
                      <a:r>
                        <a:rPr lang="en-US" altLang="ko-KR" sz="20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2000" b="0" i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ExamIfElse</a:t>
                      </a:r>
                      <a:r>
                        <a:rPr lang="en-US" altLang="ko-KR" sz="20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{</a:t>
                      </a:r>
                    </a:p>
                    <a:p>
                      <a:pPr marL="265113" indent="0" algn="l">
                        <a:spcBef>
                          <a:spcPts val="400"/>
                        </a:spcBef>
                      </a:pPr>
                      <a:r>
                        <a:rPr lang="en-US" altLang="ko-KR" sz="2000" b="0" i="0" dirty="0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public</a:t>
                      </a:r>
                      <a:r>
                        <a:rPr lang="en-US" altLang="ko-KR" sz="20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2000" b="0" i="0" dirty="0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static</a:t>
                      </a:r>
                      <a:r>
                        <a:rPr lang="en-US" altLang="ko-KR" sz="20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2000" b="0" i="0" dirty="0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void</a:t>
                      </a:r>
                      <a:r>
                        <a:rPr lang="en-US" altLang="ko-KR" sz="20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main(String[] </a:t>
                      </a:r>
                      <a:r>
                        <a:rPr lang="en-US" altLang="ko-KR" sz="2000" b="0" i="0" dirty="0" err="1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args</a:t>
                      </a:r>
                      <a:r>
                        <a:rPr lang="en-US" altLang="ko-KR" sz="20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) {</a:t>
                      </a:r>
                    </a:p>
                    <a:p>
                      <a:pPr marL="623888" indent="0" algn="l">
                        <a:spcBef>
                          <a:spcPts val="400"/>
                        </a:spcBef>
                      </a:pPr>
                      <a:r>
                        <a:rPr lang="en-US" altLang="ko-KR" sz="20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Scanner </a:t>
                      </a:r>
                      <a:r>
                        <a:rPr lang="en-US" altLang="ko-KR" sz="2000" b="0" i="0" dirty="0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in</a:t>
                      </a:r>
                      <a:r>
                        <a:rPr lang="en-US" altLang="ko-KR" sz="20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=</a:t>
                      </a:r>
                      <a:r>
                        <a:rPr lang="en-US" altLang="ko-KR" sz="2000" b="0" i="0" dirty="0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new</a:t>
                      </a:r>
                      <a:r>
                        <a:rPr lang="en-US" altLang="ko-KR" sz="20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Scanner(System.</a:t>
                      </a:r>
                      <a:r>
                        <a:rPr lang="en-US" altLang="ko-KR" sz="2000" b="0" i="0" dirty="0" smtClean="0">
                          <a:solidFill>
                            <a:srgbClr val="0000C0"/>
                          </a:solidFill>
                          <a:latin typeface="+mn-ea"/>
                          <a:ea typeface="+mn-ea"/>
                        </a:rPr>
                        <a:t>in</a:t>
                      </a:r>
                      <a:r>
                        <a:rPr lang="en-US" altLang="ko-KR" sz="20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);</a:t>
                      </a:r>
                    </a:p>
                    <a:p>
                      <a:pPr marL="623888" indent="0" algn="l">
                        <a:spcBef>
                          <a:spcPts val="400"/>
                        </a:spcBef>
                      </a:pPr>
                      <a:r>
                        <a:rPr lang="en-US" altLang="ko-KR" sz="2000" b="0" i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System.</a:t>
                      </a:r>
                      <a:r>
                        <a:rPr lang="en-US" altLang="ko-KR" sz="2000" b="0" i="0" dirty="0" err="1" smtClean="0">
                          <a:solidFill>
                            <a:srgbClr val="0000C0"/>
                          </a:solidFill>
                          <a:latin typeface="+mn-ea"/>
                          <a:ea typeface="+mn-ea"/>
                        </a:rPr>
                        <a:t>out</a:t>
                      </a:r>
                      <a:r>
                        <a:rPr lang="en-US" altLang="ko-KR" sz="2000" b="0" i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.print</a:t>
                      </a:r>
                      <a:r>
                        <a:rPr lang="en-US" altLang="ko-KR" sz="20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2000" b="0" i="0" dirty="0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"</a:t>
                      </a:r>
                      <a:r>
                        <a:rPr lang="ko-KR" altLang="en-US" sz="2000" b="0" i="0" dirty="0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점수를 입력하세요 </a:t>
                      </a:r>
                      <a:r>
                        <a:rPr lang="en-US" altLang="ko-KR" sz="2000" b="0" i="0" dirty="0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&gt;&gt; "</a:t>
                      </a:r>
                      <a:r>
                        <a:rPr lang="en-US" altLang="ko-KR" sz="20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);</a:t>
                      </a:r>
                    </a:p>
                    <a:p>
                      <a:pPr marL="623888" indent="0" algn="l">
                        <a:spcBef>
                          <a:spcPts val="400"/>
                        </a:spcBef>
                      </a:pPr>
                      <a:r>
                        <a:rPr lang="en-US" altLang="ko-KR" sz="2000" b="0" i="0" dirty="0" err="1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int</a:t>
                      </a:r>
                      <a:r>
                        <a:rPr lang="en-US" altLang="ko-KR" sz="20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2000" b="0" i="0" dirty="0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value</a:t>
                      </a:r>
                      <a:r>
                        <a:rPr lang="en-US" altLang="ko-KR" sz="20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=</a:t>
                      </a:r>
                      <a:r>
                        <a:rPr lang="en-US" altLang="ko-KR" sz="2000" b="0" i="0" dirty="0" err="1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in</a:t>
                      </a:r>
                      <a:r>
                        <a:rPr lang="en-US" altLang="ko-KR" sz="2000" b="0" i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.nextInt</a:t>
                      </a:r>
                      <a:r>
                        <a:rPr lang="en-US" altLang="ko-KR" sz="20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();</a:t>
                      </a:r>
                    </a:p>
                    <a:p>
                      <a:pPr marL="623888" indent="0" algn="l">
                        <a:spcBef>
                          <a:spcPts val="400"/>
                        </a:spcBef>
                      </a:pPr>
                      <a:r>
                        <a:rPr lang="en-US" altLang="ko-KR" sz="2000" b="0" i="0" dirty="0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if</a:t>
                      </a:r>
                      <a:r>
                        <a:rPr lang="en-US" altLang="ko-KR" sz="20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( </a:t>
                      </a:r>
                      <a:r>
                        <a:rPr lang="en-US" altLang="ko-KR" sz="2000" b="0" i="0" dirty="0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value</a:t>
                      </a:r>
                      <a:r>
                        <a:rPr lang="en-US" altLang="ko-KR" sz="20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&gt;= 80)</a:t>
                      </a:r>
                    </a:p>
                    <a:p>
                      <a:pPr marL="896938" indent="0" algn="l">
                        <a:spcBef>
                          <a:spcPts val="400"/>
                        </a:spcBef>
                      </a:pPr>
                      <a:r>
                        <a:rPr lang="en-US" altLang="ko-KR" sz="2000" b="0" i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System.</a:t>
                      </a:r>
                      <a:r>
                        <a:rPr lang="en-US" altLang="ko-KR" sz="2000" b="0" i="0" dirty="0" err="1" smtClean="0">
                          <a:solidFill>
                            <a:srgbClr val="0000C0"/>
                          </a:solidFill>
                          <a:latin typeface="+mn-ea"/>
                          <a:ea typeface="+mn-ea"/>
                        </a:rPr>
                        <a:t>out</a:t>
                      </a:r>
                      <a:r>
                        <a:rPr lang="en-US" altLang="ko-KR" sz="2000" b="0" i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.println</a:t>
                      </a:r>
                      <a:r>
                        <a:rPr lang="en-US" altLang="ko-KR" sz="20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2000" b="0" i="0" dirty="0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"</a:t>
                      </a:r>
                      <a:r>
                        <a:rPr lang="ko-KR" altLang="en-US" sz="2000" b="0" i="0" dirty="0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합격 입니다</a:t>
                      </a:r>
                      <a:r>
                        <a:rPr lang="en-US" altLang="ko-KR" sz="2000" b="0" i="0" dirty="0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"</a:t>
                      </a:r>
                      <a:r>
                        <a:rPr lang="en-US" altLang="ko-KR" sz="20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);</a:t>
                      </a:r>
                    </a:p>
                    <a:p>
                      <a:pPr marL="623888" indent="0" algn="l">
                        <a:spcBef>
                          <a:spcPts val="400"/>
                        </a:spcBef>
                      </a:pPr>
                      <a:endParaRPr lang="en-US" altLang="ko-KR" sz="2000" b="0" i="0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  <a:p>
                      <a:pPr marL="623888" indent="0" algn="l">
                        <a:spcBef>
                          <a:spcPts val="400"/>
                        </a:spcBef>
                      </a:pPr>
                      <a:r>
                        <a:rPr lang="en-US" altLang="ko-KR" sz="2000" b="0" i="0" dirty="0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else</a:t>
                      </a:r>
                      <a:r>
                        <a:rPr lang="en-US" altLang="ko-KR" sz="20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</a:p>
                    <a:p>
                      <a:pPr marL="896938" indent="0" algn="l">
                        <a:spcBef>
                          <a:spcPts val="400"/>
                        </a:spcBef>
                      </a:pPr>
                      <a:r>
                        <a:rPr lang="en-US" altLang="ko-KR" sz="2000" b="0" i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System.</a:t>
                      </a:r>
                      <a:r>
                        <a:rPr lang="en-US" altLang="ko-KR" sz="2000" b="0" i="0" dirty="0" err="1" smtClean="0">
                          <a:solidFill>
                            <a:srgbClr val="0000C0"/>
                          </a:solidFill>
                          <a:latin typeface="+mn-ea"/>
                          <a:ea typeface="+mn-ea"/>
                        </a:rPr>
                        <a:t>out</a:t>
                      </a:r>
                      <a:r>
                        <a:rPr lang="en-US" altLang="ko-KR" sz="2000" b="0" i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.println</a:t>
                      </a:r>
                      <a:r>
                        <a:rPr lang="en-US" altLang="ko-KR" sz="20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2000" b="0" i="0" dirty="0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"</a:t>
                      </a:r>
                      <a:r>
                        <a:rPr lang="ko-KR" altLang="en-US" sz="2000" b="0" i="0" dirty="0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불합격 입니다</a:t>
                      </a:r>
                      <a:r>
                        <a:rPr lang="en-US" altLang="ko-KR" sz="2000" b="0" i="0" dirty="0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"</a:t>
                      </a:r>
                      <a:r>
                        <a:rPr lang="en-US" altLang="ko-KR" sz="20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);</a:t>
                      </a:r>
                    </a:p>
                    <a:p>
                      <a:pPr marL="623888" indent="0" algn="l">
                        <a:spcBef>
                          <a:spcPts val="400"/>
                        </a:spcBef>
                      </a:pPr>
                      <a:endParaRPr lang="en-US" altLang="ko-KR" sz="2000" b="0" i="0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  <a:p>
                      <a:pPr marL="623888" indent="0" algn="l">
                        <a:spcBef>
                          <a:spcPts val="400"/>
                        </a:spcBef>
                      </a:pPr>
                      <a:r>
                        <a:rPr lang="en-US" altLang="ko-KR" sz="2000" b="0" i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System.</a:t>
                      </a:r>
                      <a:r>
                        <a:rPr lang="en-US" altLang="ko-KR" sz="2000" b="0" i="0" dirty="0" err="1" smtClean="0">
                          <a:solidFill>
                            <a:srgbClr val="0000C0"/>
                          </a:solidFill>
                          <a:latin typeface="+mn-ea"/>
                          <a:ea typeface="+mn-ea"/>
                        </a:rPr>
                        <a:t>out</a:t>
                      </a:r>
                      <a:r>
                        <a:rPr lang="en-US" altLang="ko-KR" sz="2000" b="0" i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.println</a:t>
                      </a:r>
                      <a:r>
                        <a:rPr lang="en-US" altLang="ko-KR" sz="20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2000" b="0" i="0" dirty="0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"</a:t>
                      </a:r>
                      <a:r>
                        <a:rPr lang="ko-KR" altLang="en-US" sz="2000" b="0" i="0" dirty="0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프로그램 종료</a:t>
                      </a:r>
                      <a:r>
                        <a:rPr lang="en-US" altLang="ko-KR" sz="2000" b="0" i="0" dirty="0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"</a:t>
                      </a:r>
                      <a:r>
                        <a:rPr lang="en-US" altLang="ko-KR" sz="20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);</a:t>
                      </a:r>
                    </a:p>
                    <a:p>
                      <a:pPr marL="623888" indent="0" algn="l">
                        <a:spcBef>
                          <a:spcPts val="400"/>
                        </a:spcBef>
                      </a:pPr>
                      <a:r>
                        <a:rPr lang="en-US" altLang="ko-KR" sz="2000" b="0" i="0" dirty="0" err="1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in</a:t>
                      </a:r>
                      <a:r>
                        <a:rPr lang="en-US" altLang="ko-KR" sz="2000" b="0" i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.close</a:t>
                      </a:r>
                      <a:r>
                        <a:rPr lang="en-US" altLang="ko-KR" sz="20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();</a:t>
                      </a:r>
                    </a:p>
                    <a:p>
                      <a:pPr marL="265113" indent="0" algn="l">
                        <a:spcBef>
                          <a:spcPts val="400"/>
                        </a:spcBef>
                      </a:pPr>
                      <a:r>
                        <a:rPr lang="en-US" altLang="ko-KR" sz="20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}</a:t>
                      </a:r>
                    </a:p>
                    <a:p>
                      <a:pPr algn="l">
                        <a:spcBef>
                          <a:spcPts val="400"/>
                        </a:spcBef>
                      </a:pPr>
                      <a:r>
                        <a:rPr lang="en-US" altLang="ko-KR" sz="20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}</a:t>
                      </a:r>
                      <a:endParaRPr lang="ko-KR" altLang="en-US" sz="2000" b="0" i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3466440"/>
                  </a:ext>
                </a:extLst>
              </a:tr>
            </a:tbl>
          </a:graphicData>
        </a:graphic>
      </p:graphicFrame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58370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자바프로그래밍</a:t>
            </a:r>
            <a:r>
              <a:rPr lang="en-US" altLang="ko-KR" smtClean="0"/>
              <a:t>1_4</a:t>
            </a:r>
            <a:r>
              <a:rPr lang="ko-KR" altLang="en-US" smtClean="0"/>
              <a:t>주</a:t>
            </a:r>
            <a:endParaRPr lang="en-US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3746" y="1208529"/>
            <a:ext cx="2461520" cy="1081744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3270" y="2437864"/>
            <a:ext cx="2480151" cy="111718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5" name="TextBox 14"/>
          <p:cNvSpPr txBox="1"/>
          <p:nvPr/>
        </p:nvSpPr>
        <p:spPr>
          <a:xfrm>
            <a:off x="1459460" y="2914115"/>
            <a:ext cx="4856458" cy="286232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7F0055"/>
                </a:solidFill>
                <a:latin typeface="+mn-ea"/>
              </a:rPr>
              <a:t>if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( </a:t>
            </a:r>
            <a:r>
              <a:rPr lang="en-US" altLang="ko-KR" dirty="0">
                <a:solidFill>
                  <a:srgbClr val="6A3E3E"/>
                </a:solidFill>
                <a:latin typeface="+mn-ea"/>
              </a:rPr>
              <a:t>value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 &gt;= 80) {</a:t>
            </a:r>
          </a:p>
          <a:p>
            <a:pPr marL="265113"/>
            <a:r>
              <a:rPr lang="en-US" altLang="ko-KR" dirty="0" err="1">
                <a:solidFill>
                  <a:srgbClr val="000000"/>
                </a:solidFill>
                <a:latin typeface="+mn-ea"/>
              </a:rPr>
              <a:t>System.</a:t>
            </a:r>
            <a:r>
              <a:rPr lang="en-US" altLang="ko-KR" dirty="0" err="1">
                <a:solidFill>
                  <a:srgbClr val="0000C0"/>
                </a:solidFill>
                <a:latin typeface="+mn-ea"/>
              </a:rPr>
              <a:t>out</a:t>
            </a:r>
            <a:r>
              <a:rPr lang="en-US" altLang="ko-KR" dirty="0" err="1">
                <a:solidFill>
                  <a:srgbClr val="000000"/>
                </a:solidFill>
                <a:latin typeface="+mn-ea"/>
              </a:rPr>
              <a:t>.println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dirty="0">
                <a:solidFill>
                  <a:srgbClr val="2A00FF"/>
                </a:solidFill>
                <a:latin typeface="+mn-ea"/>
              </a:rPr>
              <a:t>"</a:t>
            </a:r>
            <a:r>
              <a:rPr lang="ko-KR" altLang="en-US" dirty="0">
                <a:solidFill>
                  <a:srgbClr val="2A00FF"/>
                </a:solidFill>
                <a:latin typeface="+mn-ea"/>
              </a:rPr>
              <a:t>합격 입니다</a:t>
            </a:r>
            <a:r>
              <a:rPr lang="en-US" altLang="ko-KR" dirty="0">
                <a:solidFill>
                  <a:srgbClr val="2A00FF"/>
                </a:solidFill>
                <a:latin typeface="+mn-ea"/>
              </a:rPr>
              <a:t>"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);</a:t>
            </a:r>
          </a:p>
          <a:p>
            <a:pPr marL="265113"/>
            <a:r>
              <a:rPr lang="en-US" altLang="ko-KR" dirty="0" err="1">
                <a:solidFill>
                  <a:srgbClr val="000000"/>
                </a:solidFill>
                <a:latin typeface="+mn-ea"/>
              </a:rPr>
              <a:t>System.</a:t>
            </a:r>
            <a:r>
              <a:rPr lang="en-US" altLang="ko-KR" dirty="0" err="1">
                <a:solidFill>
                  <a:srgbClr val="0000C0"/>
                </a:solidFill>
                <a:latin typeface="+mn-ea"/>
              </a:rPr>
              <a:t>out</a:t>
            </a:r>
            <a:r>
              <a:rPr lang="en-US" altLang="ko-KR" dirty="0" err="1">
                <a:solidFill>
                  <a:srgbClr val="000000"/>
                </a:solidFill>
                <a:latin typeface="+mn-ea"/>
              </a:rPr>
              <a:t>.println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dirty="0">
                <a:solidFill>
                  <a:srgbClr val="2A00FF"/>
                </a:solidFill>
                <a:latin typeface="+mn-ea"/>
              </a:rPr>
              <a:t>"</a:t>
            </a:r>
            <a:r>
              <a:rPr lang="ko-KR" altLang="en-US" dirty="0">
                <a:solidFill>
                  <a:srgbClr val="2A00FF"/>
                </a:solidFill>
                <a:latin typeface="+mn-ea"/>
              </a:rPr>
              <a:t>축하 합니다</a:t>
            </a:r>
            <a:r>
              <a:rPr lang="en-US" altLang="ko-KR" dirty="0">
                <a:solidFill>
                  <a:srgbClr val="2A00FF"/>
                </a:solidFill>
                <a:latin typeface="+mn-ea"/>
              </a:rPr>
              <a:t>"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+mn-ea"/>
              </a:rPr>
              <a:t>}</a:t>
            </a:r>
          </a:p>
          <a:p>
            <a:r>
              <a:rPr lang="en-US" altLang="ko-KR" dirty="0">
                <a:solidFill>
                  <a:srgbClr val="7F0055"/>
                </a:solidFill>
                <a:latin typeface="+mn-ea"/>
              </a:rPr>
              <a:t>else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 {</a:t>
            </a:r>
          </a:p>
          <a:p>
            <a:pPr marL="265113"/>
            <a:r>
              <a:rPr lang="en-US" altLang="ko-KR" dirty="0" err="1">
                <a:solidFill>
                  <a:srgbClr val="000000"/>
                </a:solidFill>
                <a:latin typeface="+mn-ea"/>
              </a:rPr>
              <a:t>System.</a:t>
            </a:r>
            <a:r>
              <a:rPr lang="en-US" altLang="ko-KR" dirty="0" err="1">
                <a:solidFill>
                  <a:srgbClr val="0000C0"/>
                </a:solidFill>
                <a:latin typeface="+mn-ea"/>
              </a:rPr>
              <a:t>out</a:t>
            </a:r>
            <a:r>
              <a:rPr lang="en-US" altLang="ko-KR" dirty="0" err="1">
                <a:solidFill>
                  <a:srgbClr val="000000"/>
                </a:solidFill>
                <a:latin typeface="+mn-ea"/>
              </a:rPr>
              <a:t>.println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dirty="0">
                <a:solidFill>
                  <a:srgbClr val="2A00FF"/>
                </a:solidFill>
                <a:latin typeface="+mn-ea"/>
              </a:rPr>
              <a:t>"</a:t>
            </a:r>
            <a:r>
              <a:rPr lang="ko-KR" altLang="en-US" dirty="0">
                <a:solidFill>
                  <a:srgbClr val="2A00FF"/>
                </a:solidFill>
                <a:latin typeface="+mn-ea"/>
              </a:rPr>
              <a:t>불합격 입니다</a:t>
            </a:r>
            <a:r>
              <a:rPr lang="en-US" altLang="ko-KR" dirty="0">
                <a:solidFill>
                  <a:srgbClr val="2A00FF"/>
                </a:solidFill>
                <a:latin typeface="+mn-ea"/>
              </a:rPr>
              <a:t>"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);</a:t>
            </a:r>
          </a:p>
          <a:p>
            <a:pPr marL="265113"/>
            <a:r>
              <a:rPr lang="en-US" altLang="ko-KR" dirty="0" err="1">
                <a:solidFill>
                  <a:srgbClr val="000000"/>
                </a:solidFill>
                <a:latin typeface="+mn-ea"/>
              </a:rPr>
              <a:t>System.</a:t>
            </a:r>
            <a:r>
              <a:rPr lang="en-US" altLang="ko-KR" dirty="0" err="1">
                <a:solidFill>
                  <a:srgbClr val="0000C0"/>
                </a:solidFill>
                <a:latin typeface="+mn-ea"/>
              </a:rPr>
              <a:t>out</a:t>
            </a:r>
            <a:r>
              <a:rPr lang="en-US" altLang="ko-KR" dirty="0" err="1">
                <a:solidFill>
                  <a:srgbClr val="000000"/>
                </a:solidFill>
                <a:latin typeface="+mn-ea"/>
              </a:rPr>
              <a:t>.println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dirty="0">
                <a:solidFill>
                  <a:srgbClr val="2A00FF"/>
                </a:solidFill>
                <a:latin typeface="+mn-ea"/>
              </a:rPr>
              <a:t>"</a:t>
            </a:r>
            <a:r>
              <a:rPr lang="ko-KR" altLang="en-US" dirty="0" err="1">
                <a:solidFill>
                  <a:srgbClr val="2A00FF"/>
                </a:solidFill>
                <a:latin typeface="+mn-ea"/>
              </a:rPr>
              <a:t>다시한번</a:t>
            </a:r>
            <a:r>
              <a:rPr lang="ko-KR" altLang="en-US" dirty="0">
                <a:solidFill>
                  <a:srgbClr val="2A00FF"/>
                </a:solidFill>
                <a:latin typeface="+mn-ea"/>
              </a:rPr>
              <a:t> 도전하세요</a:t>
            </a:r>
            <a:r>
              <a:rPr lang="en-US" altLang="ko-KR" dirty="0">
                <a:solidFill>
                  <a:srgbClr val="2A00FF"/>
                </a:solidFill>
                <a:latin typeface="+mn-ea"/>
              </a:rPr>
              <a:t>"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+mn-ea"/>
              </a:rPr>
              <a:t>}</a:t>
            </a:r>
          </a:p>
          <a:p>
            <a:r>
              <a:rPr lang="en-US" altLang="ko-KR" dirty="0" err="1">
                <a:solidFill>
                  <a:srgbClr val="000000"/>
                </a:solidFill>
                <a:latin typeface="+mn-ea"/>
              </a:rPr>
              <a:t>System.</a:t>
            </a:r>
            <a:r>
              <a:rPr lang="en-US" altLang="ko-KR" dirty="0" err="1">
                <a:solidFill>
                  <a:srgbClr val="0000C0"/>
                </a:solidFill>
                <a:latin typeface="+mn-ea"/>
              </a:rPr>
              <a:t>out</a:t>
            </a:r>
            <a:r>
              <a:rPr lang="en-US" altLang="ko-KR" dirty="0" err="1">
                <a:solidFill>
                  <a:srgbClr val="000000"/>
                </a:solidFill>
                <a:latin typeface="+mn-ea"/>
              </a:rPr>
              <a:t>.println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dirty="0">
                <a:solidFill>
                  <a:srgbClr val="2A00FF"/>
                </a:solidFill>
                <a:latin typeface="+mn-ea"/>
              </a:rPr>
              <a:t>"</a:t>
            </a:r>
            <a:r>
              <a:rPr lang="ko-KR" altLang="en-US" dirty="0">
                <a:solidFill>
                  <a:srgbClr val="2A00FF"/>
                </a:solidFill>
                <a:latin typeface="+mn-ea"/>
              </a:rPr>
              <a:t>프로그램 종료</a:t>
            </a:r>
            <a:r>
              <a:rPr lang="en-US" altLang="ko-KR" dirty="0">
                <a:solidFill>
                  <a:srgbClr val="2A00FF"/>
                </a:solidFill>
                <a:latin typeface="+mn-ea"/>
              </a:rPr>
              <a:t>"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);</a:t>
            </a:r>
          </a:p>
          <a:p>
            <a:r>
              <a:rPr lang="en-US" altLang="ko-KR" dirty="0" err="1">
                <a:solidFill>
                  <a:srgbClr val="6A3E3E"/>
                </a:solidFill>
                <a:latin typeface="+mn-ea"/>
              </a:rPr>
              <a:t>in</a:t>
            </a:r>
            <a:r>
              <a:rPr lang="en-US" altLang="ko-KR" dirty="0" err="1">
                <a:solidFill>
                  <a:srgbClr val="000000"/>
                </a:solidFill>
                <a:latin typeface="+mn-ea"/>
              </a:rPr>
              <a:t>.close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();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1649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 err="1" smtClean="0">
                <a:latin typeface="+mn-ea"/>
                <a:ea typeface="+mn-ea"/>
              </a:rPr>
              <a:t>조건문</a:t>
            </a:r>
            <a:r>
              <a:rPr lang="ko-KR" altLang="en-US" dirty="0" smtClean="0">
                <a:latin typeface="+mn-ea"/>
                <a:ea typeface="+mn-ea"/>
              </a:rPr>
              <a:t> </a:t>
            </a:r>
            <a:r>
              <a:rPr lang="en-US" altLang="ko-KR" dirty="0" smtClean="0">
                <a:latin typeface="+mn-ea"/>
                <a:ea typeface="+mn-ea"/>
              </a:rPr>
              <a:t>- </a:t>
            </a:r>
            <a:r>
              <a:rPr lang="ko-KR" altLang="en-US" dirty="0" smtClean="0">
                <a:latin typeface="+mn-ea"/>
                <a:ea typeface="+mn-ea"/>
              </a:rPr>
              <a:t>다중 </a:t>
            </a:r>
            <a:r>
              <a:rPr lang="en-US" altLang="ko-KR" dirty="0">
                <a:latin typeface="+mn-ea"/>
                <a:ea typeface="+mn-ea"/>
              </a:rPr>
              <a:t>if-else </a:t>
            </a:r>
            <a:r>
              <a:rPr lang="ko-KR" altLang="en-US" dirty="0">
                <a:latin typeface="+mn-ea"/>
                <a:ea typeface="+mn-ea"/>
              </a:rPr>
              <a:t>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47392" y="1217512"/>
            <a:ext cx="11944608" cy="5230027"/>
          </a:xfrm>
        </p:spPr>
        <p:txBody>
          <a:bodyPr>
            <a:normAutofit/>
          </a:bodyPr>
          <a:lstStyle/>
          <a:p>
            <a:pPr fontAlgn="base">
              <a:lnSpc>
                <a:spcPct val="100000"/>
              </a:lnSpc>
            </a:pPr>
            <a:r>
              <a:rPr lang="ko-KR" altLang="en-US" dirty="0"/>
              <a:t>다중 </a:t>
            </a:r>
            <a:r>
              <a:rPr lang="en-US" altLang="ko-KR" dirty="0"/>
              <a:t>if-else </a:t>
            </a:r>
            <a:r>
              <a:rPr lang="ko-KR" altLang="en-US" dirty="0" smtClean="0"/>
              <a:t>문</a:t>
            </a:r>
            <a:endParaRPr lang="en-US" altLang="ko-KR" dirty="0" smtClean="0"/>
          </a:p>
          <a:p>
            <a:pPr lvl="1" fontAlgn="base">
              <a:lnSpc>
                <a:spcPct val="100000"/>
              </a:lnSpc>
            </a:pPr>
            <a:r>
              <a:rPr lang="en-US" altLang="ko-KR" dirty="0"/>
              <a:t>if-else</a:t>
            </a:r>
            <a:r>
              <a:rPr lang="ko-KR" altLang="en-US" dirty="0"/>
              <a:t>가 연속되는 </a:t>
            </a:r>
            <a:r>
              <a:rPr lang="ko-KR" altLang="en-US" dirty="0" smtClean="0"/>
              <a:t>모양</a:t>
            </a:r>
            <a:endParaRPr lang="ko-KR" altLang="en-US" dirty="0"/>
          </a:p>
          <a:p>
            <a:pPr lvl="2">
              <a:lnSpc>
                <a:spcPct val="100000"/>
              </a:lnSpc>
            </a:pPr>
            <a:r>
              <a:rPr lang="ko-KR" altLang="en-US" dirty="0" err="1" smtClean="0"/>
              <a:t>조건문이</a:t>
            </a:r>
            <a:r>
              <a:rPr lang="ko-KR" altLang="en-US" dirty="0" smtClean="0"/>
              <a:t> 너무 많은 경우</a:t>
            </a:r>
            <a:r>
              <a:rPr lang="en-US" altLang="ko-KR" dirty="0"/>
              <a:t>, switch </a:t>
            </a:r>
            <a:r>
              <a:rPr lang="ko-KR" altLang="en-US" dirty="0"/>
              <a:t>문 사용 </a:t>
            </a:r>
            <a:r>
              <a:rPr lang="ko-KR" altLang="en-US" dirty="0" smtClean="0"/>
              <a:t>권장                                                                               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10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679" y="2600059"/>
            <a:ext cx="6515557" cy="3921718"/>
          </a:xfrm>
          <a:prstGeom prst="rect">
            <a:avLst/>
          </a:prstGeom>
        </p:spPr>
      </p:pic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자바프로그래밍</a:t>
            </a:r>
            <a:r>
              <a:rPr lang="en-US" altLang="ko-KR" smtClean="0"/>
              <a:t>1_4</a:t>
            </a:r>
            <a:r>
              <a:rPr lang="ko-KR" altLang="en-US" smtClean="0"/>
              <a:t>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941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latin typeface="+mn-ea"/>
                <a:ea typeface="+mn-ea"/>
              </a:rPr>
              <a:t>다중 </a:t>
            </a:r>
            <a:r>
              <a:rPr lang="en-US" altLang="ko-KR" dirty="0" smtClean="0">
                <a:latin typeface="+mn-ea"/>
                <a:ea typeface="+mn-ea"/>
              </a:rPr>
              <a:t>if-else </a:t>
            </a:r>
            <a:r>
              <a:rPr lang="ko-KR" altLang="en-US" dirty="0" smtClean="0">
                <a:latin typeface="+mn-ea"/>
                <a:ea typeface="+mn-ea"/>
              </a:rPr>
              <a:t>사용 예</a:t>
            </a:r>
            <a:endParaRPr lang="ko-KR" altLang="en-US" dirty="0">
              <a:latin typeface="+mn-ea"/>
              <a:ea typeface="+mn-ea"/>
            </a:endParaRPr>
          </a:p>
        </p:txBody>
      </p:sp>
      <p:pic>
        <p:nvPicPr>
          <p:cNvPr id="11" name="내용 개체 틀 10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3052"/>
          <a:stretch/>
        </p:blipFill>
        <p:spPr>
          <a:xfrm>
            <a:off x="1320097" y="2447581"/>
            <a:ext cx="2696427" cy="93345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자바프로그래밍</a:t>
            </a:r>
            <a:r>
              <a:rPr lang="en-US" altLang="ko-KR" smtClean="0"/>
              <a:t>1_4</a:t>
            </a:r>
            <a:r>
              <a:rPr lang="ko-KR" altLang="en-US" smtClean="0"/>
              <a:t>주</a:t>
            </a:r>
            <a:endParaRPr 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0097" y="1271353"/>
            <a:ext cx="2714625" cy="93345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6134290"/>
              </p:ext>
            </p:extLst>
          </p:nvPr>
        </p:nvGraphicFramePr>
        <p:xfrm>
          <a:off x="4341264" y="987751"/>
          <a:ext cx="6682812" cy="569976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6682812">
                  <a:extLst>
                    <a:ext uri="{9D8B030D-6E8A-4147-A177-3AD203B41FA5}">
                      <a16:colId xmlns:a16="http://schemas.microsoft.com/office/drawing/2014/main" val="38940866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600" b="0" i="0" dirty="0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public</a:t>
                      </a:r>
                      <a:r>
                        <a:rPr lang="en-US" altLang="ko-KR" sz="16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600" b="0" i="0" dirty="0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class</a:t>
                      </a:r>
                      <a:r>
                        <a:rPr lang="en-US" altLang="ko-KR" sz="16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Grade {</a:t>
                      </a:r>
                    </a:p>
                    <a:p>
                      <a:pPr marL="265113" indent="0" algn="l"/>
                      <a:r>
                        <a:rPr lang="en-US" altLang="ko-KR" sz="1600" b="0" i="0" dirty="0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public</a:t>
                      </a:r>
                      <a:r>
                        <a:rPr lang="en-US" altLang="ko-KR" sz="16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600" b="0" i="0" dirty="0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static</a:t>
                      </a:r>
                      <a:r>
                        <a:rPr lang="en-US" altLang="ko-KR" sz="16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600" b="0" i="0" dirty="0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void</a:t>
                      </a:r>
                      <a:r>
                        <a:rPr lang="en-US" altLang="ko-KR" sz="16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main(String[] </a:t>
                      </a:r>
                      <a:r>
                        <a:rPr lang="en-US" altLang="ko-KR" sz="1600" b="0" i="0" dirty="0" err="1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args</a:t>
                      </a:r>
                      <a:r>
                        <a:rPr lang="en-US" altLang="ko-KR" sz="16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) {</a:t>
                      </a:r>
                    </a:p>
                    <a:p>
                      <a:pPr marL="538163" indent="0" algn="l"/>
                      <a:r>
                        <a:rPr lang="en-US" altLang="ko-KR" sz="16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Scanner </a:t>
                      </a:r>
                      <a:r>
                        <a:rPr lang="en-US" altLang="ko-KR" sz="1600" b="0" i="0" dirty="0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in</a:t>
                      </a:r>
                      <a:r>
                        <a:rPr lang="en-US" altLang="ko-KR" sz="16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=</a:t>
                      </a:r>
                      <a:r>
                        <a:rPr lang="en-US" altLang="ko-KR" sz="1600" b="0" i="0" dirty="0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new</a:t>
                      </a:r>
                      <a:r>
                        <a:rPr lang="en-US" altLang="ko-KR" sz="16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Scanner(System.</a:t>
                      </a:r>
                      <a:r>
                        <a:rPr lang="en-US" altLang="ko-KR" sz="1600" b="0" i="0" dirty="0" smtClean="0">
                          <a:solidFill>
                            <a:srgbClr val="0000C0"/>
                          </a:solidFill>
                          <a:latin typeface="+mn-ea"/>
                          <a:ea typeface="+mn-ea"/>
                        </a:rPr>
                        <a:t>in</a:t>
                      </a:r>
                      <a:r>
                        <a:rPr lang="en-US" altLang="ko-KR" sz="16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);</a:t>
                      </a:r>
                    </a:p>
                    <a:p>
                      <a:pPr marL="538163" indent="0" algn="l"/>
                      <a:r>
                        <a:rPr lang="en-US" altLang="ko-KR" sz="1600" b="0" i="0" dirty="0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char</a:t>
                      </a:r>
                      <a:r>
                        <a:rPr lang="en-US" altLang="ko-KR" sz="16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600" b="0" i="0" dirty="0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grade</a:t>
                      </a:r>
                      <a:r>
                        <a:rPr lang="en-US" altLang="ko-KR" sz="16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;</a:t>
                      </a:r>
                    </a:p>
                    <a:p>
                      <a:pPr marL="538163" indent="0" algn="l"/>
                      <a:r>
                        <a:rPr lang="en-US" altLang="ko-KR" sz="1600" b="0" i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System.</a:t>
                      </a:r>
                      <a:r>
                        <a:rPr lang="en-US" altLang="ko-KR" sz="1600" b="0" i="0" dirty="0" err="1" smtClean="0">
                          <a:solidFill>
                            <a:srgbClr val="0000C0"/>
                          </a:solidFill>
                          <a:latin typeface="+mn-ea"/>
                          <a:ea typeface="+mn-ea"/>
                        </a:rPr>
                        <a:t>out</a:t>
                      </a:r>
                      <a:r>
                        <a:rPr lang="en-US" altLang="ko-KR" sz="1600" b="0" i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.print</a:t>
                      </a:r>
                      <a:r>
                        <a:rPr lang="en-US" altLang="ko-KR" sz="16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1600" b="0" i="0" dirty="0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"</a:t>
                      </a:r>
                      <a:r>
                        <a:rPr lang="ko-KR" altLang="en-US" sz="1600" b="0" i="0" dirty="0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점수를 입력하세요</a:t>
                      </a:r>
                      <a:r>
                        <a:rPr lang="en-US" altLang="ko-KR" sz="1600" b="0" i="0" dirty="0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(0~100) &gt;&gt; "</a:t>
                      </a:r>
                      <a:r>
                        <a:rPr lang="en-US" altLang="ko-KR" sz="16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);</a:t>
                      </a:r>
                    </a:p>
                    <a:p>
                      <a:pPr marL="538163" indent="0" algn="l"/>
                      <a:r>
                        <a:rPr lang="en-US" altLang="ko-KR" sz="1600" b="0" i="0" dirty="0" err="1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int</a:t>
                      </a:r>
                      <a:r>
                        <a:rPr lang="en-US" altLang="ko-KR" sz="16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600" b="0" i="0" dirty="0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score</a:t>
                      </a:r>
                      <a:r>
                        <a:rPr lang="en-US" altLang="ko-KR" sz="16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=</a:t>
                      </a:r>
                      <a:r>
                        <a:rPr lang="en-US" altLang="ko-KR" sz="1600" b="0" i="0" dirty="0" err="1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in</a:t>
                      </a:r>
                      <a:r>
                        <a:rPr lang="en-US" altLang="ko-KR" sz="1600" b="0" i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.nextInt</a:t>
                      </a:r>
                      <a:r>
                        <a:rPr lang="en-US" altLang="ko-KR" sz="16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();</a:t>
                      </a:r>
                    </a:p>
                    <a:p>
                      <a:pPr marL="538163" indent="0" algn="l"/>
                      <a:endParaRPr lang="en-US" altLang="ko-KR" sz="1600" b="0" i="0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  <a:p>
                      <a:pPr marL="538163" indent="0" algn="l"/>
                      <a:r>
                        <a:rPr lang="en-US" altLang="ko-KR" sz="1600" b="0" i="0" dirty="0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if</a:t>
                      </a:r>
                      <a:r>
                        <a:rPr lang="en-US" altLang="ko-KR" sz="16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1600" b="0" i="0" dirty="0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score</a:t>
                      </a:r>
                      <a:r>
                        <a:rPr lang="en-US" altLang="ko-KR" sz="16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&gt;= 90) </a:t>
                      </a:r>
                      <a:r>
                        <a:rPr lang="en-US" altLang="ko-KR" sz="1600" b="0" i="0" dirty="0" smtClean="0">
                          <a:solidFill>
                            <a:srgbClr val="3F7F5F"/>
                          </a:solidFill>
                          <a:latin typeface="+mn-ea"/>
                          <a:ea typeface="+mn-ea"/>
                        </a:rPr>
                        <a:t>// score</a:t>
                      </a:r>
                      <a:r>
                        <a:rPr lang="ko-KR" altLang="en-US" sz="1600" b="0" i="0" dirty="0" smtClean="0">
                          <a:solidFill>
                            <a:srgbClr val="3F7F5F"/>
                          </a:solidFill>
                          <a:latin typeface="+mn-ea"/>
                          <a:ea typeface="+mn-ea"/>
                        </a:rPr>
                        <a:t>가 </a:t>
                      </a:r>
                      <a:r>
                        <a:rPr lang="en-US" altLang="ko-KR" sz="1600" b="0" i="0" dirty="0" smtClean="0">
                          <a:solidFill>
                            <a:srgbClr val="3F7F5F"/>
                          </a:solidFill>
                          <a:latin typeface="+mn-ea"/>
                          <a:ea typeface="+mn-ea"/>
                        </a:rPr>
                        <a:t>90 </a:t>
                      </a:r>
                      <a:r>
                        <a:rPr lang="ko-KR" altLang="en-US" sz="1600" b="0" i="0" dirty="0" smtClean="0">
                          <a:solidFill>
                            <a:srgbClr val="3F7F5F"/>
                          </a:solidFill>
                          <a:latin typeface="+mn-ea"/>
                          <a:ea typeface="+mn-ea"/>
                        </a:rPr>
                        <a:t>이상</a:t>
                      </a:r>
                    </a:p>
                    <a:p>
                      <a:pPr marL="803275" indent="0" algn="l"/>
                      <a:r>
                        <a:rPr lang="en-US" altLang="ko-KR" sz="1600" b="0" i="0" dirty="0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grade</a:t>
                      </a:r>
                      <a:r>
                        <a:rPr lang="en-US" altLang="ko-KR" sz="16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= </a:t>
                      </a:r>
                      <a:r>
                        <a:rPr lang="en-US" altLang="ko-KR" sz="1600" b="0" i="0" dirty="0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'A'</a:t>
                      </a:r>
                      <a:r>
                        <a:rPr lang="en-US" altLang="ko-KR" sz="16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;</a:t>
                      </a:r>
                    </a:p>
                    <a:p>
                      <a:pPr marL="538163" indent="0" algn="l"/>
                      <a:r>
                        <a:rPr lang="en-US" altLang="ko-KR" sz="1600" b="0" i="0" dirty="0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else</a:t>
                      </a:r>
                      <a:r>
                        <a:rPr lang="en-US" altLang="ko-KR" sz="16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600" b="0" i="0" dirty="0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if</a:t>
                      </a:r>
                      <a:r>
                        <a:rPr lang="en-US" altLang="ko-KR" sz="16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1600" b="0" i="0" dirty="0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score</a:t>
                      </a:r>
                      <a:r>
                        <a:rPr lang="en-US" altLang="ko-KR" sz="16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&gt;= 80) </a:t>
                      </a:r>
                      <a:r>
                        <a:rPr lang="en-US" altLang="ko-KR" sz="1600" b="0" i="0" dirty="0" smtClean="0">
                          <a:solidFill>
                            <a:srgbClr val="3F7F5F"/>
                          </a:solidFill>
                          <a:latin typeface="+mn-ea"/>
                          <a:ea typeface="+mn-ea"/>
                        </a:rPr>
                        <a:t>// score</a:t>
                      </a:r>
                      <a:r>
                        <a:rPr lang="ko-KR" altLang="en-US" sz="1600" b="0" i="0" dirty="0" smtClean="0">
                          <a:solidFill>
                            <a:srgbClr val="3F7F5F"/>
                          </a:solidFill>
                          <a:latin typeface="+mn-ea"/>
                          <a:ea typeface="+mn-ea"/>
                        </a:rPr>
                        <a:t>가 </a:t>
                      </a:r>
                      <a:r>
                        <a:rPr lang="en-US" altLang="ko-KR" sz="1600" b="0" i="0" dirty="0" smtClean="0">
                          <a:solidFill>
                            <a:srgbClr val="3F7F5F"/>
                          </a:solidFill>
                          <a:latin typeface="+mn-ea"/>
                          <a:ea typeface="+mn-ea"/>
                        </a:rPr>
                        <a:t>80 </a:t>
                      </a:r>
                      <a:r>
                        <a:rPr lang="ko-KR" altLang="en-US" sz="1600" b="0" i="0" dirty="0" smtClean="0">
                          <a:solidFill>
                            <a:srgbClr val="3F7F5F"/>
                          </a:solidFill>
                          <a:latin typeface="+mn-ea"/>
                          <a:ea typeface="+mn-ea"/>
                        </a:rPr>
                        <a:t>이상 </a:t>
                      </a:r>
                      <a:r>
                        <a:rPr lang="en-US" altLang="ko-KR" sz="1600" b="0" i="0" dirty="0" smtClean="0">
                          <a:solidFill>
                            <a:srgbClr val="3F7F5F"/>
                          </a:solidFill>
                          <a:latin typeface="+mn-ea"/>
                          <a:ea typeface="+mn-ea"/>
                        </a:rPr>
                        <a:t>90 </a:t>
                      </a:r>
                      <a:r>
                        <a:rPr lang="ko-KR" altLang="en-US" sz="1600" b="0" i="0" dirty="0" smtClean="0">
                          <a:solidFill>
                            <a:srgbClr val="3F7F5F"/>
                          </a:solidFill>
                          <a:latin typeface="+mn-ea"/>
                          <a:ea typeface="+mn-ea"/>
                        </a:rPr>
                        <a:t>미만</a:t>
                      </a:r>
                    </a:p>
                    <a:p>
                      <a:pPr marL="803275" indent="0" algn="l"/>
                      <a:r>
                        <a:rPr lang="en-US" altLang="ko-KR" sz="1600" b="0" i="0" dirty="0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grade</a:t>
                      </a:r>
                      <a:r>
                        <a:rPr lang="en-US" altLang="ko-KR" sz="16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= </a:t>
                      </a:r>
                      <a:r>
                        <a:rPr lang="en-US" altLang="ko-KR" sz="1600" b="0" i="0" dirty="0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'B'</a:t>
                      </a:r>
                      <a:r>
                        <a:rPr lang="en-US" altLang="ko-KR" sz="16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;</a:t>
                      </a:r>
                    </a:p>
                    <a:p>
                      <a:pPr marL="538163" indent="0" algn="l"/>
                      <a:r>
                        <a:rPr lang="en-US" altLang="ko-KR" sz="1600" b="0" i="0" dirty="0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else</a:t>
                      </a:r>
                      <a:r>
                        <a:rPr lang="en-US" altLang="ko-KR" sz="16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600" b="0" i="0" dirty="0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if</a:t>
                      </a:r>
                      <a:r>
                        <a:rPr lang="en-US" altLang="ko-KR" sz="16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1600" b="0" i="0" dirty="0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score</a:t>
                      </a:r>
                      <a:r>
                        <a:rPr lang="en-US" altLang="ko-KR" sz="16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&gt;= 70) </a:t>
                      </a:r>
                      <a:r>
                        <a:rPr lang="en-US" altLang="ko-KR" sz="1600" b="0" i="0" dirty="0" smtClean="0">
                          <a:solidFill>
                            <a:srgbClr val="3F7F5F"/>
                          </a:solidFill>
                          <a:latin typeface="+mn-ea"/>
                          <a:ea typeface="+mn-ea"/>
                        </a:rPr>
                        <a:t>// score</a:t>
                      </a:r>
                      <a:r>
                        <a:rPr lang="ko-KR" altLang="en-US" sz="1600" b="0" i="0" dirty="0" smtClean="0">
                          <a:solidFill>
                            <a:srgbClr val="3F7F5F"/>
                          </a:solidFill>
                          <a:latin typeface="+mn-ea"/>
                          <a:ea typeface="+mn-ea"/>
                        </a:rPr>
                        <a:t>가 </a:t>
                      </a:r>
                      <a:r>
                        <a:rPr lang="en-US" altLang="ko-KR" sz="1600" b="0" i="0" dirty="0" smtClean="0">
                          <a:solidFill>
                            <a:srgbClr val="3F7F5F"/>
                          </a:solidFill>
                          <a:latin typeface="+mn-ea"/>
                          <a:ea typeface="+mn-ea"/>
                        </a:rPr>
                        <a:t>70 </a:t>
                      </a:r>
                      <a:r>
                        <a:rPr lang="ko-KR" altLang="en-US" sz="1600" b="0" i="0" dirty="0" smtClean="0">
                          <a:solidFill>
                            <a:srgbClr val="3F7F5F"/>
                          </a:solidFill>
                          <a:latin typeface="+mn-ea"/>
                          <a:ea typeface="+mn-ea"/>
                        </a:rPr>
                        <a:t>이상 </a:t>
                      </a:r>
                      <a:r>
                        <a:rPr lang="en-US" altLang="ko-KR" sz="1600" b="0" i="0" dirty="0" smtClean="0">
                          <a:solidFill>
                            <a:srgbClr val="3F7F5F"/>
                          </a:solidFill>
                          <a:latin typeface="+mn-ea"/>
                          <a:ea typeface="+mn-ea"/>
                        </a:rPr>
                        <a:t>80 </a:t>
                      </a:r>
                      <a:r>
                        <a:rPr lang="ko-KR" altLang="en-US" sz="1600" b="0" i="0" dirty="0" smtClean="0">
                          <a:solidFill>
                            <a:srgbClr val="3F7F5F"/>
                          </a:solidFill>
                          <a:latin typeface="+mn-ea"/>
                          <a:ea typeface="+mn-ea"/>
                        </a:rPr>
                        <a:t>이만</a:t>
                      </a:r>
                    </a:p>
                    <a:p>
                      <a:pPr marL="803275" indent="0" algn="l"/>
                      <a:r>
                        <a:rPr lang="en-US" altLang="ko-KR" sz="1600" b="0" i="0" dirty="0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grade</a:t>
                      </a:r>
                      <a:r>
                        <a:rPr lang="en-US" altLang="ko-KR" sz="16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= </a:t>
                      </a:r>
                      <a:r>
                        <a:rPr lang="en-US" altLang="ko-KR" sz="1600" b="0" i="0" dirty="0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'C'</a:t>
                      </a:r>
                      <a:r>
                        <a:rPr lang="en-US" altLang="ko-KR" sz="16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;</a:t>
                      </a:r>
                    </a:p>
                    <a:p>
                      <a:pPr marL="538163" indent="0" algn="l"/>
                      <a:r>
                        <a:rPr lang="en-US" altLang="ko-KR" sz="1600" b="0" i="0" dirty="0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else</a:t>
                      </a:r>
                      <a:r>
                        <a:rPr lang="en-US" altLang="ko-KR" sz="16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600" b="0" i="0" dirty="0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if</a:t>
                      </a:r>
                      <a:r>
                        <a:rPr lang="en-US" altLang="ko-KR" sz="16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1600" b="0" i="0" dirty="0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score</a:t>
                      </a:r>
                      <a:r>
                        <a:rPr lang="en-US" altLang="ko-KR" sz="16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&gt;= 60) </a:t>
                      </a:r>
                      <a:r>
                        <a:rPr lang="en-US" altLang="ko-KR" sz="1600" b="0" i="0" dirty="0" smtClean="0">
                          <a:solidFill>
                            <a:srgbClr val="3F7F5F"/>
                          </a:solidFill>
                          <a:latin typeface="+mn-ea"/>
                          <a:ea typeface="+mn-ea"/>
                        </a:rPr>
                        <a:t>// score</a:t>
                      </a:r>
                      <a:r>
                        <a:rPr lang="ko-KR" altLang="en-US" sz="1600" b="0" i="0" dirty="0" smtClean="0">
                          <a:solidFill>
                            <a:srgbClr val="3F7F5F"/>
                          </a:solidFill>
                          <a:latin typeface="+mn-ea"/>
                          <a:ea typeface="+mn-ea"/>
                        </a:rPr>
                        <a:t>가 </a:t>
                      </a:r>
                      <a:r>
                        <a:rPr lang="en-US" altLang="ko-KR" sz="1600" b="0" i="0" dirty="0" smtClean="0">
                          <a:solidFill>
                            <a:srgbClr val="3F7F5F"/>
                          </a:solidFill>
                          <a:latin typeface="+mn-ea"/>
                          <a:ea typeface="+mn-ea"/>
                        </a:rPr>
                        <a:t>60 </a:t>
                      </a:r>
                      <a:r>
                        <a:rPr lang="ko-KR" altLang="en-US" sz="1600" b="0" i="0" dirty="0" smtClean="0">
                          <a:solidFill>
                            <a:srgbClr val="3F7F5F"/>
                          </a:solidFill>
                          <a:latin typeface="+mn-ea"/>
                          <a:ea typeface="+mn-ea"/>
                        </a:rPr>
                        <a:t>이상 </a:t>
                      </a:r>
                      <a:r>
                        <a:rPr lang="en-US" altLang="ko-KR" sz="1600" b="0" i="0" dirty="0" smtClean="0">
                          <a:solidFill>
                            <a:srgbClr val="3F7F5F"/>
                          </a:solidFill>
                          <a:latin typeface="+mn-ea"/>
                          <a:ea typeface="+mn-ea"/>
                        </a:rPr>
                        <a:t>70 </a:t>
                      </a:r>
                      <a:r>
                        <a:rPr lang="ko-KR" altLang="en-US" sz="1600" b="0" i="0" dirty="0" smtClean="0">
                          <a:solidFill>
                            <a:srgbClr val="3F7F5F"/>
                          </a:solidFill>
                          <a:latin typeface="+mn-ea"/>
                          <a:ea typeface="+mn-ea"/>
                        </a:rPr>
                        <a:t>이만</a:t>
                      </a:r>
                    </a:p>
                    <a:p>
                      <a:pPr marL="803275" indent="0" algn="l"/>
                      <a:r>
                        <a:rPr lang="en-US" altLang="ko-KR" sz="1600" b="0" i="0" dirty="0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grade</a:t>
                      </a:r>
                      <a:r>
                        <a:rPr lang="en-US" altLang="ko-KR" sz="16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= </a:t>
                      </a:r>
                      <a:r>
                        <a:rPr lang="en-US" altLang="ko-KR" sz="1600" b="0" i="0" dirty="0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'D'</a:t>
                      </a:r>
                      <a:r>
                        <a:rPr lang="en-US" altLang="ko-KR" sz="16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;</a:t>
                      </a:r>
                    </a:p>
                    <a:p>
                      <a:pPr marL="538163" indent="0" algn="l"/>
                      <a:r>
                        <a:rPr lang="en-US" altLang="ko-KR" sz="1600" b="0" i="0" dirty="0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else</a:t>
                      </a:r>
                      <a:r>
                        <a:rPr lang="en-US" altLang="ko-KR" sz="16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600" b="0" i="0" dirty="0" smtClean="0">
                          <a:solidFill>
                            <a:srgbClr val="3F7F5F"/>
                          </a:solidFill>
                          <a:latin typeface="+mn-ea"/>
                          <a:ea typeface="+mn-ea"/>
                        </a:rPr>
                        <a:t>// score</a:t>
                      </a:r>
                      <a:r>
                        <a:rPr lang="ko-KR" altLang="en-US" sz="1600" b="0" i="0" dirty="0" smtClean="0">
                          <a:solidFill>
                            <a:srgbClr val="3F7F5F"/>
                          </a:solidFill>
                          <a:latin typeface="+mn-ea"/>
                          <a:ea typeface="+mn-ea"/>
                        </a:rPr>
                        <a:t>가 </a:t>
                      </a:r>
                      <a:r>
                        <a:rPr lang="en-US" altLang="ko-KR" sz="1600" b="0" i="0" dirty="0" smtClean="0">
                          <a:solidFill>
                            <a:srgbClr val="3F7F5F"/>
                          </a:solidFill>
                          <a:latin typeface="+mn-ea"/>
                          <a:ea typeface="+mn-ea"/>
                        </a:rPr>
                        <a:t>60 </a:t>
                      </a:r>
                      <a:r>
                        <a:rPr lang="ko-KR" altLang="en-US" sz="1600" b="0" i="0" dirty="0" smtClean="0">
                          <a:solidFill>
                            <a:srgbClr val="3F7F5F"/>
                          </a:solidFill>
                          <a:latin typeface="+mn-ea"/>
                          <a:ea typeface="+mn-ea"/>
                        </a:rPr>
                        <a:t>이만</a:t>
                      </a:r>
                    </a:p>
                    <a:p>
                      <a:pPr marL="803275" indent="0" algn="l"/>
                      <a:r>
                        <a:rPr lang="en-US" altLang="ko-KR" sz="1600" b="0" i="0" dirty="0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grade</a:t>
                      </a:r>
                      <a:r>
                        <a:rPr lang="en-US" altLang="ko-KR" sz="16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= </a:t>
                      </a:r>
                      <a:r>
                        <a:rPr lang="en-US" altLang="ko-KR" sz="1600" b="0" i="0" dirty="0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'F'</a:t>
                      </a:r>
                      <a:r>
                        <a:rPr lang="en-US" altLang="ko-KR" sz="16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;</a:t>
                      </a:r>
                    </a:p>
                    <a:p>
                      <a:pPr marL="803275" indent="0" algn="l"/>
                      <a:endParaRPr lang="en-US" altLang="ko-KR" sz="1600" b="0" i="0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  <a:p>
                      <a:pPr marL="538163" indent="0" algn="l"/>
                      <a:r>
                        <a:rPr lang="en-US" altLang="ko-KR" sz="1600" b="0" i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System.</a:t>
                      </a:r>
                      <a:r>
                        <a:rPr lang="en-US" altLang="ko-KR" sz="1600" b="0" i="0" dirty="0" err="1" smtClean="0">
                          <a:solidFill>
                            <a:srgbClr val="0000C0"/>
                          </a:solidFill>
                          <a:latin typeface="+mn-ea"/>
                          <a:ea typeface="+mn-ea"/>
                        </a:rPr>
                        <a:t>out</a:t>
                      </a:r>
                      <a:r>
                        <a:rPr lang="en-US" altLang="ko-KR" sz="1600" b="0" i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.printf</a:t>
                      </a:r>
                      <a:r>
                        <a:rPr lang="en-US" altLang="ko-KR" sz="16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1600" b="0" i="0" dirty="0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" </a:t>
                      </a:r>
                      <a:r>
                        <a:rPr lang="ko-KR" altLang="en-US" sz="1600" b="0" i="0" dirty="0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점수 </a:t>
                      </a:r>
                      <a:r>
                        <a:rPr lang="en-US" altLang="ko-KR" sz="1600" b="0" i="0" dirty="0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= %d \n </a:t>
                      </a:r>
                      <a:r>
                        <a:rPr lang="ko-KR" altLang="en-US" sz="1600" b="0" i="0" dirty="0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학점 </a:t>
                      </a:r>
                      <a:r>
                        <a:rPr lang="en-US" altLang="ko-KR" sz="1600" b="0" i="0" dirty="0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=  %c\</a:t>
                      </a:r>
                      <a:r>
                        <a:rPr lang="en-US" altLang="ko-KR" sz="1600" b="0" i="0" dirty="0" err="1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n"</a:t>
                      </a:r>
                      <a:r>
                        <a:rPr lang="en-US" altLang="ko-KR" sz="1600" b="0" i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,</a:t>
                      </a:r>
                      <a:r>
                        <a:rPr lang="en-US" altLang="ko-KR" sz="1600" b="0" i="0" dirty="0" err="1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score</a:t>
                      </a:r>
                      <a:r>
                        <a:rPr lang="en-US" altLang="ko-KR" sz="16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en-US" altLang="ko-KR" sz="1600" b="0" i="0" dirty="0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grade</a:t>
                      </a:r>
                      <a:r>
                        <a:rPr lang="en-US" altLang="ko-KR" sz="16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);</a:t>
                      </a:r>
                    </a:p>
                    <a:p>
                      <a:pPr marL="538163" indent="0" algn="l"/>
                      <a:r>
                        <a:rPr lang="en-US" altLang="ko-KR" sz="1600" b="0" i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System.</a:t>
                      </a:r>
                      <a:r>
                        <a:rPr lang="en-US" altLang="ko-KR" sz="1600" b="0" i="0" dirty="0" err="1" smtClean="0">
                          <a:solidFill>
                            <a:srgbClr val="0000C0"/>
                          </a:solidFill>
                          <a:latin typeface="+mn-ea"/>
                          <a:ea typeface="+mn-ea"/>
                        </a:rPr>
                        <a:t>out</a:t>
                      </a:r>
                      <a:r>
                        <a:rPr lang="en-US" altLang="ko-KR" sz="1600" b="0" i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.println</a:t>
                      </a:r>
                      <a:r>
                        <a:rPr lang="en-US" altLang="ko-KR" sz="16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1600" b="0" i="0" dirty="0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"</a:t>
                      </a:r>
                      <a:r>
                        <a:rPr lang="ko-KR" altLang="en-US" sz="1600" b="0" i="0" dirty="0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프로그램 종료</a:t>
                      </a:r>
                      <a:r>
                        <a:rPr lang="en-US" altLang="ko-KR" sz="1600" b="0" i="0" dirty="0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"</a:t>
                      </a:r>
                      <a:r>
                        <a:rPr lang="en-US" altLang="ko-KR" sz="16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);</a:t>
                      </a:r>
                    </a:p>
                    <a:p>
                      <a:pPr marL="538163" indent="0" algn="l"/>
                      <a:r>
                        <a:rPr lang="en-US" altLang="ko-KR" sz="1600" b="0" i="0" dirty="0" err="1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in</a:t>
                      </a:r>
                      <a:r>
                        <a:rPr lang="en-US" altLang="ko-KR" sz="1600" b="0" i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.close</a:t>
                      </a:r>
                      <a:r>
                        <a:rPr lang="en-US" altLang="ko-KR" sz="16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();</a:t>
                      </a:r>
                    </a:p>
                    <a:p>
                      <a:pPr marL="265113" indent="0" algn="l"/>
                      <a:r>
                        <a:rPr lang="en-US" altLang="ko-KR" sz="16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}</a:t>
                      </a:r>
                    </a:p>
                    <a:p>
                      <a:pPr algn="l"/>
                      <a:r>
                        <a:rPr lang="en-US" altLang="ko-KR" sz="16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}</a:t>
                      </a:r>
                      <a:endParaRPr lang="ko-KR" altLang="en-US" sz="1600" b="0" i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4534642"/>
                  </a:ext>
                </a:extLst>
              </a:tr>
            </a:tbl>
          </a:graphicData>
        </a:graphic>
      </p:graphicFrame>
      <p:sp>
        <p:nvSpPr>
          <p:cNvPr id="14" name="직사각형 13"/>
          <p:cNvSpPr/>
          <p:nvPr/>
        </p:nvSpPr>
        <p:spPr>
          <a:xfrm>
            <a:off x="4879649" y="2666288"/>
            <a:ext cx="5170525" cy="25381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880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latin typeface="+mn-ea"/>
                <a:ea typeface="+mn-ea"/>
              </a:rPr>
              <a:t>중첩 </a:t>
            </a:r>
            <a:r>
              <a:rPr lang="en-US" altLang="ko-KR" dirty="0">
                <a:latin typeface="+mn-ea"/>
                <a:ea typeface="+mn-ea"/>
              </a:rPr>
              <a:t>if-else </a:t>
            </a:r>
            <a:r>
              <a:rPr lang="ko-KR" altLang="en-US" dirty="0" smtClean="0">
                <a:latin typeface="+mn-ea"/>
                <a:ea typeface="+mn-ea"/>
              </a:rPr>
              <a:t>문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12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자바프로그래밍</a:t>
            </a:r>
            <a:r>
              <a:rPr lang="en-US" altLang="ko-KR" smtClean="0"/>
              <a:t>1_4</a:t>
            </a:r>
            <a:r>
              <a:rPr lang="ko-KR" altLang="en-US" smtClean="0"/>
              <a:t>주</a:t>
            </a:r>
            <a:endParaRPr 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/>
          <a:srcRect l="902" b="3141"/>
          <a:stretch/>
        </p:blipFill>
        <p:spPr>
          <a:xfrm>
            <a:off x="417875" y="3366624"/>
            <a:ext cx="3705003" cy="82936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/>
          <a:srcRect b="3149"/>
          <a:stretch/>
        </p:blipFill>
        <p:spPr>
          <a:xfrm>
            <a:off x="417875" y="2372168"/>
            <a:ext cx="3696741" cy="82372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875" y="4440178"/>
            <a:ext cx="3978794" cy="66166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284471" y="1396909"/>
            <a:ext cx="3717684" cy="76944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2200" dirty="0" smtClean="0">
                <a:latin typeface="+mn-ea"/>
              </a:rPr>
              <a:t>1</a:t>
            </a:r>
            <a:r>
              <a:rPr lang="ko-KR" altLang="en-US" sz="2200" dirty="0" smtClean="0">
                <a:latin typeface="+mn-ea"/>
              </a:rPr>
              <a:t>종 보통 </a:t>
            </a:r>
            <a:r>
              <a:rPr lang="en-US" altLang="ko-KR" sz="2200" dirty="0" smtClean="0">
                <a:latin typeface="+mn-ea"/>
              </a:rPr>
              <a:t>-&gt; 70</a:t>
            </a:r>
            <a:r>
              <a:rPr lang="ko-KR" altLang="en-US" sz="2200" dirty="0" smtClean="0">
                <a:latin typeface="+mn-ea"/>
              </a:rPr>
              <a:t>점 이상 합격</a:t>
            </a:r>
            <a:endParaRPr lang="en-US" altLang="ko-KR" sz="2200" dirty="0" smtClean="0">
              <a:latin typeface="+mn-ea"/>
            </a:endParaRPr>
          </a:p>
          <a:p>
            <a:r>
              <a:rPr lang="en-US" altLang="ko-KR" sz="2200" dirty="0" smtClean="0">
                <a:latin typeface="+mn-ea"/>
              </a:rPr>
              <a:t>2</a:t>
            </a:r>
            <a:r>
              <a:rPr lang="ko-KR" altLang="en-US" sz="2200" dirty="0" smtClean="0">
                <a:latin typeface="+mn-ea"/>
              </a:rPr>
              <a:t>종 보통 </a:t>
            </a:r>
            <a:r>
              <a:rPr lang="en-US" altLang="ko-KR" sz="2200" dirty="0" smtClean="0">
                <a:latin typeface="+mn-ea"/>
              </a:rPr>
              <a:t>-&gt; 60</a:t>
            </a:r>
            <a:r>
              <a:rPr lang="ko-KR" altLang="en-US" sz="2200" dirty="0" smtClean="0">
                <a:latin typeface="+mn-ea"/>
              </a:rPr>
              <a:t>점 이상 합격</a:t>
            </a:r>
            <a:endParaRPr lang="ko-KR" altLang="en-US" sz="2200" dirty="0">
              <a:latin typeface="+mn-ea"/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2596153"/>
              </p:ext>
            </p:extLst>
          </p:nvPr>
        </p:nvGraphicFramePr>
        <p:xfrm>
          <a:off x="4693678" y="150984"/>
          <a:ext cx="6996968" cy="643128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6996968">
                  <a:extLst>
                    <a:ext uri="{9D8B030D-6E8A-4147-A177-3AD203B41FA5}">
                      <a16:colId xmlns:a16="http://schemas.microsoft.com/office/drawing/2014/main" val="3614454963"/>
                    </a:ext>
                  </a:extLst>
                </a:gridCol>
              </a:tblGrid>
              <a:tr h="4548225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6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Scanner </a:t>
                      </a:r>
                      <a:r>
                        <a:rPr lang="en-US" altLang="ko-KR" sz="1600" b="0" i="0" dirty="0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in</a:t>
                      </a:r>
                      <a:r>
                        <a:rPr lang="en-US" altLang="ko-KR" sz="16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=</a:t>
                      </a:r>
                      <a:r>
                        <a:rPr lang="en-US" altLang="ko-KR" sz="1600" b="0" i="0" dirty="0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new</a:t>
                      </a:r>
                      <a:r>
                        <a:rPr lang="en-US" altLang="ko-KR" sz="16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Scanner(System.</a:t>
                      </a:r>
                      <a:r>
                        <a:rPr lang="en-US" altLang="ko-KR" sz="1600" b="0" i="0" dirty="0" smtClean="0">
                          <a:solidFill>
                            <a:srgbClr val="0000C0"/>
                          </a:solidFill>
                          <a:latin typeface="+mn-ea"/>
                          <a:ea typeface="+mn-ea"/>
                        </a:rPr>
                        <a:t>in</a:t>
                      </a:r>
                      <a:r>
                        <a:rPr lang="en-US" altLang="ko-KR" sz="16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);</a:t>
                      </a:r>
                    </a:p>
                    <a:p>
                      <a:pPr algn="l"/>
                      <a:endParaRPr lang="ko-KR" altLang="en-US" sz="1600" b="0" i="0" dirty="0" smtClean="0">
                        <a:latin typeface="+mn-ea"/>
                        <a:ea typeface="+mn-ea"/>
                      </a:endParaRPr>
                    </a:p>
                    <a:p>
                      <a:pPr algn="l"/>
                      <a:r>
                        <a:rPr lang="en-US" altLang="ko-KR" sz="1600" b="0" i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System.</a:t>
                      </a:r>
                      <a:r>
                        <a:rPr lang="en-US" altLang="ko-KR" sz="1600" b="0" i="0" dirty="0" err="1" smtClean="0">
                          <a:solidFill>
                            <a:srgbClr val="0000C0"/>
                          </a:solidFill>
                          <a:latin typeface="+mn-ea"/>
                          <a:ea typeface="+mn-ea"/>
                        </a:rPr>
                        <a:t>out</a:t>
                      </a:r>
                      <a:r>
                        <a:rPr lang="en-US" altLang="ko-KR" sz="1600" b="0" i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.print</a:t>
                      </a:r>
                      <a:r>
                        <a:rPr lang="en-US" altLang="ko-KR" sz="16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1600" b="0" i="0" dirty="0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"</a:t>
                      </a:r>
                      <a:r>
                        <a:rPr lang="ko-KR" altLang="en-US" sz="1600" b="0" i="0" dirty="0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면허 종류를 입력하세요</a:t>
                      </a:r>
                      <a:r>
                        <a:rPr lang="en-US" altLang="ko-KR" sz="1600" b="0" i="0" dirty="0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(1. 1</a:t>
                      </a:r>
                      <a:r>
                        <a:rPr lang="ko-KR" altLang="en-US" sz="1600" b="0" i="0" dirty="0" err="1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종보통</a:t>
                      </a:r>
                      <a:r>
                        <a:rPr lang="ko-KR" altLang="en-US" sz="1600" b="0" i="0" dirty="0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  </a:t>
                      </a:r>
                      <a:r>
                        <a:rPr lang="en-US" altLang="ko-KR" sz="1600" b="0" i="0" dirty="0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2. 2</a:t>
                      </a:r>
                      <a:r>
                        <a:rPr lang="ko-KR" altLang="en-US" sz="1600" b="0" i="0" dirty="0" err="1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종보통</a:t>
                      </a:r>
                      <a:r>
                        <a:rPr lang="en-US" altLang="ko-KR" sz="1600" b="0" i="0" dirty="0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) &gt;&gt; "</a:t>
                      </a:r>
                      <a:r>
                        <a:rPr lang="en-US" altLang="ko-KR" sz="16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);</a:t>
                      </a:r>
                    </a:p>
                    <a:p>
                      <a:pPr algn="l"/>
                      <a:r>
                        <a:rPr lang="en-US" altLang="ko-KR" sz="1600" b="0" i="0" dirty="0" err="1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int</a:t>
                      </a:r>
                      <a:r>
                        <a:rPr lang="en-US" altLang="ko-KR" sz="16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600" b="0" i="0" dirty="0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type</a:t>
                      </a:r>
                      <a:r>
                        <a:rPr lang="en-US" altLang="ko-KR" sz="16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=</a:t>
                      </a:r>
                      <a:r>
                        <a:rPr lang="en-US" altLang="ko-KR" sz="1600" b="0" i="0" dirty="0" err="1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in</a:t>
                      </a:r>
                      <a:r>
                        <a:rPr lang="en-US" altLang="ko-KR" sz="1600" b="0" i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.nextInt</a:t>
                      </a:r>
                      <a:r>
                        <a:rPr lang="en-US" altLang="ko-KR" sz="16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();</a:t>
                      </a:r>
                    </a:p>
                    <a:p>
                      <a:pPr algn="l"/>
                      <a:endParaRPr lang="ko-KR" altLang="en-US" sz="1600" b="0" i="0" dirty="0" smtClean="0">
                        <a:latin typeface="+mn-ea"/>
                        <a:ea typeface="+mn-ea"/>
                      </a:endParaRPr>
                    </a:p>
                    <a:p>
                      <a:pPr algn="l"/>
                      <a:r>
                        <a:rPr lang="en-US" altLang="ko-KR" sz="1600" b="0" i="0" dirty="0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if</a:t>
                      </a:r>
                      <a:r>
                        <a:rPr lang="en-US" altLang="ko-KR" sz="16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1600" b="0" i="0" dirty="0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type</a:t>
                      </a:r>
                      <a:r>
                        <a:rPr lang="en-US" altLang="ko-KR" sz="16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&gt;=3 || </a:t>
                      </a:r>
                      <a:r>
                        <a:rPr lang="en-US" altLang="ko-KR" sz="1600" b="0" i="0" dirty="0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type</a:t>
                      </a:r>
                      <a:r>
                        <a:rPr lang="en-US" altLang="ko-KR" sz="16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&lt; 0) {</a:t>
                      </a:r>
                    </a:p>
                    <a:p>
                      <a:pPr marL="265113" indent="0" algn="l"/>
                      <a:r>
                        <a:rPr lang="en-US" altLang="ko-KR" sz="1600" b="0" i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System.</a:t>
                      </a:r>
                      <a:r>
                        <a:rPr lang="en-US" altLang="ko-KR" sz="1600" b="0" i="0" dirty="0" err="1" smtClean="0">
                          <a:solidFill>
                            <a:srgbClr val="0000C0"/>
                          </a:solidFill>
                          <a:latin typeface="+mn-ea"/>
                          <a:ea typeface="+mn-ea"/>
                        </a:rPr>
                        <a:t>out</a:t>
                      </a:r>
                      <a:r>
                        <a:rPr lang="en-US" altLang="ko-KR" sz="1600" b="0" i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.println</a:t>
                      </a:r>
                      <a:r>
                        <a:rPr lang="en-US" altLang="ko-KR" sz="16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1600" b="0" i="0" dirty="0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"</a:t>
                      </a:r>
                      <a:r>
                        <a:rPr lang="ko-KR" altLang="en-US" sz="1600" b="0" i="0" dirty="0" err="1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입력값에</a:t>
                      </a:r>
                      <a:r>
                        <a:rPr lang="ko-KR" altLang="en-US" sz="1600" b="0" i="0" dirty="0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 대응하는 </a:t>
                      </a:r>
                      <a:r>
                        <a:rPr lang="ko-KR" altLang="en-US" sz="1600" b="0" i="0" dirty="0" err="1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면허종류가</a:t>
                      </a:r>
                      <a:r>
                        <a:rPr lang="ko-KR" altLang="en-US" sz="1600" b="0" i="0" dirty="0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 없습니다</a:t>
                      </a:r>
                      <a:r>
                        <a:rPr lang="en-US" altLang="ko-KR" sz="1600" b="0" i="0" dirty="0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"</a:t>
                      </a:r>
                      <a:r>
                        <a:rPr lang="en-US" altLang="ko-KR" sz="16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);</a:t>
                      </a:r>
                    </a:p>
                    <a:p>
                      <a:pPr algn="l"/>
                      <a:r>
                        <a:rPr lang="en-US" altLang="ko-KR" sz="16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}</a:t>
                      </a:r>
                    </a:p>
                    <a:p>
                      <a:pPr algn="l"/>
                      <a:r>
                        <a:rPr lang="en-US" altLang="ko-KR" sz="1600" b="0" i="0" dirty="0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else</a:t>
                      </a:r>
                      <a:r>
                        <a:rPr lang="en-US" altLang="ko-KR" sz="16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{</a:t>
                      </a:r>
                    </a:p>
                    <a:p>
                      <a:pPr marL="265113" indent="0" algn="l"/>
                      <a:r>
                        <a:rPr lang="en-US" altLang="ko-KR" sz="1600" b="0" i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System.</a:t>
                      </a:r>
                      <a:r>
                        <a:rPr lang="en-US" altLang="ko-KR" sz="1600" b="0" i="0" dirty="0" err="1" smtClean="0">
                          <a:solidFill>
                            <a:srgbClr val="0000C0"/>
                          </a:solidFill>
                          <a:latin typeface="+mn-ea"/>
                          <a:ea typeface="+mn-ea"/>
                        </a:rPr>
                        <a:t>out</a:t>
                      </a:r>
                      <a:r>
                        <a:rPr lang="en-US" altLang="ko-KR" sz="1600" b="0" i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.print</a:t>
                      </a:r>
                      <a:r>
                        <a:rPr lang="en-US" altLang="ko-KR" sz="16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1600" b="0" i="0" dirty="0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"</a:t>
                      </a:r>
                      <a:r>
                        <a:rPr lang="ko-KR" altLang="en-US" sz="1600" b="0" i="0" dirty="0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필기시험 성적을 입력하세요 </a:t>
                      </a:r>
                      <a:r>
                        <a:rPr lang="en-US" altLang="ko-KR" sz="1600" b="0" i="0" dirty="0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&gt;&gt; "</a:t>
                      </a:r>
                      <a:r>
                        <a:rPr lang="en-US" altLang="ko-KR" sz="16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);</a:t>
                      </a:r>
                    </a:p>
                    <a:p>
                      <a:pPr marL="265113" indent="0" algn="l"/>
                      <a:r>
                        <a:rPr lang="en-US" altLang="ko-KR" sz="1600" b="0" i="0" dirty="0" err="1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int</a:t>
                      </a:r>
                      <a:r>
                        <a:rPr lang="en-US" altLang="ko-KR" sz="16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600" b="0" i="0" dirty="0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score</a:t>
                      </a:r>
                      <a:r>
                        <a:rPr lang="en-US" altLang="ko-KR" sz="16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=</a:t>
                      </a:r>
                      <a:r>
                        <a:rPr lang="en-US" altLang="ko-KR" sz="1600" b="0" i="0" dirty="0" err="1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in</a:t>
                      </a:r>
                      <a:r>
                        <a:rPr lang="en-US" altLang="ko-KR" sz="1600" b="0" i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.nextInt</a:t>
                      </a:r>
                      <a:r>
                        <a:rPr lang="en-US" altLang="ko-KR" sz="16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();</a:t>
                      </a:r>
                    </a:p>
                    <a:p>
                      <a:pPr marL="265113" indent="0" algn="l"/>
                      <a:endParaRPr lang="ko-KR" altLang="en-US" sz="1600" b="0" i="0" dirty="0" smtClean="0">
                        <a:latin typeface="+mn-ea"/>
                        <a:ea typeface="+mn-ea"/>
                      </a:endParaRPr>
                    </a:p>
                    <a:p>
                      <a:pPr marL="265113" indent="0" algn="l"/>
                      <a:r>
                        <a:rPr lang="en-US" altLang="ko-KR" sz="1600" b="0" i="0" dirty="0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if</a:t>
                      </a:r>
                      <a:r>
                        <a:rPr lang="en-US" altLang="ko-KR" sz="16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1600" b="0" i="0" dirty="0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type</a:t>
                      </a:r>
                      <a:r>
                        <a:rPr lang="en-US" altLang="ko-KR" sz="16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== 1) { </a:t>
                      </a:r>
                      <a:r>
                        <a:rPr lang="en-US" altLang="ko-KR" sz="1600" b="0" i="0" dirty="0" smtClean="0">
                          <a:solidFill>
                            <a:srgbClr val="3F7F5F"/>
                          </a:solidFill>
                          <a:latin typeface="+mn-ea"/>
                          <a:ea typeface="+mn-ea"/>
                        </a:rPr>
                        <a:t>// 1</a:t>
                      </a:r>
                      <a:r>
                        <a:rPr lang="ko-KR" altLang="en-US" sz="1600" b="0" i="0" dirty="0" smtClean="0">
                          <a:solidFill>
                            <a:srgbClr val="3F7F5F"/>
                          </a:solidFill>
                          <a:latin typeface="+mn-ea"/>
                          <a:ea typeface="+mn-ea"/>
                        </a:rPr>
                        <a:t>종 보통</a:t>
                      </a:r>
                    </a:p>
                    <a:p>
                      <a:pPr marL="538163" indent="0" algn="l"/>
                      <a:r>
                        <a:rPr lang="en-US" altLang="ko-KR" sz="1600" b="0" i="0" dirty="0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if</a:t>
                      </a:r>
                      <a:r>
                        <a:rPr lang="en-US" altLang="ko-KR" sz="16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1600" b="0" i="0" dirty="0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score</a:t>
                      </a:r>
                      <a:r>
                        <a:rPr lang="en-US" altLang="ko-KR" sz="16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&gt;=70)</a:t>
                      </a:r>
                    </a:p>
                    <a:p>
                      <a:pPr marL="538163" indent="0" algn="l"/>
                      <a:r>
                        <a:rPr lang="en-US" altLang="ko-KR" sz="16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   </a:t>
                      </a:r>
                      <a:r>
                        <a:rPr lang="en-US" altLang="ko-KR" sz="1600" b="0" i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System.</a:t>
                      </a:r>
                      <a:r>
                        <a:rPr lang="en-US" altLang="ko-KR" sz="1600" b="0" i="0" dirty="0" err="1" smtClean="0">
                          <a:solidFill>
                            <a:srgbClr val="0000C0"/>
                          </a:solidFill>
                          <a:latin typeface="+mn-ea"/>
                          <a:ea typeface="+mn-ea"/>
                        </a:rPr>
                        <a:t>out</a:t>
                      </a:r>
                      <a:r>
                        <a:rPr lang="en-US" altLang="ko-KR" sz="1600" b="0" i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.println</a:t>
                      </a:r>
                      <a:r>
                        <a:rPr lang="en-US" altLang="ko-KR" sz="16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1600" b="0" i="0" dirty="0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"</a:t>
                      </a:r>
                      <a:r>
                        <a:rPr lang="ko-KR" altLang="en-US" sz="1600" b="0" i="0" dirty="0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합격입니다</a:t>
                      </a:r>
                      <a:r>
                        <a:rPr lang="en-US" altLang="ko-KR" sz="1600" b="0" i="0" dirty="0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"</a:t>
                      </a:r>
                      <a:r>
                        <a:rPr lang="en-US" altLang="ko-KR" sz="16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);</a:t>
                      </a:r>
                    </a:p>
                    <a:p>
                      <a:pPr marL="538163" indent="0" algn="l"/>
                      <a:r>
                        <a:rPr lang="en-US" altLang="ko-KR" sz="1600" b="0" i="0" dirty="0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else</a:t>
                      </a:r>
                    </a:p>
                    <a:p>
                      <a:pPr marL="538163" indent="0" algn="l"/>
                      <a:r>
                        <a:rPr lang="en-US" altLang="ko-KR" sz="16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   </a:t>
                      </a:r>
                      <a:r>
                        <a:rPr lang="en-US" altLang="ko-KR" sz="1600" b="0" i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System.</a:t>
                      </a:r>
                      <a:r>
                        <a:rPr lang="en-US" altLang="ko-KR" sz="1600" b="0" i="0" dirty="0" err="1" smtClean="0">
                          <a:solidFill>
                            <a:srgbClr val="0000C0"/>
                          </a:solidFill>
                          <a:latin typeface="+mn-ea"/>
                          <a:ea typeface="+mn-ea"/>
                        </a:rPr>
                        <a:t>out</a:t>
                      </a:r>
                      <a:r>
                        <a:rPr lang="en-US" altLang="ko-KR" sz="1600" b="0" i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.println</a:t>
                      </a:r>
                      <a:r>
                        <a:rPr lang="en-US" altLang="ko-KR" sz="16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1600" b="0" i="0" dirty="0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"</a:t>
                      </a:r>
                      <a:r>
                        <a:rPr lang="ko-KR" altLang="en-US" sz="1600" b="0" i="0" dirty="0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불합격 입니다</a:t>
                      </a:r>
                      <a:r>
                        <a:rPr lang="en-US" altLang="ko-KR" sz="1600" b="0" i="0" dirty="0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"</a:t>
                      </a:r>
                      <a:r>
                        <a:rPr lang="en-US" altLang="ko-KR" sz="16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);</a:t>
                      </a:r>
                    </a:p>
                    <a:p>
                      <a:pPr marL="265113" indent="0" algn="l"/>
                      <a:r>
                        <a:rPr lang="en-US" altLang="ko-KR" sz="16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}</a:t>
                      </a:r>
                    </a:p>
                    <a:p>
                      <a:pPr marL="265113" indent="0" algn="l"/>
                      <a:r>
                        <a:rPr lang="en-US" altLang="ko-KR" sz="1600" b="0" i="0" dirty="0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else</a:t>
                      </a:r>
                      <a:r>
                        <a:rPr lang="en-US" altLang="ko-KR" sz="16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{</a:t>
                      </a:r>
                    </a:p>
                    <a:p>
                      <a:pPr marL="538163" indent="0" algn="l"/>
                      <a:r>
                        <a:rPr lang="en-US" altLang="ko-KR" sz="1600" b="0" i="0" dirty="0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if</a:t>
                      </a:r>
                      <a:r>
                        <a:rPr lang="en-US" altLang="ko-KR" sz="16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1600" b="0" i="0" dirty="0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score</a:t>
                      </a:r>
                      <a:r>
                        <a:rPr lang="en-US" altLang="ko-KR" sz="16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&gt;=60)</a:t>
                      </a:r>
                    </a:p>
                    <a:p>
                      <a:pPr marL="538163" indent="0" algn="l"/>
                      <a:r>
                        <a:rPr lang="en-US" altLang="ko-KR" sz="16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   </a:t>
                      </a:r>
                      <a:r>
                        <a:rPr lang="en-US" altLang="ko-KR" sz="1600" b="0" i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System.</a:t>
                      </a:r>
                      <a:r>
                        <a:rPr lang="en-US" altLang="ko-KR" sz="1600" b="0" i="0" dirty="0" err="1" smtClean="0">
                          <a:solidFill>
                            <a:srgbClr val="0000C0"/>
                          </a:solidFill>
                          <a:latin typeface="+mn-ea"/>
                          <a:ea typeface="+mn-ea"/>
                        </a:rPr>
                        <a:t>out</a:t>
                      </a:r>
                      <a:r>
                        <a:rPr lang="en-US" altLang="ko-KR" sz="1600" b="0" i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.println</a:t>
                      </a:r>
                      <a:r>
                        <a:rPr lang="en-US" altLang="ko-KR" sz="16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1600" b="0" i="0" dirty="0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"</a:t>
                      </a:r>
                      <a:r>
                        <a:rPr lang="ko-KR" altLang="en-US" sz="1600" b="0" i="0" dirty="0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합격입니다</a:t>
                      </a:r>
                      <a:r>
                        <a:rPr lang="en-US" altLang="ko-KR" sz="1600" b="0" i="0" dirty="0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"</a:t>
                      </a:r>
                      <a:r>
                        <a:rPr lang="en-US" altLang="ko-KR" sz="16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);</a:t>
                      </a:r>
                    </a:p>
                    <a:p>
                      <a:pPr marL="538163" indent="0" algn="l"/>
                      <a:r>
                        <a:rPr lang="en-US" altLang="ko-KR" sz="1600" b="0" i="0" dirty="0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else</a:t>
                      </a:r>
                    </a:p>
                    <a:p>
                      <a:pPr marL="538163" indent="0" algn="l"/>
                      <a:r>
                        <a:rPr lang="en-US" altLang="ko-KR" sz="16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   </a:t>
                      </a:r>
                      <a:r>
                        <a:rPr lang="en-US" altLang="ko-KR" sz="1600" b="0" i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System.</a:t>
                      </a:r>
                      <a:r>
                        <a:rPr lang="en-US" altLang="ko-KR" sz="1600" b="0" i="0" dirty="0" err="1" smtClean="0">
                          <a:solidFill>
                            <a:srgbClr val="0000C0"/>
                          </a:solidFill>
                          <a:latin typeface="+mn-ea"/>
                          <a:ea typeface="+mn-ea"/>
                        </a:rPr>
                        <a:t>out</a:t>
                      </a:r>
                      <a:r>
                        <a:rPr lang="en-US" altLang="ko-KR" sz="1600" b="0" i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.println</a:t>
                      </a:r>
                      <a:r>
                        <a:rPr lang="en-US" altLang="ko-KR" sz="16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1600" b="0" i="0" dirty="0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"</a:t>
                      </a:r>
                      <a:r>
                        <a:rPr lang="ko-KR" altLang="en-US" sz="1600" b="0" i="0" dirty="0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불합격 입니다</a:t>
                      </a:r>
                      <a:r>
                        <a:rPr lang="en-US" altLang="ko-KR" sz="1600" b="0" i="0" dirty="0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"</a:t>
                      </a:r>
                      <a:r>
                        <a:rPr lang="en-US" altLang="ko-KR" sz="16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);</a:t>
                      </a:r>
                    </a:p>
                    <a:p>
                      <a:pPr marL="265113" indent="0" algn="l"/>
                      <a:r>
                        <a:rPr lang="en-US" altLang="ko-KR" sz="16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}</a:t>
                      </a:r>
                    </a:p>
                    <a:p>
                      <a:pPr algn="l"/>
                      <a:r>
                        <a:rPr lang="en-US" altLang="ko-KR" sz="16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}</a:t>
                      </a:r>
                    </a:p>
                    <a:p>
                      <a:pPr algn="l"/>
                      <a:r>
                        <a:rPr lang="en-US" altLang="ko-KR" sz="1600" b="0" i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System.</a:t>
                      </a:r>
                      <a:r>
                        <a:rPr lang="en-US" altLang="ko-KR" sz="1600" b="0" i="0" dirty="0" err="1" smtClean="0">
                          <a:solidFill>
                            <a:srgbClr val="0000C0"/>
                          </a:solidFill>
                          <a:latin typeface="+mn-ea"/>
                          <a:ea typeface="+mn-ea"/>
                        </a:rPr>
                        <a:t>out</a:t>
                      </a:r>
                      <a:r>
                        <a:rPr lang="en-US" altLang="ko-KR" sz="1600" b="0" i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.println</a:t>
                      </a:r>
                      <a:r>
                        <a:rPr lang="en-US" altLang="ko-KR" sz="16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1600" b="0" i="0" dirty="0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"</a:t>
                      </a:r>
                      <a:r>
                        <a:rPr lang="ko-KR" altLang="en-US" sz="1600" b="0" i="0" dirty="0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프로그램 종료</a:t>
                      </a:r>
                      <a:r>
                        <a:rPr lang="en-US" altLang="ko-KR" sz="1600" b="0" i="0" dirty="0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"</a:t>
                      </a:r>
                      <a:r>
                        <a:rPr lang="en-US" altLang="ko-KR" sz="16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); </a:t>
                      </a:r>
                      <a:r>
                        <a:rPr lang="en-US" altLang="ko-KR" sz="1600" b="0" i="0" dirty="0" err="1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in</a:t>
                      </a:r>
                      <a:r>
                        <a:rPr lang="en-US" altLang="ko-KR" sz="1600" b="0" i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.close</a:t>
                      </a:r>
                      <a:r>
                        <a:rPr lang="en-US" altLang="ko-KR" sz="16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();</a:t>
                      </a:r>
                      <a:endParaRPr lang="ko-KR" altLang="en-US" sz="1600" b="0" i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96795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2998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>
                <a:latin typeface="+mn-ea"/>
                <a:ea typeface="+mn-ea"/>
              </a:rPr>
              <a:t>제어문</a:t>
            </a:r>
            <a:r>
              <a:rPr lang="ko-KR" altLang="en-US" dirty="0" smtClean="0">
                <a:latin typeface="+mn-ea"/>
                <a:ea typeface="+mn-ea"/>
              </a:rPr>
              <a:t> </a:t>
            </a:r>
            <a:r>
              <a:rPr lang="en-US" altLang="ko-KR" dirty="0" smtClean="0">
                <a:latin typeface="+mn-ea"/>
                <a:ea typeface="+mn-ea"/>
              </a:rPr>
              <a:t>- switch</a:t>
            </a:r>
            <a:r>
              <a:rPr lang="ko-KR" altLang="en-US" dirty="0" smtClean="0">
                <a:latin typeface="+mn-ea"/>
                <a:ea typeface="+mn-ea"/>
              </a:rPr>
              <a:t>문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47392" y="1143274"/>
            <a:ext cx="11944608" cy="5230027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switch</a:t>
            </a:r>
            <a:r>
              <a:rPr lang="ko-KR" altLang="en-US" dirty="0" smtClean="0"/>
              <a:t>문은 식과 </a:t>
            </a:r>
            <a:r>
              <a:rPr lang="en-US" altLang="ko-KR" dirty="0" smtClean="0"/>
              <a:t>case </a:t>
            </a:r>
            <a:r>
              <a:rPr lang="ko-KR" altLang="en-US" dirty="0" smtClean="0"/>
              <a:t>문의 값과 비교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case</a:t>
            </a:r>
            <a:r>
              <a:rPr lang="ko-KR" altLang="en-US" dirty="0" smtClean="0"/>
              <a:t>의 비교 값과 일치하면 해당 </a:t>
            </a:r>
            <a:r>
              <a:rPr lang="en-US" altLang="ko-KR" dirty="0" smtClean="0"/>
              <a:t>case</a:t>
            </a:r>
            <a:r>
              <a:rPr lang="ko-KR" altLang="en-US" dirty="0" smtClean="0"/>
              <a:t>의 실행문장 수행 </a:t>
            </a:r>
            <a:endParaRPr lang="en-US" altLang="ko-KR" dirty="0" smtClean="0"/>
          </a:p>
          <a:p>
            <a:pPr lvl="2"/>
            <a:r>
              <a:rPr lang="en-US" altLang="ko-KR" b="1" dirty="0" smtClean="0">
                <a:solidFill>
                  <a:srgbClr val="7030A0"/>
                </a:solidFill>
              </a:rPr>
              <a:t>break</a:t>
            </a:r>
            <a:r>
              <a:rPr lang="ko-KR" altLang="en-US" b="1" dirty="0" smtClean="0">
                <a:solidFill>
                  <a:srgbClr val="7030A0"/>
                </a:solidFill>
              </a:rPr>
              <a:t>를 만나면 </a:t>
            </a:r>
            <a:r>
              <a:rPr lang="en-US" altLang="ko-KR" b="1" dirty="0" smtClean="0">
                <a:solidFill>
                  <a:srgbClr val="7030A0"/>
                </a:solidFill>
              </a:rPr>
              <a:t>switch</a:t>
            </a:r>
            <a:r>
              <a:rPr lang="ko-KR" altLang="en-US" b="1" dirty="0" smtClean="0">
                <a:solidFill>
                  <a:srgbClr val="7030A0"/>
                </a:solidFill>
              </a:rPr>
              <a:t>문을 벗어남</a:t>
            </a:r>
            <a:endParaRPr lang="en-US" altLang="ko-KR" b="1" dirty="0" smtClean="0">
              <a:solidFill>
                <a:srgbClr val="7030A0"/>
              </a:solidFill>
            </a:endParaRPr>
          </a:p>
          <a:p>
            <a:pPr lvl="1"/>
            <a:r>
              <a:rPr lang="en-US" altLang="ko-KR" dirty="0" smtClean="0"/>
              <a:t>case</a:t>
            </a:r>
            <a:r>
              <a:rPr lang="ko-KR" altLang="en-US" dirty="0" smtClean="0"/>
              <a:t>의 비교 값과 일치하는 것이 없으면 </a:t>
            </a:r>
            <a:r>
              <a:rPr lang="en-US" altLang="ko-KR" dirty="0" smtClean="0"/>
              <a:t>default</a:t>
            </a:r>
            <a:r>
              <a:rPr lang="ko-KR" altLang="en-US" dirty="0" smtClean="0"/>
              <a:t> 문 실행</a:t>
            </a:r>
            <a:endParaRPr lang="en-US" altLang="ko-KR" dirty="0" smtClean="0"/>
          </a:p>
          <a:p>
            <a:r>
              <a:rPr lang="en-US" altLang="ko-KR" dirty="0" smtClean="0"/>
              <a:t>default</a:t>
            </a:r>
            <a:r>
              <a:rPr lang="ko-KR" altLang="en-US" dirty="0" smtClean="0"/>
              <a:t>문은 생략 가능</a:t>
            </a:r>
          </a:p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13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2520" y="3160538"/>
            <a:ext cx="4911313" cy="3499270"/>
          </a:xfrm>
          <a:prstGeom prst="rect">
            <a:avLst/>
          </a:prstGeom>
        </p:spPr>
      </p:pic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자바프로그래밍</a:t>
            </a:r>
            <a:r>
              <a:rPr lang="en-US" altLang="ko-KR" smtClean="0"/>
              <a:t>1_4</a:t>
            </a:r>
            <a:r>
              <a:rPr lang="ko-KR" altLang="en-US" smtClean="0"/>
              <a:t>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147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+mn-ea"/>
                <a:ea typeface="+mn-ea"/>
              </a:rPr>
              <a:t>switch </a:t>
            </a:r>
            <a:r>
              <a:rPr lang="ko-KR" altLang="en-US" dirty="0">
                <a:latin typeface="+mn-ea"/>
                <a:ea typeface="+mn-ea"/>
              </a:rPr>
              <a:t>문으로 학점 </a:t>
            </a:r>
            <a:r>
              <a:rPr lang="ko-KR" altLang="en-US" dirty="0" smtClean="0">
                <a:latin typeface="+mn-ea"/>
                <a:ea typeface="+mn-ea"/>
              </a:rPr>
              <a:t>매기기</a:t>
            </a:r>
            <a:endParaRPr lang="ko-KR" altLang="en-US" dirty="0">
              <a:latin typeface="+mn-ea"/>
              <a:ea typeface="+mn-ea"/>
            </a:endParaRPr>
          </a:p>
        </p:txBody>
      </p:sp>
      <p:graphicFrame>
        <p:nvGraphicFramePr>
          <p:cNvPr id="9" name="내용 개체 틀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9055314"/>
              </p:ext>
            </p:extLst>
          </p:nvPr>
        </p:nvGraphicFramePr>
        <p:xfrm>
          <a:off x="685933" y="1139550"/>
          <a:ext cx="10722703" cy="530352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0722703">
                  <a:extLst>
                    <a:ext uri="{9D8B030D-6E8A-4147-A177-3AD203B41FA5}">
                      <a16:colId xmlns:a16="http://schemas.microsoft.com/office/drawing/2014/main" val="29809431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Scanner </a:t>
                      </a:r>
                      <a:r>
                        <a:rPr lang="en-US" altLang="ko-KR" sz="1800" b="0" i="0" dirty="0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in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= </a:t>
                      </a:r>
                      <a:r>
                        <a:rPr lang="en-US" altLang="ko-KR" sz="1800" b="0" i="0" dirty="0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new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Scanner(System.</a:t>
                      </a:r>
                      <a:r>
                        <a:rPr lang="en-US" altLang="ko-KR" sz="1800" b="0" i="0" dirty="0" smtClean="0">
                          <a:solidFill>
                            <a:srgbClr val="0000C0"/>
                          </a:solidFill>
                          <a:latin typeface="+mn-ea"/>
                          <a:ea typeface="+mn-ea"/>
                        </a:rPr>
                        <a:t>in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); </a:t>
                      </a:r>
                      <a:r>
                        <a:rPr lang="en-US" altLang="ko-KR" sz="1800" b="0" i="0" dirty="0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char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800" b="0" i="0" dirty="0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grade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;</a:t>
                      </a:r>
                    </a:p>
                    <a:p>
                      <a:pPr algn="l"/>
                      <a:r>
                        <a:rPr lang="en-US" altLang="ko-KR" sz="1800" b="0" i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System.</a:t>
                      </a:r>
                      <a:r>
                        <a:rPr lang="en-US" altLang="ko-KR" sz="1800" b="0" i="0" dirty="0" err="1" smtClean="0">
                          <a:solidFill>
                            <a:srgbClr val="0000C0"/>
                          </a:solidFill>
                          <a:latin typeface="+mn-ea"/>
                          <a:ea typeface="+mn-ea"/>
                        </a:rPr>
                        <a:t>out</a:t>
                      </a:r>
                      <a:r>
                        <a:rPr lang="en-US" altLang="ko-KR" sz="1800" b="0" i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.print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1800" b="0" i="0" dirty="0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"</a:t>
                      </a:r>
                      <a:r>
                        <a:rPr lang="ko-KR" altLang="en-US" sz="1800" b="0" i="0" dirty="0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점수를 입력하세요</a:t>
                      </a:r>
                      <a:r>
                        <a:rPr lang="en-US" altLang="ko-KR" sz="1800" b="0" i="0" dirty="0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(0~100) &gt;&gt; "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);   </a:t>
                      </a:r>
                      <a:r>
                        <a:rPr lang="en-US" altLang="ko-KR" sz="1800" b="0" i="0" dirty="0" err="1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int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800" b="0" i="0" dirty="0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score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= </a:t>
                      </a:r>
                      <a:r>
                        <a:rPr lang="en-US" altLang="ko-KR" sz="1800" b="0" i="0" dirty="0" err="1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in</a:t>
                      </a:r>
                      <a:r>
                        <a:rPr lang="en-US" altLang="ko-KR" sz="1800" b="0" i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.nextInt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();</a:t>
                      </a:r>
                    </a:p>
                    <a:p>
                      <a:pPr algn="l"/>
                      <a:endParaRPr lang="en-US" altLang="ko-KR" sz="1800" b="0" i="0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  <a:p>
                      <a:pPr algn="l"/>
                      <a:r>
                        <a:rPr lang="en-US" altLang="ko-KR" sz="1800" b="0" i="0" dirty="0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switch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(</a:t>
                      </a:r>
                      <a:r>
                        <a:rPr lang="en-US" altLang="ko-KR" sz="1800" b="0" i="0" dirty="0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score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/ 10) {</a:t>
                      </a:r>
                    </a:p>
                    <a:p>
                      <a:pPr marL="265113" indent="0" algn="l"/>
                      <a:r>
                        <a:rPr lang="en-US" altLang="ko-KR" sz="1800" b="0" i="0" dirty="0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case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10: </a:t>
                      </a:r>
                      <a:r>
                        <a:rPr lang="en-US" altLang="ko-KR" sz="1800" b="0" i="0" dirty="0" smtClean="0">
                          <a:solidFill>
                            <a:srgbClr val="3F7F5F"/>
                          </a:solidFill>
                          <a:latin typeface="+mn-ea"/>
                          <a:ea typeface="+mn-ea"/>
                        </a:rPr>
                        <a:t>// score = 100</a:t>
                      </a:r>
                    </a:p>
                    <a:p>
                      <a:pPr marL="265113" indent="0" algn="l"/>
                      <a:r>
                        <a:rPr lang="en-US" altLang="ko-KR" sz="1800" b="0" i="0" dirty="0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case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9: </a:t>
                      </a:r>
                      <a:r>
                        <a:rPr lang="en-US" altLang="ko-KR" sz="1800" b="0" i="0" dirty="0" smtClean="0">
                          <a:solidFill>
                            <a:srgbClr val="3F7F5F"/>
                          </a:solidFill>
                          <a:latin typeface="+mn-ea"/>
                          <a:ea typeface="+mn-ea"/>
                        </a:rPr>
                        <a:t>// score</a:t>
                      </a:r>
                      <a:r>
                        <a:rPr lang="ko-KR" altLang="en-US" sz="1800" b="0" i="0" dirty="0" smtClean="0">
                          <a:solidFill>
                            <a:srgbClr val="3F7F5F"/>
                          </a:solidFill>
                          <a:latin typeface="+mn-ea"/>
                          <a:ea typeface="+mn-ea"/>
                        </a:rPr>
                        <a:t>는 </a:t>
                      </a:r>
                      <a:r>
                        <a:rPr lang="en-US" altLang="ko-KR" sz="1800" b="0" i="0" dirty="0" smtClean="0">
                          <a:solidFill>
                            <a:srgbClr val="3F7F5F"/>
                          </a:solidFill>
                          <a:latin typeface="+mn-ea"/>
                          <a:ea typeface="+mn-ea"/>
                        </a:rPr>
                        <a:t>90~99</a:t>
                      </a:r>
                    </a:p>
                    <a:p>
                      <a:pPr marL="538163" indent="0" algn="l"/>
                      <a:r>
                        <a:rPr lang="en-US" altLang="ko-KR" sz="1800" b="0" i="0" dirty="0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grade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= </a:t>
                      </a:r>
                      <a:r>
                        <a:rPr lang="en-US" altLang="ko-KR" sz="1800" b="0" i="0" dirty="0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'A'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; </a:t>
                      </a:r>
                      <a:r>
                        <a:rPr lang="en-US" altLang="ko-KR" sz="1800" b="0" i="0" dirty="0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break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;</a:t>
                      </a:r>
                    </a:p>
                    <a:p>
                      <a:pPr marL="265113" indent="0" algn="l"/>
                      <a:r>
                        <a:rPr lang="en-US" altLang="ko-KR" sz="1800" b="0" i="0" dirty="0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case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8: </a:t>
                      </a:r>
                      <a:r>
                        <a:rPr lang="en-US" altLang="ko-KR" sz="1800" b="0" i="0" dirty="0" smtClean="0">
                          <a:solidFill>
                            <a:srgbClr val="3F7F5F"/>
                          </a:solidFill>
                          <a:latin typeface="+mn-ea"/>
                          <a:ea typeface="+mn-ea"/>
                        </a:rPr>
                        <a:t>// score</a:t>
                      </a:r>
                      <a:r>
                        <a:rPr lang="ko-KR" altLang="en-US" sz="1800" b="0" i="0" dirty="0" smtClean="0">
                          <a:solidFill>
                            <a:srgbClr val="3F7F5F"/>
                          </a:solidFill>
                          <a:latin typeface="+mn-ea"/>
                          <a:ea typeface="+mn-ea"/>
                        </a:rPr>
                        <a:t>는 </a:t>
                      </a:r>
                      <a:r>
                        <a:rPr lang="en-US" altLang="ko-KR" sz="1800" b="0" i="0" dirty="0" smtClean="0">
                          <a:solidFill>
                            <a:srgbClr val="3F7F5F"/>
                          </a:solidFill>
                          <a:latin typeface="+mn-ea"/>
                          <a:ea typeface="+mn-ea"/>
                        </a:rPr>
                        <a:t>80~89</a:t>
                      </a:r>
                    </a:p>
                    <a:p>
                      <a:pPr marL="538163" indent="0" algn="l"/>
                      <a:r>
                        <a:rPr lang="en-US" altLang="ko-KR" sz="1800" b="0" i="0" dirty="0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grade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= </a:t>
                      </a:r>
                      <a:r>
                        <a:rPr lang="en-US" altLang="ko-KR" sz="1800" b="0" i="0" dirty="0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'B'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; </a:t>
                      </a:r>
                      <a:r>
                        <a:rPr lang="en-US" altLang="ko-KR" sz="1800" b="0" i="0" dirty="0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break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;</a:t>
                      </a:r>
                    </a:p>
                    <a:p>
                      <a:pPr marL="265113" indent="0" algn="l"/>
                      <a:r>
                        <a:rPr lang="en-US" altLang="ko-KR" sz="1800" b="0" i="0" dirty="0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case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7: </a:t>
                      </a:r>
                      <a:r>
                        <a:rPr lang="en-US" altLang="ko-KR" sz="1800" b="0" i="0" dirty="0" smtClean="0">
                          <a:solidFill>
                            <a:srgbClr val="3F7F5F"/>
                          </a:solidFill>
                          <a:latin typeface="+mn-ea"/>
                          <a:ea typeface="+mn-ea"/>
                        </a:rPr>
                        <a:t>// score</a:t>
                      </a:r>
                      <a:r>
                        <a:rPr lang="ko-KR" altLang="en-US" sz="1800" b="0" i="0" dirty="0" smtClean="0">
                          <a:solidFill>
                            <a:srgbClr val="3F7F5F"/>
                          </a:solidFill>
                          <a:latin typeface="+mn-ea"/>
                          <a:ea typeface="+mn-ea"/>
                        </a:rPr>
                        <a:t>는 </a:t>
                      </a:r>
                      <a:r>
                        <a:rPr lang="en-US" altLang="ko-KR" sz="1800" b="0" i="0" dirty="0" smtClean="0">
                          <a:solidFill>
                            <a:srgbClr val="3F7F5F"/>
                          </a:solidFill>
                          <a:latin typeface="+mn-ea"/>
                          <a:ea typeface="+mn-ea"/>
                        </a:rPr>
                        <a:t>70~79</a:t>
                      </a:r>
                    </a:p>
                    <a:p>
                      <a:pPr marL="538163" indent="0" algn="l"/>
                      <a:r>
                        <a:rPr lang="en-US" altLang="ko-KR" sz="1800" b="0" i="0" dirty="0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grade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= </a:t>
                      </a:r>
                      <a:r>
                        <a:rPr lang="en-US" altLang="ko-KR" sz="1800" b="0" i="0" dirty="0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'C'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; </a:t>
                      </a:r>
                      <a:r>
                        <a:rPr lang="en-US" altLang="ko-KR" sz="1800" b="0" i="0" dirty="0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break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;</a:t>
                      </a:r>
                    </a:p>
                    <a:p>
                      <a:pPr marL="265113" indent="0" algn="l"/>
                      <a:r>
                        <a:rPr lang="en-US" altLang="ko-KR" sz="1800" b="0" i="0" dirty="0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case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6: </a:t>
                      </a:r>
                      <a:r>
                        <a:rPr lang="en-US" altLang="ko-KR" sz="1800" b="0" i="0" dirty="0" smtClean="0">
                          <a:solidFill>
                            <a:srgbClr val="3F7F5F"/>
                          </a:solidFill>
                          <a:latin typeface="+mn-ea"/>
                          <a:ea typeface="+mn-ea"/>
                        </a:rPr>
                        <a:t>// score</a:t>
                      </a:r>
                      <a:r>
                        <a:rPr lang="ko-KR" altLang="en-US" sz="1800" b="0" i="0" dirty="0" smtClean="0">
                          <a:solidFill>
                            <a:srgbClr val="3F7F5F"/>
                          </a:solidFill>
                          <a:latin typeface="+mn-ea"/>
                          <a:ea typeface="+mn-ea"/>
                        </a:rPr>
                        <a:t>는 </a:t>
                      </a:r>
                      <a:r>
                        <a:rPr lang="en-US" altLang="ko-KR" sz="1800" b="0" i="0" dirty="0" smtClean="0">
                          <a:solidFill>
                            <a:srgbClr val="3F7F5F"/>
                          </a:solidFill>
                          <a:latin typeface="+mn-ea"/>
                          <a:ea typeface="+mn-ea"/>
                        </a:rPr>
                        <a:t>60~69</a:t>
                      </a:r>
                    </a:p>
                    <a:p>
                      <a:pPr marL="538163" indent="0" algn="l"/>
                      <a:r>
                        <a:rPr lang="en-US" altLang="ko-KR" sz="1800" b="0" i="0" dirty="0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grade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= </a:t>
                      </a:r>
                      <a:r>
                        <a:rPr lang="en-US" altLang="ko-KR" sz="1800" b="0" i="0" dirty="0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'D'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; </a:t>
                      </a:r>
                      <a:r>
                        <a:rPr lang="en-US" altLang="ko-KR" sz="1800" b="0" i="0" dirty="0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break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;</a:t>
                      </a:r>
                    </a:p>
                    <a:p>
                      <a:pPr marL="265113" indent="0" algn="l"/>
                      <a:r>
                        <a:rPr lang="en-US" altLang="ko-KR" sz="1800" b="0" i="0" dirty="0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default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en-US" altLang="ko-KR" sz="1800" b="0" i="0" dirty="0" smtClean="0">
                          <a:solidFill>
                            <a:srgbClr val="3F7F5F"/>
                          </a:solidFill>
                          <a:latin typeface="+mn-ea"/>
                          <a:ea typeface="+mn-ea"/>
                        </a:rPr>
                        <a:t>// score</a:t>
                      </a:r>
                      <a:r>
                        <a:rPr lang="ko-KR" altLang="en-US" sz="1800" b="0" i="0" dirty="0" smtClean="0">
                          <a:solidFill>
                            <a:srgbClr val="3F7F5F"/>
                          </a:solidFill>
                          <a:latin typeface="+mn-ea"/>
                          <a:ea typeface="+mn-ea"/>
                        </a:rPr>
                        <a:t>는 </a:t>
                      </a:r>
                      <a:r>
                        <a:rPr lang="en-US" altLang="ko-KR" sz="1800" b="0" i="0" dirty="0" smtClean="0">
                          <a:solidFill>
                            <a:srgbClr val="3F7F5F"/>
                          </a:solidFill>
                          <a:latin typeface="+mn-ea"/>
                          <a:ea typeface="+mn-ea"/>
                        </a:rPr>
                        <a:t>59 </a:t>
                      </a:r>
                      <a:r>
                        <a:rPr lang="ko-KR" altLang="en-US" sz="1800" b="0" i="0" dirty="0" smtClean="0">
                          <a:solidFill>
                            <a:srgbClr val="3F7F5F"/>
                          </a:solidFill>
                          <a:latin typeface="+mn-ea"/>
                          <a:ea typeface="+mn-ea"/>
                        </a:rPr>
                        <a:t>이하</a:t>
                      </a:r>
                    </a:p>
                    <a:p>
                      <a:pPr marL="538163" indent="0" algn="l"/>
                      <a:r>
                        <a:rPr lang="en-US" altLang="ko-KR" sz="1800" b="0" i="0" dirty="0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grade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= </a:t>
                      </a:r>
                      <a:r>
                        <a:rPr lang="en-US" altLang="ko-KR" sz="1800" b="0" i="0" dirty="0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'F'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;</a:t>
                      </a:r>
                    </a:p>
                    <a:p>
                      <a:pPr algn="l"/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}</a:t>
                      </a:r>
                    </a:p>
                    <a:p>
                      <a:pPr algn="l"/>
                      <a:endParaRPr lang="ko-KR" altLang="en-US" sz="1800" b="0" i="0" dirty="0" smtClean="0">
                        <a:latin typeface="+mn-ea"/>
                        <a:ea typeface="+mn-ea"/>
                      </a:endParaRPr>
                    </a:p>
                    <a:p>
                      <a:pPr algn="l"/>
                      <a:r>
                        <a:rPr lang="en-US" altLang="ko-KR" sz="1800" b="0" i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System.</a:t>
                      </a:r>
                      <a:r>
                        <a:rPr lang="en-US" altLang="ko-KR" sz="1800" b="0" i="0" dirty="0" err="1" smtClean="0">
                          <a:solidFill>
                            <a:srgbClr val="0000C0"/>
                          </a:solidFill>
                          <a:latin typeface="+mn-ea"/>
                          <a:ea typeface="+mn-ea"/>
                        </a:rPr>
                        <a:t>out</a:t>
                      </a:r>
                      <a:r>
                        <a:rPr lang="en-US" altLang="ko-KR" sz="1800" b="0" i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.printf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1800" b="0" i="0" dirty="0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" </a:t>
                      </a:r>
                      <a:r>
                        <a:rPr lang="ko-KR" altLang="en-US" sz="1800" b="0" i="0" dirty="0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점수 </a:t>
                      </a:r>
                      <a:r>
                        <a:rPr lang="en-US" altLang="ko-KR" sz="1800" b="0" i="0" dirty="0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= %d \n </a:t>
                      </a:r>
                      <a:r>
                        <a:rPr lang="ko-KR" altLang="en-US" sz="1800" b="0" i="0" dirty="0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학점 </a:t>
                      </a:r>
                      <a:r>
                        <a:rPr lang="en-US" altLang="ko-KR" sz="1800" b="0" i="0" dirty="0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=  %c\n"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en-US" altLang="ko-KR" sz="1800" b="0" i="0" dirty="0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score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en-US" altLang="ko-KR" sz="1800" b="0" i="0" dirty="0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grade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); </a:t>
                      </a:r>
                      <a:r>
                        <a:rPr lang="en-US" altLang="ko-KR" sz="1800" b="0" i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System.</a:t>
                      </a:r>
                      <a:r>
                        <a:rPr lang="en-US" altLang="ko-KR" sz="1800" b="0" i="0" dirty="0" err="1" smtClean="0">
                          <a:solidFill>
                            <a:srgbClr val="0000C0"/>
                          </a:solidFill>
                          <a:latin typeface="+mn-ea"/>
                          <a:ea typeface="+mn-ea"/>
                        </a:rPr>
                        <a:t>out</a:t>
                      </a:r>
                      <a:r>
                        <a:rPr lang="en-US" altLang="ko-KR" sz="1800" b="0" i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.println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1800" b="0" i="0" dirty="0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"</a:t>
                      </a:r>
                      <a:r>
                        <a:rPr lang="ko-KR" altLang="en-US" sz="1800" b="0" i="0" dirty="0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프로그램 종료</a:t>
                      </a:r>
                      <a:r>
                        <a:rPr lang="en-US" altLang="ko-KR" sz="1800" b="0" i="0" dirty="0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"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);</a:t>
                      </a:r>
                    </a:p>
                    <a:p>
                      <a:pPr algn="l"/>
                      <a:r>
                        <a:rPr lang="en-US" altLang="ko-KR" sz="1800" b="0" i="0" dirty="0" err="1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in</a:t>
                      </a:r>
                      <a:r>
                        <a:rPr lang="en-US" altLang="ko-KR" sz="1800" b="0" i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.close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();</a:t>
                      </a:r>
                      <a:endParaRPr lang="ko-KR" altLang="en-US" b="0" i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1050301"/>
                  </a:ext>
                </a:extLst>
              </a:tr>
            </a:tbl>
          </a:graphicData>
        </a:graphic>
      </p:graphicFrame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14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자바프로그래밍</a:t>
            </a:r>
            <a:r>
              <a:rPr lang="en-US" altLang="ko-KR" smtClean="0"/>
              <a:t>1_4</a:t>
            </a:r>
            <a:r>
              <a:rPr lang="ko-KR" altLang="en-US" smtClean="0"/>
              <a:t>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926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>
                <a:latin typeface="+mn-ea"/>
                <a:ea typeface="+mn-ea"/>
              </a:rPr>
              <a:t>제어문</a:t>
            </a:r>
            <a:r>
              <a:rPr lang="ko-KR" altLang="en-US" dirty="0" smtClean="0">
                <a:latin typeface="+mn-ea"/>
                <a:ea typeface="+mn-ea"/>
              </a:rPr>
              <a:t> </a:t>
            </a:r>
            <a:r>
              <a:rPr lang="en-US" altLang="ko-KR" dirty="0" smtClean="0">
                <a:latin typeface="+mn-ea"/>
                <a:ea typeface="+mn-ea"/>
              </a:rPr>
              <a:t>- case </a:t>
            </a:r>
            <a:r>
              <a:rPr lang="ko-KR" altLang="en-US" dirty="0" smtClean="0">
                <a:latin typeface="+mn-ea"/>
                <a:ea typeface="+mn-ea"/>
              </a:rPr>
              <a:t>문의 값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14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dirty="0"/>
              <a:t>case </a:t>
            </a:r>
            <a:r>
              <a:rPr lang="ko-KR" altLang="en-US" dirty="0"/>
              <a:t>문의 값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ko-KR" altLang="en-US" dirty="0"/>
              <a:t>문자</a:t>
            </a:r>
            <a:r>
              <a:rPr lang="en-US" altLang="ko-KR" dirty="0"/>
              <a:t>, </a:t>
            </a:r>
            <a:r>
              <a:rPr lang="ko-KR" altLang="en-US" dirty="0"/>
              <a:t>정수</a:t>
            </a:r>
            <a:r>
              <a:rPr lang="en-US" altLang="ko-KR" dirty="0"/>
              <a:t>,</a:t>
            </a:r>
            <a:r>
              <a:rPr lang="ko-KR" altLang="en-US" dirty="0"/>
              <a:t> 문자열 </a:t>
            </a:r>
            <a:r>
              <a:rPr lang="ko-KR" altLang="en-US" dirty="0" err="1"/>
              <a:t>리터럴</a:t>
            </a:r>
            <a:r>
              <a:rPr lang="en-US" altLang="ko-KR" dirty="0"/>
              <a:t>(JDK 1.7</a:t>
            </a:r>
            <a:r>
              <a:rPr lang="ko-KR" altLang="en-US" dirty="0"/>
              <a:t>부터</a:t>
            </a:r>
            <a:r>
              <a:rPr lang="en-US" altLang="ko-KR" dirty="0"/>
              <a:t>)</a:t>
            </a:r>
            <a:r>
              <a:rPr lang="ko-KR" altLang="en-US" dirty="0"/>
              <a:t>만 허용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ko-KR" altLang="en-US" dirty="0"/>
              <a:t>실수 </a:t>
            </a:r>
            <a:r>
              <a:rPr lang="ko-KR" altLang="en-US" dirty="0" err="1"/>
              <a:t>리터럴은</a:t>
            </a:r>
            <a:r>
              <a:rPr lang="ko-KR" altLang="en-US" dirty="0"/>
              <a:t> 허용되지 않음</a:t>
            </a:r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5290095" y="2813894"/>
            <a:ext cx="4961141" cy="1477328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000"/>
            <a:r>
              <a:rPr lang="en-US" altLang="ko-KR" dirty="0">
                <a:latin typeface="+mn-ea"/>
              </a:rPr>
              <a:t>switch(a) {</a:t>
            </a:r>
          </a:p>
          <a:p>
            <a:pPr defTabSz="180000"/>
            <a:r>
              <a:rPr lang="en-US" altLang="ko-KR" dirty="0">
                <a:latin typeface="+mn-ea"/>
              </a:rPr>
              <a:t>	case a : 				// </a:t>
            </a:r>
            <a:r>
              <a:rPr lang="ko-KR" altLang="en-US" dirty="0">
                <a:latin typeface="+mn-ea"/>
              </a:rPr>
              <a:t>오류</a:t>
            </a:r>
            <a:r>
              <a:rPr lang="en-US" altLang="ko-KR" dirty="0">
                <a:latin typeface="+mn-ea"/>
              </a:rPr>
              <a:t>. </a:t>
            </a:r>
            <a:r>
              <a:rPr lang="ko-KR" altLang="en-US" dirty="0">
                <a:latin typeface="+mn-ea"/>
              </a:rPr>
              <a:t>변수 사용 안됨</a:t>
            </a:r>
            <a:endParaRPr lang="en-US" altLang="ko-KR" dirty="0">
              <a:latin typeface="+mn-ea"/>
            </a:endParaRPr>
          </a:p>
          <a:p>
            <a:pPr defTabSz="180000"/>
            <a:r>
              <a:rPr lang="en-US" altLang="ko-KR" dirty="0">
                <a:latin typeface="+mn-ea"/>
              </a:rPr>
              <a:t>	case a &gt; 3 : 		// </a:t>
            </a:r>
            <a:r>
              <a:rPr lang="ko-KR" altLang="en-US" dirty="0">
                <a:latin typeface="+mn-ea"/>
              </a:rPr>
              <a:t>오류</a:t>
            </a:r>
            <a:r>
              <a:rPr lang="en-US" altLang="ko-KR" dirty="0">
                <a:latin typeface="+mn-ea"/>
              </a:rPr>
              <a:t>. </a:t>
            </a:r>
            <a:r>
              <a:rPr lang="ko-KR" altLang="en-US" dirty="0">
                <a:latin typeface="+mn-ea"/>
              </a:rPr>
              <a:t>수식 안됨</a:t>
            </a:r>
          </a:p>
          <a:p>
            <a:pPr defTabSz="180000"/>
            <a:r>
              <a:rPr lang="en-US" altLang="ko-KR" dirty="0">
                <a:latin typeface="+mn-ea"/>
              </a:rPr>
              <a:t>	case a == 1 : 	// </a:t>
            </a:r>
            <a:r>
              <a:rPr lang="ko-KR" altLang="en-US" dirty="0">
                <a:latin typeface="+mn-ea"/>
              </a:rPr>
              <a:t>오류</a:t>
            </a:r>
            <a:r>
              <a:rPr lang="en-US" altLang="ko-KR" dirty="0">
                <a:latin typeface="+mn-ea"/>
              </a:rPr>
              <a:t>. </a:t>
            </a:r>
            <a:r>
              <a:rPr lang="ko-KR" altLang="en-US" dirty="0">
                <a:latin typeface="+mn-ea"/>
              </a:rPr>
              <a:t>수식 안됨</a:t>
            </a:r>
          </a:p>
          <a:p>
            <a:pPr defTabSz="180000"/>
            <a:r>
              <a:rPr lang="en-US" altLang="ko-KR" dirty="0">
                <a:latin typeface="+mn-ea"/>
              </a:rPr>
              <a:t>}</a:t>
            </a:r>
            <a:endParaRPr lang="ko-KR" altLang="en-US" dirty="0">
              <a:latin typeface="+mn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290643" y="2788629"/>
            <a:ext cx="3096344" cy="375487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000"/>
            <a:r>
              <a:rPr lang="en-US" altLang="ko-KR" sz="1400" dirty="0" err="1">
                <a:latin typeface="+mn-ea"/>
              </a:rPr>
              <a:t>int</a:t>
            </a:r>
            <a:r>
              <a:rPr lang="en-US" altLang="ko-KR" sz="1400" dirty="0">
                <a:latin typeface="+mn-ea"/>
              </a:rPr>
              <a:t> b;</a:t>
            </a:r>
          </a:p>
          <a:p>
            <a:pPr defTabSz="180000"/>
            <a:r>
              <a:rPr lang="en-US" altLang="ko-KR" sz="1400">
                <a:latin typeface="+mn-ea"/>
              </a:rPr>
              <a:t>switch(b%2</a:t>
            </a:r>
            <a:r>
              <a:rPr lang="en-US" altLang="ko-KR" sz="1400" dirty="0">
                <a:latin typeface="+mn-ea"/>
              </a:rPr>
              <a:t>) {</a:t>
            </a:r>
          </a:p>
          <a:p>
            <a:pPr defTabSz="180000"/>
            <a:r>
              <a:rPr lang="en-US" altLang="ko-KR" sz="1400" dirty="0">
                <a:latin typeface="+mn-ea"/>
              </a:rPr>
              <a:t>	</a:t>
            </a:r>
            <a:r>
              <a:rPr lang="en-US" altLang="ko-KR" sz="1400" b="1" dirty="0">
                <a:latin typeface="+mn-ea"/>
              </a:rPr>
              <a:t>case 1</a:t>
            </a:r>
            <a:r>
              <a:rPr lang="en-US" altLang="ko-KR" sz="1400" dirty="0">
                <a:latin typeface="+mn-ea"/>
              </a:rPr>
              <a:t> : ...; break;</a:t>
            </a:r>
          </a:p>
          <a:p>
            <a:pPr defTabSz="180000"/>
            <a:r>
              <a:rPr lang="en-US" altLang="ko-KR" sz="1400" dirty="0">
                <a:latin typeface="+mn-ea"/>
              </a:rPr>
              <a:t>	</a:t>
            </a:r>
            <a:r>
              <a:rPr lang="en-US" altLang="ko-KR" sz="1400" b="1" dirty="0">
                <a:latin typeface="+mn-ea"/>
              </a:rPr>
              <a:t>case 2 </a:t>
            </a:r>
            <a:r>
              <a:rPr lang="en-US" altLang="ko-KR" sz="1400" dirty="0">
                <a:latin typeface="+mn-ea"/>
              </a:rPr>
              <a:t>: ...; break;</a:t>
            </a:r>
          </a:p>
          <a:p>
            <a:pPr defTabSz="180000"/>
            <a:r>
              <a:rPr lang="en-US" altLang="ko-KR" sz="1400" dirty="0">
                <a:latin typeface="+mn-ea"/>
              </a:rPr>
              <a:t>}</a:t>
            </a:r>
          </a:p>
          <a:p>
            <a:pPr defTabSz="180000"/>
            <a:endParaRPr lang="en-US" altLang="ko-KR" sz="1400" dirty="0">
              <a:latin typeface="+mn-ea"/>
            </a:endParaRPr>
          </a:p>
          <a:p>
            <a:pPr defTabSz="180000"/>
            <a:r>
              <a:rPr lang="en-US" altLang="ko-KR" sz="1400" dirty="0">
                <a:latin typeface="+mn-ea"/>
              </a:rPr>
              <a:t>char c;</a:t>
            </a:r>
          </a:p>
          <a:p>
            <a:pPr defTabSz="180000"/>
            <a:r>
              <a:rPr lang="en-US" altLang="ko-KR" sz="1400" dirty="0">
                <a:latin typeface="+mn-ea"/>
              </a:rPr>
              <a:t>switch(c) {</a:t>
            </a:r>
          </a:p>
          <a:p>
            <a:pPr defTabSz="180000"/>
            <a:r>
              <a:rPr lang="en-US" altLang="ko-KR" sz="1400" dirty="0">
                <a:latin typeface="+mn-ea"/>
              </a:rPr>
              <a:t>	</a:t>
            </a:r>
            <a:r>
              <a:rPr lang="en-US" altLang="ko-KR" sz="1400" b="1" dirty="0">
                <a:latin typeface="+mn-ea"/>
              </a:rPr>
              <a:t>case '+' </a:t>
            </a:r>
            <a:r>
              <a:rPr lang="en-US" altLang="ko-KR" sz="1400" dirty="0">
                <a:latin typeface="+mn-ea"/>
              </a:rPr>
              <a:t>: ...; break;</a:t>
            </a:r>
          </a:p>
          <a:p>
            <a:pPr defTabSz="180000"/>
            <a:r>
              <a:rPr lang="en-US" altLang="ko-KR" sz="1400" dirty="0">
                <a:latin typeface="+mn-ea"/>
              </a:rPr>
              <a:t>	</a:t>
            </a:r>
            <a:r>
              <a:rPr lang="en-US" altLang="ko-KR" sz="1400" b="1" dirty="0">
                <a:latin typeface="+mn-ea"/>
              </a:rPr>
              <a:t>case '-' </a:t>
            </a:r>
            <a:r>
              <a:rPr lang="en-US" altLang="ko-KR" sz="1400" dirty="0">
                <a:latin typeface="+mn-ea"/>
              </a:rPr>
              <a:t>: ...; break;</a:t>
            </a:r>
          </a:p>
          <a:p>
            <a:pPr defTabSz="180000"/>
            <a:r>
              <a:rPr lang="en-US" altLang="ko-KR" sz="1400" dirty="0">
                <a:latin typeface="+mn-ea"/>
              </a:rPr>
              <a:t>}</a:t>
            </a:r>
          </a:p>
          <a:p>
            <a:pPr defTabSz="180000"/>
            <a:endParaRPr lang="en-US" altLang="ko-KR" sz="1400" dirty="0">
              <a:latin typeface="+mn-ea"/>
            </a:endParaRPr>
          </a:p>
          <a:p>
            <a:pPr defTabSz="180000"/>
            <a:r>
              <a:rPr lang="en-US" altLang="ko-KR" sz="1400" dirty="0">
                <a:latin typeface="+mn-ea"/>
              </a:rPr>
              <a:t>String s = "</a:t>
            </a:r>
            <a:r>
              <a:rPr lang="ko-KR" altLang="en-US" sz="1400" dirty="0">
                <a:latin typeface="+mn-ea"/>
              </a:rPr>
              <a:t>예</a:t>
            </a:r>
            <a:r>
              <a:rPr lang="en-US" altLang="ko-KR" sz="1400" dirty="0">
                <a:latin typeface="+mn-ea"/>
              </a:rPr>
              <a:t>";</a:t>
            </a:r>
          </a:p>
          <a:p>
            <a:pPr defTabSz="180000"/>
            <a:r>
              <a:rPr lang="en-US" altLang="ko-KR" sz="1400" dirty="0">
                <a:latin typeface="+mn-ea"/>
              </a:rPr>
              <a:t>switch(s) {</a:t>
            </a:r>
          </a:p>
          <a:p>
            <a:pPr defTabSz="180000"/>
            <a:r>
              <a:rPr lang="en-US" altLang="ko-KR" sz="1400" dirty="0">
                <a:latin typeface="+mn-ea"/>
              </a:rPr>
              <a:t>	</a:t>
            </a:r>
            <a:r>
              <a:rPr lang="en-US" altLang="ko-KR" sz="1400" b="1" dirty="0">
                <a:latin typeface="+mn-ea"/>
              </a:rPr>
              <a:t>case "</a:t>
            </a:r>
            <a:r>
              <a:rPr lang="ko-KR" altLang="en-US" sz="1400" b="1" dirty="0">
                <a:latin typeface="+mn-ea"/>
              </a:rPr>
              <a:t>예</a:t>
            </a:r>
            <a:r>
              <a:rPr lang="en-US" altLang="ko-KR" sz="1400" b="1" dirty="0">
                <a:latin typeface="+mn-ea"/>
              </a:rPr>
              <a:t>" </a:t>
            </a:r>
            <a:r>
              <a:rPr lang="en-US" altLang="ko-KR" sz="1400" dirty="0">
                <a:latin typeface="+mn-ea"/>
              </a:rPr>
              <a:t>: ...; break;</a:t>
            </a:r>
          </a:p>
          <a:p>
            <a:pPr defTabSz="180000"/>
            <a:r>
              <a:rPr lang="en-US" altLang="ko-KR" sz="1400" dirty="0">
                <a:latin typeface="+mn-ea"/>
              </a:rPr>
              <a:t>	</a:t>
            </a:r>
            <a:r>
              <a:rPr lang="en-US" altLang="ko-KR" sz="1400" b="1" dirty="0">
                <a:latin typeface="+mn-ea"/>
              </a:rPr>
              <a:t>case "</a:t>
            </a:r>
            <a:r>
              <a:rPr lang="ko-KR" altLang="en-US" sz="1400" b="1" dirty="0">
                <a:latin typeface="+mn-ea"/>
              </a:rPr>
              <a:t>아니요</a:t>
            </a:r>
            <a:r>
              <a:rPr lang="en-US" altLang="ko-KR" sz="1400" b="1" dirty="0">
                <a:latin typeface="+mn-ea"/>
              </a:rPr>
              <a:t>" </a:t>
            </a:r>
            <a:r>
              <a:rPr lang="en-US" altLang="ko-KR" sz="1400" dirty="0">
                <a:latin typeface="+mn-ea"/>
              </a:rPr>
              <a:t>: ...; break;</a:t>
            </a:r>
          </a:p>
          <a:p>
            <a:pPr defTabSz="180000"/>
            <a:r>
              <a:rPr lang="en-US" altLang="ko-KR" sz="1400" dirty="0">
                <a:latin typeface="+mn-ea"/>
              </a:rPr>
              <a:t>}</a:t>
            </a:r>
            <a:endParaRPr lang="ko-KR" altLang="en-US" sz="1400" dirty="0">
              <a:latin typeface="+mn-ea"/>
            </a:endParaRPr>
          </a:p>
        </p:txBody>
      </p:sp>
      <p:sp>
        <p:nvSpPr>
          <p:cNvPr id="15" name="모서리가 둥근 사각형 설명선 14"/>
          <p:cNvSpPr/>
          <p:nvPr/>
        </p:nvSpPr>
        <p:spPr>
          <a:xfrm>
            <a:off x="3347121" y="3324075"/>
            <a:ext cx="979318" cy="331925"/>
          </a:xfrm>
          <a:prstGeom prst="wedgeRoundRectCallout">
            <a:avLst>
              <a:gd name="adj1" fmla="val -76902"/>
              <a:gd name="adj2" fmla="val 2428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  <a:latin typeface="+mn-ea"/>
              </a:rPr>
              <a:t>정수 </a:t>
            </a:r>
            <a:r>
              <a:rPr lang="ko-KR" altLang="en-US" sz="1050" dirty="0" err="1">
                <a:solidFill>
                  <a:schemeClr val="tx1"/>
                </a:solidFill>
                <a:latin typeface="+mn-ea"/>
              </a:rPr>
              <a:t>리터럴</a:t>
            </a:r>
            <a:endParaRPr lang="en-US" altLang="ko-KR" sz="1050" dirty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1050" dirty="0">
                <a:solidFill>
                  <a:schemeClr val="tx1"/>
                </a:solidFill>
                <a:latin typeface="+mn-ea"/>
              </a:rPr>
              <a:t>사용 가능</a:t>
            </a:r>
          </a:p>
        </p:txBody>
      </p:sp>
      <p:sp>
        <p:nvSpPr>
          <p:cNvPr id="16" name="모서리가 둥근 사각형 설명선 15"/>
          <p:cNvSpPr/>
          <p:nvPr/>
        </p:nvSpPr>
        <p:spPr>
          <a:xfrm>
            <a:off x="3347121" y="4558212"/>
            <a:ext cx="1008112" cy="331925"/>
          </a:xfrm>
          <a:prstGeom prst="wedgeRoundRectCallout">
            <a:avLst>
              <a:gd name="adj1" fmla="val -71655"/>
              <a:gd name="adj2" fmla="val 1489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  <a:latin typeface="+mn-ea"/>
              </a:rPr>
              <a:t>문자 </a:t>
            </a:r>
            <a:r>
              <a:rPr lang="ko-KR" altLang="en-US" sz="1050" dirty="0" err="1">
                <a:solidFill>
                  <a:schemeClr val="tx1"/>
                </a:solidFill>
                <a:latin typeface="+mn-ea"/>
              </a:rPr>
              <a:t>리터럴</a:t>
            </a:r>
            <a:r>
              <a:rPr lang="ko-KR" altLang="en-US" sz="1050" dirty="0">
                <a:solidFill>
                  <a:schemeClr val="tx1"/>
                </a:solidFill>
                <a:latin typeface="+mn-ea"/>
              </a:rPr>
              <a:t> </a:t>
            </a:r>
            <a:endParaRPr lang="en-US" altLang="ko-KR" sz="1050" dirty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1050" dirty="0">
                <a:solidFill>
                  <a:schemeClr val="tx1"/>
                </a:solidFill>
                <a:latin typeface="+mn-ea"/>
              </a:rPr>
              <a:t>사용 가능</a:t>
            </a:r>
          </a:p>
        </p:txBody>
      </p:sp>
      <p:sp>
        <p:nvSpPr>
          <p:cNvPr id="17" name="모서리가 둥근 사각형 설명선 16"/>
          <p:cNvSpPr/>
          <p:nvPr/>
        </p:nvSpPr>
        <p:spPr>
          <a:xfrm>
            <a:off x="3450883" y="5693152"/>
            <a:ext cx="1152128" cy="331925"/>
          </a:xfrm>
          <a:prstGeom prst="wedgeRoundRectCallout">
            <a:avLst>
              <a:gd name="adj1" fmla="val -71655"/>
              <a:gd name="adj2" fmla="val 1489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  <a:latin typeface="+mn-ea"/>
              </a:rPr>
              <a:t>문자열 </a:t>
            </a:r>
            <a:r>
              <a:rPr lang="ko-KR" altLang="en-US" sz="1050" dirty="0" err="1">
                <a:solidFill>
                  <a:schemeClr val="tx1"/>
                </a:solidFill>
                <a:latin typeface="+mn-ea"/>
              </a:rPr>
              <a:t>리터럴</a:t>
            </a:r>
            <a:endParaRPr lang="en-US" altLang="ko-KR" sz="1050" dirty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1050" dirty="0">
                <a:solidFill>
                  <a:schemeClr val="tx1"/>
                </a:solidFill>
                <a:latin typeface="+mn-ea"/>
              </a:rPr>
              <a:t>사용 가능</a:t>
            </a:r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9953" y="2640991"/>
            <a:ext cx="404813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자바프로그래밍</a:t>
            </a:r>
            <a:r>
              <a:rPr lang="en-US" altLang="ko-KR" smtClean="0"/>
              <a:t>1_4</a:t>
            </a:r>
            <a:r>
              <a:rPr lang="ko-KR" altLang="en-US" smtClean="0"/>
              <a:t>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336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+mn-ea"/>
                <a:ea typeface="+mn-ea"/>
              </a:rPr>
              <a:t>switch </a:t>
            </a:r>
            <a:r>
              <a:rPr lang="ko-KR" altLang="en-US" dirty="0">
                <a:latin typeface="+mn-ea"/>
                <a:ea typeface="+mn-ea"/>
              </a:rPr>
              <a:t>문 </a:t>
            </a:r>
            <a:r>
              <a:rPr lang="ko-KR" altLang="en-US" dirty="0" smtClean="0">
                <a:latin typeface="+mn-ea"/>
                <a:ea typeface="+mn-ea"/>
              </a:rPr>
              <a:t>활용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21448" y="1217256"/>
            <a:ext cx="4894933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defRPr>
            </a:lvl1pPr>
          </a:lstStyle>
          <a:p>
            <a:r>
              <a:rPr lang="ko-KR" altLang="en-US" dirty="0" smtClean="0">
                <a:solidFill>
                  <a:schemeClr val="tx1"/>
                </a:solidFill>
                <a:latin typeface="+mj-ea"/>
                <a:ea typeface="+mj-ea"/>
              </a:rPr>
              <a:t>커피 </a:t>
            </a:r>
            <a:r>
              <a:rPr lang="ko-KR" altLang="en-US" dirty="0">
                <a:solidFill>
                  <a:schemeClr val="tx1"/>
                </a:solidFill>
                <a:latin typeface="+mj-ea"/>
                <a:ea typeface="+mj-ea"/>
              </a:rPr>
              <a:t>메뉴의 가격을 알려주는 </a:t>
            </a:r>
            <a:r>
              <a:rPr lang="ko-KR" altLang="en-US" dirty="0" smtClean="0">
                <a:solidFill>
                  <a:schemeClr val="tx1"/>
                </a:solidFill>
                <a:latin typeface="+mj-ea"/>
                <a:ea typeface="+mj-ea"/>
              </a:rPr>
              <a:t>프로그램</a:t>
            </a:r>
            <a:r>
              <a:rPr lang="en-US" altLang="ko-KR" dirty="0" smtClean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endParaRPr lang="en-US" altLang="ko-KR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342900" indent="-342900">
              <a:buFontTx/>
              <a:buChar char="-"/>
            </a:pPr>
            <a:r>
              <a:rPr lang="ko-KR" altLang="en-US" dirty="0" smtClean="0">
                <a:solidFill>
                  <a:schemeClr val="tx1"/>
                </a:solidFill>
                <a:latin typeface="+mj-ea"/>
                <a:ea typeface="+mj-ea"/>
              </a:rPr>
              <a:t>에스프레소</a:t>
            </a:r>
            <a:r>
              <a:rPr lang="en-US" altLang="ko-KR" dirty="0">
                <a:solidFill>
                  <a:schemeClr val="tx1"/>
                </a:solidFill>
                <a:latin typeface="+mj-ea"/>
                <a:ea typeface="+mj-ea"/>
              </a:rPr>
              <a:t>, </a:t>
            </a:r>
            <a:r>
              <a:rPr lang="ko-KR" altLang="en-US" dirty="0" err="1">
                <a:solidFill>
                  <a:schemeClr val="tx1"/>
                </a:solidFill>
                <a:latin typeface="+mj-ea"/>
                <a:ea typeface="+mj-ea"/>
              </a:rPr>
              <a:t>카푸치노</a:t>
            </a:r>
            <a:r>
              <a:rPr lang="en-US" altLang="ko-KR" dirty="0">
                <a:solidFill>
                  <a:schemeClr val="tx1"/>
                </a:solidFill>
                <a:latin typeface="+mj-ea"/>
                <a:ea typeface="+mj-ea"/>
              </a:rPr>
              <a:t>, </a:t>
            </a:r>
            <a:r>
              <a:rPr lang="ko-KR" altLang="en-US" dirty="0" err="1" smtClean="0">
                <a:solidFill>
                  <a:schemeClr val="tx1"/>
                </a:solidFill>
                <a:latin typeface="+mj-ea"/>
                <a:ea typeface="+mj-ea"/>
              </a:rPr>
              <a:t>카페라떼는</a:t>
            </a:r>
            <a:r>
              <a:rPr lang="ko-KR" altLang="en-US" dirty="0" smtClean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+mj-ea"/>
                <a:ea typeface="+mj-ea"/>
              </a:rPr>
              <a:t>3500</a:t>
            </a:r>
            <a:r>
              <a:rPr lang="ko-KR" altLang="en-US" dirty="0" smtClean="0">
                <a:solidFill>
                  <a:schemeClr val="tx1"/>
                </a:solidFill>
                <a:latin typeface="+mj-ea"/>
                <a:ea typeface="+mj-ea"/>
              </a:rPr>
              <a:t>원</a:t>
            </a:r>
            <a:endParaRPr lang="en-US" altLang="ko-KR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marL="342900" indent="-342900">
              <a:buFontTx/>
              <a:buChar char="-"/>
            </a:pPr>
            <a:r>
              <a:rPr lang="ko-KR" altLang="en-US" dirty="0" smtClean="0">
                <a:solidFill>
                  <a:schemeClr val="tx1"/>
                </a:solidFill>
                <a:latin typeface="+mj-ea"/>
                <a:ea typeface="+mj-ea"/>
              </a:rPr>
              <a:t>아메리카노는 </a:t>
            </a:r>
            <a:r>
              <a:rPr lang="en-US" altLang="ko-KR" dirty="0">
                <a:solidFill>
                  <a:schemeClr val="tx1"/>
                </a:solidFill>
                <a:latin typeface="+mj-ea"/>
                <a:ea typeface="+mj-ea"/>
              </a:rPr>
              <a:t>2000</a:t>
            </a:r>
            <a:r>
              <a:rPr lang="ko-KR" altLang="en-US" dirty="0" smtClean="0">
                <a:solidFill>
                  <a:schemeClr val="tx1"/>
                </a:solidFill>
                <a:latin typeface="+mj-ea"/>
                <a:ea typeface="+mj-ea"/>
              </a:rPr>
              <a:t>원</a:t>
            </a:r>
            <a:endParaRPr lang="ko-KR" altLang="en-US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자바프로그래밍</a:t>
            </a:r>
            <a:r>
              <a:rPr lang="en-US" altLang="ko-KR" smtClean="0"/>
              <a:t>1_4</a:t>
            </a:r>
            <a:r>
              <a:rPr lang="ko-KR" altLang="en-US" smtClean="0"/>
              <a:t>주</a:t>
            </a:r>
            <a:endParaRPr 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/>
          <a:srcRect b="4849"/>
          <a:stretch/>
        </p:blipFill>
        <p:spPr>
          <a:xfrm>
            <a:off x="353385" y="2344616"/>
            <a:ext cx="2486025" cy="69786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385" y="3253029"/>
            <a:ext cx="2466975" cy="70485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65480"/>
              </p:ext>
            </p:extLst>
          </p:nvPr>
        </p:nvGraphicFramePr>
        <p:xfrm>
          <a:off x="5469555" y="228600"/>
          <a:ext cx="6272365" cy="6129548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6272365">
                  <a:extLst>
                    <a:ext uri="{9D8B030D-6E8A-4147-A177-3AD203B41FA5}">
                      <a16:colId xmlns:a16="http://schemas.microsoft.com/office/drawing/2014/main" val="2365333763"/>
                    </a:ext>
                  </a:extLst>
                </a:gridCol>
              </a:tblGrid>
              <a:tr h="6129548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Scanner </a:t>
                      </a:r>
                      <a:r>
                        <a:rPr lang="en-US" altLang="ko-KR" sz="1800" b="0" i="0" dirty="0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in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= </a:t>
                      </a:r>
                      <a:r>
                        <a:rPr lang="en-US" altLang="ko-KR" sz="1800" b="0" i="0" dirty="0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new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Scanner(System.</a:t>
                      </a:r>
                      <a:r>
                        <a:rPr lang="en-US" altLang="ko-KR" sz="1800" b="0" i="0" dirty="0" smtClean="0">
                          <a:solidFill>
                            <a:srgbClr val="0000C0"/>
                          </a:solidFill>
                          <a:latin typeface="+mn-ea"/>
                          <a:ea typeface="+mn-ea"/>
                        </a:rPr>
                        <a:t>in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);</a:t>
                      </a:r>
                    </a:p>
                    <a:p>
                      <a:pPr algn="l"/>
                      <a:endParaRPr lang="ko-KR" altLang="en-US" sz="1800" b="0" i="0" dirty="0" smtClean="0">
                        <a:latin typeface="+mn-ea"/>
                        <a:ea typeface="+mn-ea"/>
                      </a:endParaRPr>
                    </a:p>
                    <a:p>
                      <a:pPr algn="l"/>
                      <a:r>
                        <a:rPr lang="en-US" altLang="ko-KR" sz="1800" b="0" i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System.</a:t>
                      </a:r>
                      <a:r>
                        <a:rPr lang="en-US" altLang="ko-KR" sz="1800" b="0" i="0" dirty="0" err="1" smtClean="0">
                          <a:solidFill>
                            <a:srgbClr val="0000C0"/>
                          </a:solidFill>
                          <a:latin typeface="+mn-ea"/>
                          <a:ea typeface="+mn-ea"/>
                        </a:rPr>
                        <a:t>out</a:t>
                      </a:r>
                      <a:r>
                        <a:rPr lang="en-US" altLang="ko-KR" sz="1800" b="0" i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.print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1800" b="0" i="0" dirty="0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"</a:t>
                      </a:r>
                      <a:r>
                        <a:rPr lang="ko-KR" altLang="en-US" sz="1800" b="0" i="0" dirty="0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무슨 커피 드릴까요</a:t>
                      </a:r>
                      <a:r>
                        <a:rPr lang="en-US" altLang="ko-KR" sz="1800" b="0" i="0" dirty="0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? "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);</a:t>
                      </a:r>
                    </a:p>
                    <a:p>
                      <a:pPr algn="l"/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String </a:t>
                      </a:r>
                      <a:r>
                        <a:rPr lang="en-US" altLang="ko-KR" sz="1800" b="0" i="0" dirty="0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order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= </a:t>
                      </a:r>
                      <a:r>
                        <a:rPr lang="en-US" altLang="ko-KR" sz="1800" b="0" i="0" dirty="0" err="1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in</a:t>
                      </a:r>
                      <a:r>
                        <a:rPr lang="en-US" altLang="ko-KR" sz="1800" b="0" i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.next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();</a:t>
                      </a:r>
                    </a:p>
                    <a:p>
                      <a:pPr algn="l"/>
                      <a:r>
                        <a:rPr lang="en-US" altLang="ko-KR" sz="1800" b="0" i="0" dirty="0" err="1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int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800" b="0" i="0" dirty="0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price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=0;</a:t>
                      </a:r>
                    </a:p>
                    <a:p>
                      <a:pPr algn="l"/>
                      <a:r>
                        <a:rPr lang="en-US" altLang="ko-KR" sz="1800" b="0" i="0" dirty="0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switch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(</a:t>
                      </a:r>
                      <a:r>
                        <a:rPr lang="en-US" altLang="ko-KR" sz="1800" b="0" i="0" dirty="0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order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) {</a:t>
                      </a:r>
                    </a:p>
                    <a:p>
                      <a:pPr marL="358775" indent="0" algn="l"/>
                      <a:r>
                        <a:rPr lang="en-US" altLang="ko-KR" sz="1800" b="0" i="0" dirty="0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case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800" b="0" i="0" dirty="0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"</a:t>
                      </a:r>
                      <a:r>
                        <a:rPr lang="ko-KR" altLang="en-US" sz="1800" b="0" i="0" dirty="0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에스프레소</a:t>
                      </a:r>
                      <a:r>
                        <a:rPr lang="en-US" altLang="ko-KR" sz="1800" b="0" i="0" dirty="0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"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:</a:t>
                      </a:r>
                    </a:p>
                    <a:p>
                      <a:pPr marL="358775" indent="0" algn="l"/>
                      <a:r>
                        <a:rPr lang="en-US" altLang="ko-KR" sz="1800" b="0" i="0" dirty="0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case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800" b="0" i="0" dirty="0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"</a:t>
                      </a:r>
                      <a:r>
                        <a:rPr lang="ko-KR" altLang="en-US" sz="1800" b="0" i="0" dirty="0" err="1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카푸치노</a:t>
                      </a:r>
                      <a:r>
                        <a:rPr lang="en-US" altLang="ko-KR" sz="1800" b="0" i="0" dirty="0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"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:</a:t>
                      </a:r>
                    </a:p>
                    <a:p>
                      <a:pPr marL="358775" indent="0" algn="l"/>
                      <a:r>
                        <a:rPr lang="en-US" altLang="ko-KR" sz="1800" b="0" i="0" dirty="0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case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800" b="0" i="0" dirty="0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"</a:t>
                      </a:r>
                      <a:r>
                        <a:rPr lang="ko-KR" altLang="en-US" sz="1800" b="0" i="0" dirty="0" err="1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카페라떼</a:t>
                      </a:r>
                      <a:r>
                        <a:rPr lang="en-US" altLang="ko-KR" sz="1800" b="0" i="0" dirty="0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"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:</a:t>
                      </a:r>
                    </a:p>
                    <a:p>
                      <a:pPr marL="717550" indent="0" algn="l"/>
                      <a:r>
                        <a:rPr lang="en-US" altLang="ko-KR" sz="1800" b="0" i="0" dirty="0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price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= 3500;</a:t>
                      </a:r>
                    </a:p>
                    <a:p>
                      <a:pPr marL="717550" indent="0" algn="l"/>
                      <a:r>
                        <a:rPr lang="en-US" altLang="ko-KR" sz="1800" b="0" i="0" dirty="0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break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;</a:t>
                      </a:r>
                    </a:p>
                    <a:p>
                      <a:pPr marL="358775" indent="0" algn="l"/>
                      <a:r>
                        <a:rPr lang="en-US" altLang="ko-KR" sz="1800" b="0" i="0" dirty="0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case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800" b="0" i="0" dirty="0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"</a:t>
                      </a:r>
                      <a:r>
                        <a:rPr lang="ko-KR" altLang="en-US" sz="1800" b="0" i="0" dirty="0" err="1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아메리카노</a:t>
                      </a:r>
                      <a:r>
                        <a:rPr lang="en-US" altLang="ko-KR" sz="1800" b="0" i="0" dirty="0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"</a:t>
                      </a:r>
                      <a:r>
                        <a:rPr lang="ko-KR" altLang="en-US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:</a:t>
                      </a:r>
                    </a:p>
                    <a:p>
                      <a:pPr marL="717550" indent="0" algn="l"/>
                      <a:r>
                        <a:rPr lang="en-US" altLang="ko-KR" sz="1800" b="0" i="0" dirty="0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price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= 2000;</a:t>
                      </a:r>
                    </a:p>
                    <a:p>
                      <a:pPr marL="717550" indent="0" algn="l"/>
                      <a:r>
                        <a:rPr lang="en-US" altLang="ko-KR" sz="1800" b="0" i="0" dirty="0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break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;</a:t>
                      </a:r>
                    </a:p>
                    <a:p>
                      <a:pPr marL="358775" indent="0" algn="l"/>
                      <a:r>
                        <a:rPr lang="en-US" altLang="ko-KR" sz="1800" b="0" i="0" dirty="0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default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:</a:t>
                      </a:r>
                    </a:p>
                    <a:p>
                      <a:pPr marL="717550" indent="0" algn="l"/>
                      <a:r>
                        <a:rPr lang="en-US" altLang="ko-KR" sz="1800" b="0" i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System.</a:t>
                      </a:r>
                      <a:r>
                        <a:rPr lang="en-US" altLang="ko-KR" sz="1800" b="0" i="0" dirty="0" err="1" smtClean="0">
                          <a:solidFill>
                            <a:srgbClr val="0000C0"/>
                          </a:solidFill>
                          <a:latin typeface="+mn-ea"/>
                          <a:ea typeface="+mn-ea"/>
                        </a:rPr>
                        <a:t>out</a:t>
                      </a:r>
                      <a:r>
                        <a:rPr lang="en-US" altLang="ko-KR" sz="1800" b="0" i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.println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1800" b="0" i="0" dirty="0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"</a:t>
                      </a:r>
                      <a:r>
                        <a:rPr lang="ko-KR" altLang="en-US" sz="1800" b="0" i="0" dirty="0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메뉴에 없습니다</a:t>
                      </a:r>
                      <a:r>
                        <a:rPr lang="en-US" altLang="ko-KR" sz="1800" b="0" i="0" dirty="0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!"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);</a:t>
                      </a:r>
                    </a:p>
                    <a:p>
                      <a:pPr algn="l"/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}</a:t>
                      </a:r>
                    </a:p>
                    <a:p>
                      <a:pPr algn="l"/>
                      <a:endParaRPr lang="ko-KR" altLang="en-US" sz="1800" b="0" i="0" dirty="0" smtClean="0">
                        <a:latin typeface="+mn-ea"/>
                        <a:ea typeface="+mn-ea"/>
                      </a:endParaRPr>
                    </a:p>
                    <a:p>
                      <a:pPr algn="l"/>
                      <a:r>
                        <a:rPr lang="en-US" altLang="ko-KR" sz="1800" b="0" i="0" dirty="0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if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1800" b="0" i="0" dirty="0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price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!= 0)</a:t>
                      </a:r>
                    </a:p>
                    <a:p>
                      <a:pPr marL="358775" indent="0" algn="l"/>
                      <a:r>
                        <a:rPr lang="en-US" altLang="ko-KR" sz="1800" b="0" i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System.</a:t>
                      </a:r>
                      <a:r>
                        <a:rPr lang="en-US" altLang="ko-KR" sz="1800" b="0" i="0" dirty="0" err="1" smtClean="0">
                          <a:solidFill>
                            <a:srgbClr val="0000C0"/>
                          </a:solidFill>
                          <a:latin typeface="+mn-ea"/>
                          <a:ea typeface="+mn-ea"/>
                        </a:rPr>
                        <a:t>out</a:t>
                      </a:r>
                      <a:r>
                        <a:rPr lang="en-US" altLang="ko-KR" sz="1800" b="0" i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.println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1800" b="0" i="0" dirty="0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order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+ </a:t>
                      </a:r>
                      <a:r>
                        <a:rPr lang="en-US" altLang="ko-KR" sz="1800" b="0" i="0" dirty="0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"</a:t>
                      </a:r>
                      <a:r>
                        <a:rPr lang="ko-KR" altLang="en-US" sz="1800" b="0" i="0" dirty="0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는 </a:t>
                      </a:r>
                      <a:r>
                        <a:rPr lang="en-US" altLang="ko-KR" sz="1800" b="0" i="0" dirty="0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"</a:t>
                      </a:r>
                      <a:r>
                        <a:rPr lang="ko-KR" altLang="en-US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+ </a:t>
                      </a:r>
                      <a:r>
                        <a:rPr lang="en-US" altLang="ko-KR" sz="1800" b="0" i="0" dirty="0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price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+ </a:t>
                      </a:r>
                      <a:r>
                        <a:rPr lang="en-US" altLang="ko-KR" sz="1800" b="0" i="0" dirty="0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"</a:t>
                      </a:r>
                      <a:r>
                        <a:rPr lang="ko-KR" altLang="en-US" sz="1800" b="0" i="0" dirty="0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원입니다</a:t>
                      </a:r>
                      <a:r>
                        <a:rPr lang="en-US" altLang="ko-KR" sz="1800" b="0" i="0" dirty="0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"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);</a:t>
                      </a:r>
                    </a:p>
                    <a:p>
                      <a:pPr algn="l"/>
                      <a:r>
                        <a:rPr lang="en-US" altLang="ko-KR" sz="1800" b="0" i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System.</a:t>
                      </a:r>
                      <a:r>
                        <a:rPr lang="en-US" altLang="ko-KR" sz="1800" b="0" i="0" dirty="0" err="1" smtClean="0">
                          <a:solidFill>
                            <a:srgbClr val="0000C0"/>
                          </a:solidFill>
                          <a:latin typeface="+mn-ea"/>
                          <a:ea typeface="+mn-ea"/>
                        </a:rPr>
                        <a:t>out</a:t>
                      </a:r>
                      <a:r>
                        <a:rPr lang="en-US" altLang="ko-KR" sz="1800" b="0" i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.println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1800" b="0" i="0" dirty="0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"</a:t>
                      </a:r>
                      <a:r>
                        <a:rPr lang="ko-KR" altLang="en-US" sz="1800" b="0" i="0" dirty="0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프로그램 종료</a:t>
                      </a:r>
                      <a:r>
                        <a:rPr lang="en-US" altLang="ko-KR" sz="1800" b="0" i="0" dirty="0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"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);</a:t>
                      </a:r>
                    </a:p>
                    <a:p>
                      <a:pPr algn="l"/>
                      <a:r>
                        <a:rPr lang="en-US" altLang="ko-KR" sz="1800" b="0" i="0" dirty="0" err="1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in</a:t>
                      </a:r>
                      <a:r>
                        <a:rPr lang="en-US" altLang="ko-KR" sz="1800" b="0" i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.close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();</a:t>
                      </a:r>
                      <a:endParaRPr lang="ko-KR" altLang="en-US" b="0" i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12608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1814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+mn-ea"/>
              </a:rPr>
              <a:t>다중 </a:t>
            </a:r>
            <a:r>
              <a:rPr lang="en-US" altLang="ko-KR" dirty="0" smtClean="0">
                <a:latin typeface="+mn-ea"/>
              </a:rPr>
              <a:t>if &amp; switch  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자바프로그래밍</a:t>
            </a:r>
            <a:r>
              <a:rPr lang="en-US" altLang="ko-KR" smtClean="0"/>
              <a:t>1_4</a:t>
            </a:r>
            <a:r>
              <a:rPr lang="ko-KR" altLang="en-US" smtClean="0"/>
              <a:t>주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18920" y="1341690"/>
            <a:ext cx="3416320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2400" dirty="0" smtClean="0"/>
              <a:t>주사위 던지기 프로그램</a:t>
            </a:r>
            <a:endParaRPr lang="ko-KR" altLang="en-US" sz="24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rcRect l="1600" r="1"/>
          <a:stretch/>
        </p:blipFill>
        <p:spPr>
          <a:xfrm>
            <a:off x="418920" y="1968594"/>
            <a:ext cx="2781119" cy="896988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rcRect l="1656" r="-1"/>
          <a:stretch/>
        </p:blipFill>
        <p:spPr>
          <a:xfrm>
            <a:off x="418920" y="3077169"/>
            <a:ext cx="2623384" cy="866523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6889460"/>
              </p:ext>
            </p:extLst>
          </p:nvPr>
        </p:nvGraphicFramePr>
        <p:xfrm>
          <a:off x="4623275" y="646434"/>
          <a:ext cx="7434841" cy="585216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7434841">
                  <a:extLst>
                    <a:ext uri="{9D8B030D-6E8A-4147-A177-3AD203B41FA5}">
                      <a16:colId xmlns:a16="http://schemas.microsoft.com/office/drawing/2014/main" val="21380881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800" b="0" i="0" dirty="0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public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800" b="0" i="0" dirty="0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static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800" b="0" i="0" dirty="0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void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main(String[] </a:t>
                      </a:r>
                      <a:r>
                        <a:rPr lang="en-US" altLang="ko-KR" sz="1800" b="0" i="0" dirty="0" err="1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args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) {</a:t>
                      </a:r>
                    </a:p>
                    <a:p>
                      <a:pPr algn="l"/>
                      <a:endParaRPr lang="en-US" altLang="ko-KR" sz="1800" b="0" i="0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  <a:p>
                      <a:pPr marL="265113" indent="0" algn="l"/>
                      <a:r>
                        <a:rPr lang="en-US" altLang="ko-KR" sz="1800" b="1" i="0" dirty="0" err="1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int</a:t>
                      </a:r>
                      <a:r>
                        <a:rPr lang="en-US" altLang="ko-KR" sz="1800" b="1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800" b="1" i="0" dirty="0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dice</a:t>
                      </a:r>
                      <a:r>
                        <a:rPr lang="en-US" altLang="ko-KR" sz="1800" b="1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=(</a:t>
                      </a:r>
                      <a:r>
                        <a:rPr lang="en-US" altLang="ko-KR" sz="1800" b="1" i="0" dirty="0" err="1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int</a:t>
                      </a:r>
                      <a:r>
                        <a:rPr lang="en-US" altLang="ko-KR" sz="1800" b="1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)(</a:t>
                      </a:r>
                      <a:r>
                        <a:rPr lang="en-US" altLang="ko-KR" sz="1800" b="1" i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Math.random</a:t>
                      </a:r>
                      <a:r>
                        <a:rPr lang="en-US" altLang="ko-KR" sz="1800" b="1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()*6) + 1;  </a:t>
                      </a:r>
                      <a:r>
                        <a:rPr lang="en-US" altLang="ko-KR" sz="1800" b="1" i="0" dirty="0" smtClean="0">
                          <a:solidFill>
                            <a:srgbClr val="3F7F5F"/>
                          </a:solidFill>
                          <a:latin typeface="+mn-ea"/>
                          <a:ea typeface="+mn-ea"/>
                        </a:rPr>
                        <a:t>//1</a:t>
                      </a:r>
                      <a:r>
                        <a:rPr lang="ko-KR" altLang="en-US" sz="1800" b="1" i="0" dirty="0" smtClean="0">
                          <a:solidFill>
                            <a:srgbClr val="3F7F5F"/>
                          </a:solidFill>
                          <a:latin typeface="+mn-ea"/>
                          <a:ea typeface="+mn-ea"/>
                        </a:rPr>
                        <a:t>에서 </a:t>
                      </a:r>
                      <a:r>
                        <a:rPr lang="en-US" altLang="ko-KR" sz="1800" b="1" i="0" dirty="0" smtClean="0">
                          <a:solidFill>
                            <a:srgbClr val="3F7F5F"/>
                          </a:solidFill>
                          <a:latin typeface="+mn-ea"/>
                          <a:ea typeface="+mn-ea"/>
                        </a:rPr>
                        <a:t>6</a:t>
                      </a:r>
                      <a:r>
                        <a:rPr lang="ko-KR" altLang="en-US" sz="1800" b="1" i="0" dirty="0" smtClean="0">
                          <a:solidFill>
                            <a:srgbClr val="3F7F5F"/>
                          </a:solidFill>
                          <a:latin typeface="+mn-ea"/>
                          <a:ea typeface="+mn-ea"/>
                        </a:rPr>
                        <a:t>사이의 </a:t>
                      </a:r>
                      <a:r>
                        <a:rPr lang="ko-KR" altLang="en-US" sz="1800" b="1" i="0" dirty="0" err="1" smtClean="0">
                          <a:solidFill>
                            <a:srgbClr val="3F7F5F"/>
                          </a:solidFill>
                          <a:latin typeface="+mn-ea"/>
                          <a:ea typeface="+mn-ea"/>
                        </a:rPr>
                        <a:t>난수</a:t>
                      </a:r>
                      <a:r>
                        <a:rPr lang="ko-KR" altLang="en-US" sz="1800" b="1" i="0" dirty="0" smtClean="0">
                          <a:solidFill>
                            <a:srgbClr val="3F7F5F"/>
                          </a:solidFill>
                          <a:latin typeface="+mn-ea"/>
                          <a:ea typeface="+mn-ea"/>
                        </a:rPr>
                        <a:t> 생성</a:t>
                      </a:r>
                    </a:p>
                    <a:p>
                      <a:pPr marL="265113" indent="0" algn="l"/>
                      <a:endParaRPr lang="ko-KR" altLang="en-US" sz="1800" b="0" i="0" dirty="0" smtClean="0">
                        <a:latin typeface="+mn-ea"/>
                        <a:ea typeface="+mn-ea"/>
                      </a:endParaRPr>
                    </a:p>
                    <a:p>
                      <a:pPr marL="265113" indent="0" algn="l"/>
                      <a:r>
                        <a:rPr lang="en-US" altLang="ko-KR" sz="1800" b="0" i="0" dirty="0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switch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(</a:t>
                      </a:r>
                      <a:r>
                        <a:rPr lang="en-US" altLang="ko-KR" sz="1800" b="0" i="0" dirty="0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dice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) {</a:t>
                      </a:r>
                    </a:p>
                    <a:p>
                      <a:pPr marL="265113" indent="0" algn="l"/>
                      <a:r>
                        <a:rPr lang="en-US" altLang="ko-KR" sz="1800" b="0" i="0" dirty="0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case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1:</a:t>
                      </a:r>
                    </a:p>
                    <a:p>
                      <a:pPr marL="265113" indent="0" algn="l"/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   </a:t>
                      </a:r>
                      <a:r>
                        <a:rPr lang="en-US" altLang="ko-KR" sz="1800" b="0" i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System.</a:t>
                      </a:r>
                      <a:r>
                        <a:rPr lang="en-US" altLang="ko-KR" sz="1800" b="0" i="0" dirty="0" err="1" smtClean="0">
                          <a:solidFill>
                            <a:srgbClr val="0000C0"/>
                          </a:solidFill>
                          <a:latin typeface="+mn-ea"/>
                          <a:ea typeface="+mn-ea"/>
                        </a:rPr>
                        <a:t>out</a:t>
                      </a:r>
                      <a:r>
                        <a:rPr lang="en-US" altLang="ko-KR" sz="1800" b="0" i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.println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1800" b="0" i="0" dirty="0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"1</a:t>
                      </a:r>
                      <a:r>
                        <a:rPr lang="ko-KR" altLang="en-US" sz="1800" b="0" i="0" dirty="0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번이 나왔습니다</a:t>
                      </a:r>
                      <a:r>
                        <a:rPr lang="en-US" altLang="ko-KR" sz="1800" b="0" i="0" dirty="0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"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); </a:t>
                      </a:r>
                      <a:r>
                        <a:rPr lang="en-US" altLang="ko-KR" sz="1800" b="0" i="0" dirty="0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break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;</a:t>
                      </a:r>
                    </a:p>
                    <a:p>
                      <a:pPr marL="265113" indent="0" algn="l"/>
                      <a:r>
                        <a:rPr lang="en-US" altLang="ko-KR" sz="1800" b="0" i="0" dirty="0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case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2:</a:t>
                      </a:r>
                    </a:p>
                    <a:p>
                      <a:pPr marL="265113" indent="0" algn="l"/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   </a:t>
                      </a:r>
                      <a:r>
                        <a:rPr lang="en-US" altLang="ko-KR" sz="1800" b="0" i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System.</a:t>
                      </a:r>
                      <a:r>
                        <a:rPr lang="en-US" altLang="ko-KR" sz="1800" b="0" i="0" dirty="0" err="1" smtClean="0">
                          <a:solidFill>
                            <a:srgbClr val="0000C0"/>
                          </a:solidFill>
                          <a:latin typeface="+mn-ea"/>
                          <a:ea typeface="+mn-ea"/>
                        </a:rPr>
                        <a:t>out</a:t>
                      </a:r>
                      <a:r>
                        <a:rPr lang="en-US" altLang="ko-KR" sz="1800" b="0" i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.println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1800" b="0" i="0" dirty="0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"2</a:t>
                      </a:r>
                      <a:r>
                        <a:rPr lang="ko-KR" altLang="en-US" sz="1800" b="0" i="0" dirty="0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번이 나왔습니다</a:t>
                      </a:r>
                      <a:r>
                        <a:rPr lang="en-US" altLang="ko-KR" sz="1800" b="0" i="0" dirty="0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"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); </a:t>
                      </a:r>
                      <a:r>
                        <a:rPr lang="en-US" altLang="ko-KR" sz="1800" b="0" i="0" dirty="0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break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;</a:t>
                      </a:r>
                    </a:p>
                    <a:p>
                      <a:pPr marL="265113" indent="0" algn="l"/>
                      <a:r>
                        <a:rPr lang="en-US" altLang="ko-KR" sz="1800" b="0" i="0" dirty="0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case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3:</a:t>
                      </a:r>
                    </a:p>
                    <a:p>
                      <a:pPr marL="265113" indent="0" algn="l"/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   </a:t>
                      </a:r>
                      <a:r>
                        <a:rPr lang="en-US" altLang="ko-KR" sz="1800" b="0" i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System.</a:t>
                      </a:r>
                      <a:r>
                        <a:rPr lang="en-US" altLang="ko-KR" sz="1800" b="0" i="0" dirty="0" err="1" smtClean="0">
                          <a:solidFill>
                            <a:srgbClr val="0000C0"/>
                          </a:solidFill>
                          <a:latin typeface="+mn-ea"/>
                          <a:ea typeface="+mn-ea"/>
                        </a:rPr>
                        <a:t>out</a:t>
                      </a:r>
                      <a:r>
                        <a:rPr lang="en-US" altLang="ko-KR" sz="1800" b="0" i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.println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1800" b="0" i="0" dirty="0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"3</a:t>
                      </a:r>
                      <a:r>
                        <a:rPr lang="ko-KR" altLang="en-US" sz="1800" b="0" i="0" dirty="0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번이 나왔습니다</a:t>
                      </a:r>
                      <a:r>
                        <a:rPr lang="en-US" altLang="ko-KR" sz="1800" b="0" i="0" dirty="0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"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); </a:t>
                      </a:r>
                      <a:r>
                        <a:rPr lang="en-US" altLang="ko-KR" sz="1800" b="0" i="0" dirty="0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break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;</a:t>
                      </a:r>
                    </a:p>
                    <a:p>
                      <a:pPr marL="265113" indent="0" algn="l"/>
                      <a:r>
                        <a:rPr lang="en-US" altLang="ko-KR" sz="1800" b="0" i="0" dirty="0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case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4:</a:t>
                      </a:r>
                    </a:p>
                    <a:p>
                      <a:pPr marL="265113" indent="0" algn="l"/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   </a:t>
                      </a:r>
                      <a:r>
                        <a:rPr lang="en-US" altLang="ko-KR" sz="1800" b="0" i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System.</a:t>
                      </a:r>
                      <a:r>
                        <a:rPr lang="en-US" altLang="ko-KR" sz="1800" b="0" i="0" dirty="0" err="1" smtClean="0">
                          <a:solidFill>
                            <a:srgbClr val="0000C0"/>
                          </a:solidFill>
                          <a:latin typeface="+mn-ea"/>
                          <a:ea typeface="+mn-ea"/>
                        </a:rPr>
                        <a:t>out</a:t>
                      </a:r>
                      <a:r>
                        <a:rPr lang="en-US" altLang="ko-KR" sz="1800" b="0" i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.println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1800" b="0" i="0" dirty="0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"4</a:t>
                      </a:r>
                      <a:r>
                        <a:rPr lang="ko-KR" altLang="en-US" sz="1800" b="0" i="0" dirty="0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번이 나왔습니다</a:t>
                      </a:r>
                      <a:r>
                        <a:rPr lang="en-US" altLang="ko-KR" sz="1800" b="0" i="0" dirty="0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"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); </a:t>
                      </a:r>
                      <a:r>
                        <a:rPr lang="en-US" altLang="ko-KR" sz="1800" b="0" i="0" dirty="0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break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;</a:t>
                      </a:r>
                    </a:p>
                    <a:p>
                      <a:pPr marL="265113" indent="0" algn="l"/>
                      <a:r>
                        <a:rPr lang="en-US" altLang="ko-KR" sz="1800" b="0" i="0" dirty="0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case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5:</a:t>
                      </a:r>
                    </a:p>
                    <a:p>
                      <a:pPr marL="265113" indent="0" algn="l"/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   </a:t>
                      </a:r>
                      <a:r>
                        <a:rPr lang="en-US" altLang="ko-KR" sz="1800" b="0" i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System.</a:t>
                      </a:r>
                      <a:r>
                        <a:rPr lang="en-US" altLang="ko-KR" sz="1800" b="0" i="0" dirty="0" err="1" smtClean="0">
                          <a:solidFill>
                            <a:srgbClr val="0000C0"/>
                          </a:solidFill>
                          <a:latin typeface="+mn-ea"/>
                          <a:ea typeface="+mn-ea"/>
                        </a:rPr>
                        <a:t>out</a:t>
                      </a:r>
                      <a:r>
                        <a:rPr lang="en-US" altLang="ko-KR" sz="1800" b="0" i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.println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1800" b="0" i="0" dirty="0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"5</a:t>
                      </a:r>
                      <a:r>
                        <a:rPr lang="ko-KR" altLang="en-US" sz="1800" b="0" i="0" dirty="0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번이 나왔습니다</a:t>
                      </a:r>
                      <a:r>
                        <a:rPr lang="en-US" altLang="ko-KR" sz="1800" b="0" i="0" dirty="0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"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); </a:t>
                      </a:r>
                      <a:r>
                        <a:rPr lang="en-US" altLang="ko-KR" sz="1800" b="0" i="0" dirty="0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break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;</a:t>
                      </a:r>
                    </a:p>
                    <a:p>
                      <a:pPr marL="265113" indent="0" algn="l"/>
                      <a:r>
                        <a:rPr lang="en-US" altLang="ko-KR" sz="1800" b="0" i="0" dirty="0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case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6:</a:t>
                      </a:r>
                    </a:p>
                    <a:p>
                      <a:pPr marL="265113" indent="0" algn="l"/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   </a:t>
                      </a:r>
                      <a:r>
                        <a:rPr lang="en-US" altLang="ko-KR" sz="1800" b="0" i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System.</a:t>
                      </a:r>
                      <a:r>
                        <a:rPr lang="en-US" altLang="ko-KR" sz="1800" b="0" i="0" dirty="0" err="1" smtClean="0">
                          <a:solidFill>
                            <a:srgbClr val="0000C0"/>
                          </a:solidFill>
                          <a:latin typeface="+mn-ea"/>
                          <a:ea typeface="+mn-ea"/>
                        </a:rPr>
                        <a:t>out</a:t>
                      </a:r>
                      <a:r>
                        <a:rPr lang="en-US" altLang="ko-KR" sz="1800" b="0" i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.println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1800" b="0" i="0" dirty="0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"6</a:t>
                      </a:r>
                      <a:r>
                        <a:rPr lang="ko-KR" altLang="en-US" sz="1800" b="0" i="0" dirty="0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번이 나왔습니다</a:t>
                      </a:r>
                      <a:r>
                        <a:rPr lang="en-US" altLang="ko-KR" sz="1800" b="0" i="0" dirty="0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"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); </a:t>
                      </a:r>
                      <a:r>
                        <a:rPr lang="en-US" altLang="ko-KR" sz="1800" b="0" i="0" dirty="0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break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;</a:t>
                      </a:r>
                    </a:p>
                    <a:p>
                      <a:pPr marL="265113" indent="0" algn="l"/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}</a:t>
                      </a:r>
                    </a:p>
                    <a:p>
                      <a:pPr marL="265113" indent="0" algn="l"/>
                      <a:endParaRPr lang="en-US" altLang="ko-KR" sz="1800" b="0" i="0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  <a:p>
                      <a:pPr marL="265113" indent="0" algn="l"/>
                      <a:r>
                        <a:rPr lang="en-US" altLang="ko-KR" sz="1800" b="0" i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System.</a:t>
                      </a:r>
                      <a:r>
                        <a:rPr lang="en-US" altLang="ko-KR" sz="1800" b="0" i="0" dirty="0" err="1" smtClean="0">
                          <a:solidFill>
                            <a:srgbClr val="0000C0"/>
                          </a:solidFill>
                          <a:latin typeface="+mn-ea"/>
                          <a:ea typeface="+mn-ea"/>
                        </a:rPr>
                        <a:t>out</a:t>
                      </a:r>
                      <a:r>
                        <a:rPr lang="en-US" altLang="ko-KR" sz="1800" b="0" i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.println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1800" b="0" i="0" dirty="0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"</a:t>
                      </a:r>
                      <a:r>
                        <a:rPr lang="ko-KR" altLang="en-US" sz="1800" b="0" i="0" dirty="0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프로그램 종료</a:t>
                      </a:r>
                      <a:r>
                        <a:rPr lang="en-US" altLang="ko-KR" sz="1800" b="0" i="0" dirty="0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"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);</a:t>
                      </a:r>
                    </a:p>
                    <a:p>
                      <a:pPr algn="l"/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}</a:t>
                      </a:r>
                      <a:endParaRPr lang="ko-KR" altLang="en-US" b="0" i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1210615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914008" y="1767438"/>
            <a:ext cx="5802418" cy="383951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dirty="0">
                <a:solidFill>
                  <a:srgbClr val="7F0055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if</a:t>
            </a:r>
            <a:r>
              <a:rPr lang="en-US" altLang="ko-KR" dirty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(</a:t>
            </a:r>
            <a:r>
              <a:rPr lang="en-US" altLang="ko-KR" dirty="0">
                <a:solidFill>
                  <a:srgbClr val="6A3E3E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dice</a:t>
            </a:r>
            <a:r>
              <a:rPr lang="en-US" altLang="ko-KR" dirty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 == 1)</a:t>
            </a:r>
          </a:p>
          <a:p>
            <a:pPr>
              <a:spcBef>
                <a:spcPts val="300"/>
              </a:spcBef>
            </a:pPr>
            <a:r>
              <a:rPr lang="en-US" altLang="ko-KR" dirty="0" smtClean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    </a:t>
            </a:r>
            <a:r>
              <a:rPr lang="en-US" altLang="ko-KR" dirty="0" err="1" smtClean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System.</a:t>
            </a:r>
            <a:r>
              <a:rPr lang="en-US" altLang="ko-KR" dirty="0" err="1" smtClean="0">
                <a:solidFill>
                  <a:srgbClr val="0000C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out</a:t>
            </a:r>
            <a:r>
              <a:rPr lang="en-US" altLang="ko-KR" dirty="0" err="1" smtClean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.println</a:t>
            </a:r>
            <a:r>
              <a:rPr lang="en-US" altLang="ko-KR" dirty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(</a:t>
            </a:r>
            <a:r>
              <a:rPr lang="en-US" altLang="ko-KR" dirty="0">
                <a:solidFill>
                  <a:srgbClr val="2A00FF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"1</a:t>
            </a:r>
            <a:r>
              <a:rPr lang="ko-KR" altLang="en-US" dirty="0">
                <a:solidFill>
                  <a:srgbClr val="2A00FF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번이 나왔습니다</a:t>
            </a:r>
            <a:r>
              <a:rPr lang="en-US" altLang="ko-KR" dirty="0">
                <a:solidFill>
                  <a:srgbClr val="2A00FF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"</a:t>
            </a:r>
            <a:r>
              <a:rPr lang="en-US" altLang="ko-KR" dirty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); </a:t>
            </a:r>
          </a:p>
          <a:p>
            <a:pPr>
              <a:spcBef>
                <a:spcPts val="300"/>
              </a:spcBef>
            </a:pPr>
            <a:r>
              <a:rPr lang="en-US" altLang="ko-KR" dirty="0">
                <a:solidFill>
                  <a:srgbClr val="7F0055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else</a:t>
            </a:r>
            <a:r>
              <a:rPr lang="en-US" altLang="ko-KR" dirty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 </a:t>
            </a:r>
            <a:r>
              <a:rPr lang="en-US" altLang="ko-KR" dirty="0">
                <a:solidFill>
                  <a:srgbClr val="7F0055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if</a:t>
            </a:r>
            <a:r>
              <a:rPr lang="en-US" altLang="ko-KR" dirty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(</a:t>
            </a:r>
            <a:r>
              <a:rPr lang="en-US" altLang="ko-KR" dirty="0">
                <a:solidFill>
                  <a:srgbClr val="6A3E3E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dice</a:t>
            </a:r>
            <a:r>
              <a:rPr lang="en-US" altLang="ko-KR" dirty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 == 2)</a:t>
            </a:r>
          </a:p>
          <a:p>
            <a:pPr>
              <a:spcBef>
                <a:spcPts val="300"/>
              </a:spcBef>
            </a:pPr>
            <a:r>
              <a:rPr lang="en-US" altLang="ko-KR" dirty="0" smtClean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    </a:t>
            </a:r>
            <a:r>
              <a:rPr lang="en-US" altLang="ko-KR" dirty="0" err="1" smtClean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System.</a:t>
            </a:r>
            <a:r>
              <a:rPr lang="en-US" altLang="ko-KR" dirty="0" err="1" smtClean="0">
                <a:solidFill>
                  <a:srgbClr val="0000C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out</a:t>
            </a:r>
            <a:r>
              <a:rPr lang="en-US" altLang="ko-KR" dirty="0" err="1" smtClean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.println</a:t>
            </a:r>
            <a:r>
              <a:rPr lang="en-US" altLang="ko-KR" dirty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(</a:t>
            </a:r>
            <a:r>
              <a:rPr lang="en-US" altLang="ko-KR" dirty="0">
                <a:solidFill>
                  <a:srgbClr val="2A00FF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"2</a:t>
            </a:r>
            <a:r>
              <a:rPr lang="ko-KR" altLang="en-US" dirty="0">
                <a:solidFill>
                  <a:srgbClr val="2A00FF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번이 나왔습니다</a:t>
            </a:r>
            <a:r>
              <a:rPr lang="en-US" altLang="ko-KR" dirty="0">
                <a:solidFill>
                  <a:srgbClr val="2A00FF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"</a:t>
            </a:r>
            <a:r>
              <a:rPr lang="en-US" altLang="ko-KR" dirty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); </a:t>
            </a:r>
          </a:p>
          <a:p>
            <a:pPr>
              <a:spcBef>
                <a:spcPts val="300"/>
              </a:spcBef>
            </a:pPr>
            <a:r>
              <a:rPr lang="en-US" altLang="ko-KR" dirty="0">
                <a:solidFill>
                  <a:srgbClr val="7F0055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else</a:t>
            </a:r>
            <a:r>
              <a:rPr lang="en-US" altLang="ko-KR" dirty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 </a:t>
            </a:r>
            <a:r>
              <a:rPr lang="en-US" altLang="ko-KR" dirty="0">
                <a:solidFill>
                  <a:srgbClr val="7F0055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if</a:t>
            </a:r>
            <a:r>
              <a:rPr lang="en-US" altLang="ko-KR" dirty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(</a:t>
            </a:r>
            <a:r>
              <a:rPr lang="en-US" altLang="ko-KR" dirty="0">
                <a:solidFill>
                  <a:srgbClr val="6A3E3E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dice</a:t>
            </a:r>
            <a:r>
              <a:rPr lang="en-US" altLang="ko-KR" dirty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 == 3)</a:t>
            </a:r>
          </a:p>
          <a:p>
            <a:pPr>
              <a:spcBef>
                <a:spcPts val="300"/>
              </a:spcBef>
            </a:pPr>
            <a:r>
              <a:rPr lang="en-US" altLang="ko-KR" dirty="0" smtClean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    </a:t>
            </a:r>
            <a:r>
              <a:rPr lang="en-US" altLang="ko-KR" dirty="0" err="1" smtClean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System.</a:t>
            </a:r>
            <a:r>
              <a:rPr lang="en-US" altLang="ko-KR" dirty="0" err="1" smtClean="0">
                <a:solidFill>
                  <a:srgbClr val="0000C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out</a:t>
            </a:r>
            <a:r>
              <a:rPr lang="en-US" altLang="ko-KR" dirty="0" err="1" smtClean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.println</a:t>
            </a:r>
            <a:r>
              <a:rPr lang="en-US" altLang="ko-KR" dirty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(</a:t>
            </a:r>
            <a:r>
              <a:rPr lang="en-US" altLang="ko-KR" dirty="0">
                <a:solidFill>
                  <a:srgbClr val="2A00FF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"3</a:t>
            </a:r>
            <a:r>
              <a:rPr lang="ko-KR" altLang="en-US" dirty="0">
                <a:solidFill>
                  <a:srgbClr val="2A00FF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번이 나왔습니다</a:t>
            </a:r>
            <a:r>
              <a:rPr lang="en-US" altLang="ko-KR" dirty="0">
                <a:solidFill>
                  <a:srgbClr val="2A00FF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"</a:t>
            </a:r>
            <a:r>
              <a:rPr lang="en-US" altLang="ko-KR" dirty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); </a:t>
            </a:r>
          </a:p>
          <a:p>
            <a:pPr>
              <a:spcBef>
                <a:spcPts val="300"/>
              </a:spcBef>
            </a:pPr>
            <a:r>
              <a:rPr lang="en-US" altLang="ko-KR" dirty="0">
                <a:solidFill>
                  <a:srgbClr val="7F0055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else</a:t>
            </a:r>
            <a:r>
              <a:rPr lang="en-US" altLang="ko-KR" dirty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 </a:t>
            </a:r>
            <a:r>
              <a:rPr lang="en-US" altLang="ko-KR" dirty="0">
                <a:solidFill>
                  <a:srgbClr val="7F0055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if</a:t>
            </a:r>
            <a:r>
              <a:rPr lang="en-US" altLang="ko-KR" dirty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(</a:t>
            </a:r>
            <a:r>
              <a:rPr lang="en-US" altLang="ko-KR" dirty="0">
                <a:solidFill>
                  <a:srgbClr val="6A3E3E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dice</a:t>
            </a:r>
            <a:r>
              <a:rPr lang="en-US" altLang="ko-KR" dirty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 == 4)</a:t>
            </a:r>
          </a:p>
          <a:p>
            <a:pPr>
              <a:spcBef>
                <a:spcPts val="300"/>
              </a:spcBef>
            </a:pPr>
            <a:r>
              <a:rPr lang="en-US" altLang="ko-KR" dirty="0" smtClean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    </a:t>
            </a:r>
            <a:r>
              <a:rPr lang="en-US" altLang="ko-KR" dirty="0" err="1" smtClean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System.</a:t>
            </a:r>
            <a:r>
              <a:rPr lang="en-US" altLang="ko-KR" dirty="0" err="1" smtClean="0">
                <a:solidFill>
                  <a:srgbClr val="0000C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out</a:t>
            </a:r>
            <a:r>
              <a:rPr lang="en-US" altLang="ko-KR" dirty="0" err="1" smtClean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.println</a:t>
            </a:r>
            <a:r>
              <a:rPr lang="en-US" altLang="ko-KR" dirty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(</a:t>
            </a:r>
            <a:r>
              <a:rPr lang="en-US" altLang="ko-KR" dirty="0">
                <a:solidFill>
                  <a:srgbClr val="2A00FF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"4</a:t>
            </a:r>
            <a:r>
              <a:rPr lang="ko-KR" altLang="en-US" dirty="0">
                <a:solidFill>
                  <a:srgbClr val="2A00FF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번이 나왔습니다</a:t>
            </a:r>
            <a:r>
              <a:rPr lang="en-US" altLang="ko-KR" dirty="0">
                <a:solidFill>
                  <a:srgbClr val="2A00FF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"</a:t>
            </a:r>
            <a:r>
              <a:rPr lang="en-US" altLang="ko-KR" dirty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); </a:t>
            </a:r>
          </a:p>
          <a:p>
            <a:pPr>
              <a:spcBef>
                <a:spcPts val="300"/>
              </a:spcBef>
            </a:pPr>
            <a:r>
              <a:rPr lang="en-US" altLang="ko-KR" dirty="0">
                <a:solidFill>
                  <a:srgbClr val="7F0055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else</a:t>
            </a:r>
            <a:r>
              <a:rPr lang="en-US" altLang="ko-KR" dirty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 </a:t>
            </a:r>
            <a:r>
              <a:rPr lang="en-US" altLang="ko-KR" dirty="0">
                <a:solidFill>
                  <a:srgbClr val="7F0055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if</a:t>
            </a:r>
            <a:r>
              <a:rPr lang="en-US" altLang="ko-KR" dirty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(</a:t>
            </a:r>
            <a:r>
              <a:rPr lang="en-US" altLang="ko-KR" dirty="0">
                <a:solidFill>
                  <a:srgbClr val="6A3E3E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dice</a:t>
            </a:r>
            <a:r>
              <a:rPr lang="en-US" altLang="ko-KR" dirty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 == 5)</a:t>
            </a:r>
          </a:p>
          <a:p>
            <a:pPr>
              <a:spcBef>
                <a:spcPts val="300"/>
              </a:spcBef>
            </a:pPr>
            <a:r>
              <a:rPr lang="en-US" altLang="ko-KR" dirty="0" smtClean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    </a:t>
            </a:r>
            <a:r>
              <a:rPr lang="en-US" altLang="ko-KR" dirty="0" err="1" smtClean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System.</a:t>
            </a:r>
            <a:r>
              <a:rPr lang="en-US" altLang="ko-KR" dirty="0" err="1" smtClean="0">
                <a:solidFill>
                  <a:srgbClr val="0000C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out</a:t>
            </a:r>
            <a:r>
              <a:rPr lang="en-US" altLang="ko-KR" dirty="0" err="1" smtClean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.println</a:t>
            </a:r>
            <a:r>
              <a:rPr lang="en-US" altLang="ko-KR" dirty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(</a:t>
            </a:r>
            <a:r>
              <a:rPr lang="en-US" altLang="ko-KR" dirty="0">
                <a:solidFill>
                  <a:srgbClr val="2A00FF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"5</a:t>
            </a:r>
            <a:r>
              <a:rPr lang="ko-KR" altLang="en-US" dirty="0">
                <a:solidFill>
                  <a:srgbClr val="2A00FF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번이 나왔습니다</a:t>
            </a:r>
            <a:r>
              <a:rPr lang="en-US" altLang="ko-KR" dirty="0">
                <a:solidFill>
                  <a:srgbClr val="2A00FF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"</a:t>
            </a:r>
            <a:r>
              <a:rPr lang="en-US" altLang="ko-KR" dirty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); </a:t>
            </a:r>
          </a:p>
          <a:p>
            <a:pPr>
              <a:spcBef>
                <a:spcPts val="300"/>
              </a:spcBef>
            </a:pPr>
            <a:r>
              <a:rPr lang="en-US" altLang="ko-KR" dirty="0">
                <a:solidFill>
                  <a:srgbClr val="7F0055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else</a:t>
            </a:r>
          </a:p>
          <a:p>
            <a:pPr>
              <a:spcBef>
                <a:spcPts val="300"/>
              </a:spcBef>
            </a:pPr>
            <a:r>
              <a:rPr lang="en-US" altLang="ko-KR" dirty="0" smtClean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    </a:t>
            </a:r>
            <a:r>
              <a:rPr lang="en-US" altLang="ko-KR" dirty="0" err="1" smtClean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System.</a:t>
            </a:r>
            <a:r>
              <a:rPr lang="en-US" altLang="ko-KR" dirty="0" err="1" smtClean="0">
                <a:solidFill>
                  <a:srgbClr val="0000C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out</a:t>
            </a:r>
            <a:r>
              <a:rPr lang="en-US" altLang="ko-KR" dirty="0" err="1" smtClean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.println</a:t>
            </a:r>
            <a:r>
              <a:rPr lang="en-US" altLang="ko-KR" dirty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(</a:t>
            </a:r>
            <a:r>
              <a:rPr lang="en-US" altLang="ko-KR" dirty="0">
                <a:solidFill>
                  <a:srgbClr val="2A00FF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"6</a:t>
            </a:r>
            <a:r>
              <a:rPr lang="ko-KR" altLang="en-US" dirty="0">
                <a:solidFill>
                  <a:srgbClr val="2A00FF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번이 나왔습니다</a:t>
            </a:r>
            <a:r>
              <a:rPr lang="en-US" altLang="ko-KR" dirty="0">
                <a:solidFill>
                  <a:srgbClr val="2A00FF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"</a:t>
            </a:r>
            <a:r>
              <a:rPr lang="en-US" altLang="ko-KR" dirty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);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6636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제어문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47392" y="1217512"/>
            <a:ext cx="11944608" cy="523002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ko-KR" altLang="en-US" dirty="0"/>
              <a:t>정상적인 코드 실행 흐름</a:t>
            </a:r>
            <a:endParaRPr lang="en-US" altLang="ko-KR" dirty="0"/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altLang="ko-KR" dirty="0"/>
              <a:t>main() </a:t>
            </a:r>
            <a:r>
              <a:rPr lang="ko-KR" altLang="en-US" dirty="0" err="1"/>
              <a:t>메소드의</a:t>
            </a:r>
            <a:r>
              <a:rPr lang="ko-KR" altLang="en-US" dirty="0"/>
              <a:t> 시작인 중괄호 </a:t>
            </a:r>
            <a:r>
              <a:rPr lang="en-US" altLang="ko-KR" dirty="0"/>
              <a:t>{ </a:t>
            </a:r>
            <a:r>
              <a:rPr lang="ko-KR" altLang="en-US" dirty="0"/>
              <a:t>에서 끝 중괄호 </a:t>
            </a:r>
            <a:r>
              <a:rPr lang="en-US" altLang="ko-KR" dirty="0"/>
              <a:t>} </a:t>
            </a:r>
            <a:r>
              <a:rPr lang="ko-KR" altLang="en-US" dirty="0"/>
              <a:t>까지 위</a:t>
            </a:r>
            <a:r>
              <a:rPr lang="en-US" altLang="ko-KR" dirty="0"/>
              <a:t>-&gt;</a:t>
            </a:r>
            <a:r>
              <a:rPr lang="ko-KR" altLang="en-US" dirty="0"/>
              <a:t>아래 방향으로 실행</a:t>
            </a:r>
            <a:endParaRPr lang="en-US" altLang="ko-KR" dirty="0"/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ko-KR" altLang="en-US" dirty="0" smtClean="0"/>
              <a:t>제어문의 </a:t>
            </a:r>
            <a:r>
              <a:rPr lang="ko-KR" altLang="en-US" dirty="0"/>
              <a:t>역할</a:t>
            </a:r>
            <a:endParaRPr lang="en-US" altLang="ko-KR" dirty="0"/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ko-KR" altLang="en-US" dirty="0"/>
              <a:t>코드 실행 흐름을 개발자가 원하는 방향으로 변경할 수 있도록 </a:t>
            </a:r>
            <a:r>
              <a:rPr lang="ko-KR" altLang="en-US" dirty="0" smtClean="0"/>
              <a:t>도와줌</a:t>
            </a:r>
            <a:endParaRPr lang="en-US" altLang="ko-KR" dirty="0" smtClean="0"/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ko-KR" altLang="en-US" dirty="0" err="1" smtClean="0"/>
              <a:t>제어문</a:t>
            </a:r>
            <a:r>
              <a:rPr lang="ko-KR" altLang="en-US" dirty="0" smtClean="0"/>
              <a:t> 종류</a:t>
            </a:r>
            <a:endParaRPr lang="en-US" altLang="ko-KR" dirty="0" smtClean="0"/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ko-KR" altLang="en-US" dirty="0" err="1" smtClean="0"/>
              <a:t>조건문</a:t>
            </a:r>
            <a:endParaRPr lang="en-US" altLang="ko-KR" dirty="0" smtClean="0"/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ko-KR" altLang="en-US" dirty="0">
                <a:solidFill>
                  <a:srgbClr val="0000FF"/>
                </a:solidFill>
              </a:rPr>
              <a:t>조건에 따라서 여러 개의 실행 경로 가운데 하나를 선택</a:t>
            </a:r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en-US" altLang="ko-KR" dirty="0" smtClean="0"/>
              <a:t>if, </a:t>
            </a:r>
            <a:r>
              <a:rPr lang="en-US" altLang="ko-KR" dirty="0" err="1" smtClean="0"/>
              <a:t>if~else</a:t>
            </a:r>
            <a:r>
              <a:rPr lang="en-US" altLang="ko-KR" dirty="0" smtClean="0"/>
              <a:t>, switch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ko-KR" altLang="en-US" dirty="0" err="1" smtClean="0"/>
              <a:t>반복문</a:t>
            </a:r>
            <a:endParaRPr lang="en-US" altLang="ko-KR" dirty="0" smtClean="0"/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ko-KR" altLang="en-US" dirty="0">
                <a:solidFill>
                  <a:srgbClr val="0000FF"/>
                </a:solidFill>
              </a:rPr>
              <a:t>조건에 따라서 여러 개의 같은 처리를 반복</a:t>
            </a:r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en-US" altLang="ko-KR" dirty="0" smtClean="0"/>
              <a:t>for, while, </a:t>
            </a:r>
            <a:r>
              <a:rPr lang="en-US" altLang="ko-KR" dirty="0" err="1" smtClean="0"/>
              <a:t>do~while</a:t>
            </a:r>
            <a:endParaRPr lang="en-US" altLang="ko-KR" dirty="0" smtClean="0"/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altLang="ko-KR" dirty="0"/>
              <a:t>break</a:t>
            </a:r>
            <a:r>
              <a:rPr lang="ko-KR" altLang="en-US" dirty="0"/>
              <a:t>문</a:t>
            </a:r>
            <a:r>
              <a:rPr lang="en-US" altLang="ko-KR" dirty="0"/>
              <a:t>, continue</a:t>
            </a:r>
            <a:r>
              <a:rPr lang="ko-KR" altLang="en-US" dirty="0"/>
              <a:t>문</a:t>
            </a:r>
            <a:endParaRPr lang="en-US" altLang="ko-KR" dirty="0"/>
          </a:p>
          <a:p>
            <a:pPr lvl="1">
              <a:lnSpc>
                <a:spcPct val="100000"/>
              </a:lnSpc>
              <a:spcBef>
                <a:spcPts val="600"/>
              </a:spcBef>
            </a:pPr>
            <a:endParaRPr lang="en-US" altLang="ko-KR" dirty="0"/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자바프로그래밍</a:t>
            </a:r>
            <a:r>
              <a:rPr lang="en-US" altLang="ko-KR" smtClean="0"/>
              <a:t>1_4</a:t>
            </a:r>
            <a:r>
              <a:rPr lang="ko-KR" altLang="en-US" smtClean="0"/>
              <a:t>주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060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조건문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ko-KR" altLang="en-US" dirty="0" smtClean="0"/>
              <a:t>일상 생활에서 </a:t>
            </a:r>
            <a:r>
              <a:rPr lang="ko-KR" altLang="en-US" dirty="0" err="1" smtClean="0"/>
              <a:t>조건문</a:t>
            </a:r>
            <a:r>
              <a:rPr lang="ko-KR" altLang="en-US" dirty="0" smtClean="0"/>
              <a:t> 예</a:t>
            </a:r>
            <a:r>
              <a:rPr lang="en-US" altLang="ko-KR" dirty="0" smtClean="0"/>
              <a:t>(</a:t>
            </a:r>
            <a:r>
              <a:rPr lang="ko-KR" altLang="en-US" dirty="0" smtClean="0"/>
              <a:t>명제</a:t>
            </a:r>
            <a:r>
              <a:rPr lang="en-US" altLang="ko-KR" dirty="0" smtClean="0"/>
              <a:t>)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ko-KR" altLang="en-US" dirty="0" smtClean="0"/>
              <a:t>눈이 내리면 </a:t>
            </a:r>
            <a:r>
              <a:rPr lang="ko-KR" altLang="en-US" dirty="0" err="1" smtClean="0"/>
              <a:t>스노우보드를</a:t>
            </a:r>
            <a:r>
              <a:rPr lang="ko-KR" altLang="en-US" dirty="0" smtClean="0"/>
              <a:t> 탄다</a:t>
            </a:r>
            <a:endParaRPr lang="en-US" altLang="ko-KR" dirty="0"/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ko-KR" altLang="en-US" dirty="0" smtClean="0"/>
              <a:t>결석이 </a:t>
            </a:r>
            <a:r>
              <a:rPr lang="en-US" altLang="ko-KR" dirty="0"/>
              <a:t>1/3</a:t>
            </a:r>
            <a:r>
              <a:rPr lang="ko-KR" altLang="en-US" dirty="0"/>
              <a:t>이상이면 </a:t>
            </a:r>
            <a:r>
              <a:rPr lang="en-US" altLang="ko-KR" dirty="0"/>
              <a:t>F</a:t>
            </a:r>
            <a:r>
              <a:rPr lang="ko-KR" altLang="en-US" dirty="0"/>
              <a:t>학점을 받는다</a:t>
            </a:r>
            <a:r>
              <a:rPr lang="en-US" altLang="ko-KR" dirty="0"/>
              <a:t>.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ko-KR" altLang="en-US" dirty="0" smtClean="0"/>
              <a:t>면허가 </a:t>
            </a:r>
            <a:r>
              <a:rPr lang="en-US" altLang="ko-KR" dirty="0" smtClean="0"/>
              <a:t>1</a:t>
            </a:r>
            <a:r>
              <a:rPr lang="ko-KR" altLang="en-US" dirty="0" smtClean="0"/>
              <a:t>종 보통이면 </a:t>
            </a:r>
            <a:r>
              <a:rPr lang="en-US" altLang="ko-KR" dirty="0" smtClean="0"/>
              <a:t>70</a:t>
            </a:r>
            <a:r>
              <a:rPr lang="ko-KR" altLang="en-US" dirty="0" smtClean="0"/>
              <a:t>점 이상</a:t>
            </a:r>
            <a:r>
              <a:rPr lang="en-US" altLang="ko-KR" dirty="0" smtClean="0"/>
              <a:t>, 2</a:t>
            </a:r>
            <a:r>
              <a:rPr lang="ko-KR" altLang="en-US" dirty="0" smtClean="0"/>
              <a:t>종 보통이면 </a:t>
            </a:r>
            <a:r>
              <a:rPr lang="en-US" altLang="ko-KR" dirty="0" smtClean="0"/>
              <a:t>60</a:t>
            </a:r>
            <a:r>
              <a:rPr lang="ko-KR" altLang="en-US" dirty="0" smtClean="0"/>
              <a:t>점 이상이어야 합격</a:t>
            </a:r>
            <a:endParaRPr lang="en-US" altLang="ko-KR" dirty="0"/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ko-KR" altLang="en-US" dirty="0" smtClean="0"/>
              <a:t>세 과목 점수가  </a:t>
            </a:r>
            <a:r>
              <a:rPr lang="en-US" altLang="ko-KR" dirty="0"/>
              <a:t>60</a:t>
            </a:r>
            <a:r>
              <a:rPr lang="ko-KR" altLang="en-US" dirty="0"/>
              <a:t>점 이상이면 합격이고 그렇지 않으면 </a:t>
            </a:r>
            <a:r>
              <a:rPr lang="ko-KR" altLang="en-US" dirty="0" smtClean="0"/>
              <a:t>불합격이다</a:t>
            </a:r>
            <a:endParaRPr lang="en-US" altLang="ko-KR" dirty="0" smtClean="0"/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ko-KR" altLang="en-US" dirty="0" smtClean="0"/>
              <a:t>나이가 </a:t>
            </a:r>
            <a:r>
              <a:rPr lang="en-US" altLang="ko-KR" dirty="0" smtClean="0"/>
              <a:t>6</a:t>
            </a:r>
            <a:r>
              <a:rPr lang="ko-KR" altLang="en-US" dirty="0" smtClean="0"/>
              <a:t>세미만 이면 보호자 동승</a:t>
            </a:r>
            <a:endParaRPr lang="en-US" altLang="ko-KR" dirty="0" smtClean="0"/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ko-KR" altLang="en-US" dirty="0" smtClean="0"/>
              <a:t>태어난 년도 끝자리 값에 따라 공적 마스크 구매 여부 결정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자바프로그래밍</a:t>
            </a:r>
            <a:r>
              <a:rPr lang="en-US" altLang="ko-KR" smtClean="0"/>
              <a:t>1_4</a:t>
            </a:r>
            <a:r>
              <a:rPr lang="ko-KR" altLang="en-US" smtClean="0"/>
              <a:t>주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930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2"/>
          <a:srcRect l="64928"/>
          <a:stretch/>
        </p:blipFill>
        <p:spPr>
          <a:xfrm>
            <a:off x="935173" y="4372601"/>
            <a:ext cx="1751887" cy="2201275"/>
          </a:xfrm>
          <a:prstGeom prst="rect">
            <a:avLst/>
          </a:prstGeom>
        </p:spPr>
      </p:pic>
      <p:sp>
        <p:nvSpPr>
          <p:cNvPr id="9219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>
                <a:latin typeface="+mn-ea"/>
                <a:ea typeface="+mn-ea"/>
              </a:rPr>
              <a:t>조건문</a:t>
            </a:r>
            <a:r>
              <a:rPr lang="ko-KR" altLang="en-US" dirty="0" smtClean="0">
                <a:latin typeface="+mn-ea"/>
                <a:ea typeface="+mn-ea"/>
              </a:rPr>
              <a:t> </a:t>
            </a:r>
            <a:r>
              <a:rPr lang="en-US" altLang="ko-KR" dirty="0" smtClean="0">
                <a:latin typeface="+mn-ea"/>
                <a:ea typeface="+mn-ea"/>
              </a:rPr>
              <a:t>- if</a:t>
            </a:r>
            <a:endParaRPr lang="ko-KR" altLang="en-US" dirty="0" smtClean="0">
              <a:latin typeface="+mn-ea"/>
              <a:ea typeface="+mn-ea"/>
            </a:endParaRPr>
          </a:p>
        </p:txBody>
      </p:sp>
      <p:sp>
        <p:nvSpPr>
          <p:cNvPr id="9218" name="내용 개체 틀 1"/>
          <p:cNvSpPr>
            <a:spLocks noGrp="1"/>
          </p:cNvSpPr>
          <p:nvPr>
            <p:ph idx="1"/>
          </p:nvPr>
        </p:nvSpPr>
        <p:spPr>
          <a:xfrm>
            <a:off x="247392" y="1100308"/>
            <a:ext cx="11297976" cy="523002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200" dirty="0" smtClean="0"/>
              <a:t>if</a:t>
            </a:r>
            <a:r>
              <a:rPr lang="ko-KR" altLang="en-US" sz="2200" dirty="0" smtClean="0"/>
              <a:t>문 </a:t>
            </a:r>
            <a:endParaRPr lang="en-US" altLang="ko-KR" sz="2200" dirty="0" smtClean="0"/>
          </a:p>
          <a:p>
            <a:pPr lvl="1">
              <a:lnSpc>
                <a:spcPct val="100000"/>
              </a:lnSpc>
            </a:pPr>
            <a:r>
              <a:rPr lang="ko-KR" altLang="en-US" sz="2200" dirty="0" smtClean="0"/>
              <a:t>조건식 </a:t>
            </a:r>
            <a:r>
              <a:rPr lang="ko-KR" altLang="en-US" sz="2200" dirty="0"/>
              <a:t>결과 따라 중괄호 </a:t>
            </a:r>
            <a:r>
              <a:rPr lang="en-US" altLang="ko-KR" sz="2200" dirty="0"/>
              <a:t>{ } </a:t>
            </a:r>
            <a:r>
              <a:rPr lang="ko-KR" altLang="en-US" sz="2200" dirty="0"/>
              <a:t>블록을 실행할지 여부 결정할 때 </a:t>
            </a:r>
            <a:r>
              <a:rPr lang="ko-KR" altLang="en-US" sz="2200" dirty="0" smtClean="0"/>
              <a:t>사용</a:t>
            </a:r>
            <a:endParaRPr lang="en-US" altLang="ko-KR" sz="2200" dirty="0" smtClean="0"/>
          </a:p>
          <a:p>
            <a:pPr lvl="1">
              <a:lnSpc>
                <a:spcPct val="100000"/>
              </a:lnSpc>
            </a:pPr>
            <a:r>
              <a:rPr lang="ko-KR" altLang="en-US" sz="2200" dirty="0" smtClean="0"/>
              <a:t>실행 문장이 </a:t>
            </a:r>
            <a:r>
              <a:rPr lang="ko-KR" altLang="en-US" sz="2200" dirty="0"/>
              <a:t>단일 문장인 경우 둘러싸는 </a:t>
            </a:r>
            <a:r>
              <a:rPr lang="en-US" altLang="ko-KR" sz="2200" dirty="0"/>
              <a:t>{, }</a:t>
            </a:r>
            <a:r>
              <a:rPr lang="ko-KR" altLang="en-US" sz="2200" dirty="0"/>
              <a:t> 생략 가능</a:t>
            </a:r>
            <a:endParaRPr lang="en-US" altLang="ko-KR" sz="2200" dirty="0"/>
          </a:p>
          <a:p>
            <a:pPr lvl="1">
              <a:lnSpc>
                <a:spcPct val="100000"/>
              </a:lnSpc>
            </a:pPr>
            <a:r>
              <a:rPr lang="ko-KR" altLang="en-US" sz="2200" dirty="0" smtClean="0"/>
              <a:t>조건식 </a:t>
            </a:r>
            <a:endParaRPr lang="en-US" altLang="ko-KR" sz="2200" dirty="0" smtClean="0"/>
          </a:p>
          <a:p>
            <a:pPr lvl="2">
              <a:lnSpc>
                <a:spcPct val="100000"/>
              </a:lnSpc>
            </a:pPr>
            <a:r>
              <a:rPr lang="ko-KR" altLang="en-US" sz="2200" dirty="0"/>
              <a:t>조건식 다음에 세미콜론을 바로 쓰면 논리 오류</a:t>
            </a:r>
            <a:endParaRPr lang="en-US" altLang="ko-KR" sz="2200" dirty="0"/>
          </a:p>
          <a:p>
            <a:pPr lvl="2">
              <a:lnSpc>
                <a:spcPct val="100000"/>
              </a:lnSpc>
            </a:pPr>
            <a:r>
              <a:rPr lang="en-US" altLang="ko-KR" sz="2200" dirty="0" smtClean="0"/>
              <a:t>true </a:t>
            </a:r>
            <a:r>
              <a:rPr lang="ko-KR" altLang="en-US" sz="2200" dirty="0"/>
              <a:t>또는</a:t>
            </a:r>
            <a:r>
              <a:rPr lang="en-US" altLang="ko-KR" sz="2200" dirty="0"/>
              <a:t> false</a:t>
            </a:r>
            <a:r>
              <a:rPr lang="ko-KR" altLang="en-US" sz="2200" dirty="0"/>
              <a:t>값을 산출할 수 있는 </a:t>
            </a:r>
            <a:r>
              <a:rPr lang="ko-KR" altLang="en-US" sz="2200" dirty="0" err="1"/>
              <a:t>연산식</a:t>
            </a:r>
            <a:r>
              <a:rPr lang="ko-KR" altLang="en-US" sz="2200" dirty="0"/>
              <a:t> </a:t>
            </a:r>
            <a:endParaRPr lang="en-US" altLang="ko-KR" sz="2200" dirty="0"/>
          </a:p>
          <a:p>
            <a:pPr lvl="2">
              <a:lnSpc>
                <a:spcPct val="100000"/>
              </a:lnSpc>
            </a:pPr>
            <a:r>
              <a:rPr lang="en-US" altLang="ko-KR" sz="2200" dirty="0" err="1"/>
              <a:t>boolean</a:t>
            </a:r>
            <a:r>
              <a:rPr lang="en-US" altLang="ko-KR" sz="2200" dirty="0"/>
              <a:t> </a:t>
            </a:r>
            <a:r>
              <a:rPr lang="ko-KR" altLang="en-US" sz="2200" dirty="0"/>
              <a:t>변수</a:t>
            </a:r>
            <a:endParaRPr lang="en-US" altLang="ko-KR" sz="2200" dirty="0"/>
          </a:p>
          <a:p>
            <a:pPr lvl="2">
              <a:lnSpc>
                <a:spcPct val="100000"/>
              </a:lnSpc>
            </a:pPr>
            <a:r>
              <a:rPr lang="ko-KR" altLang="en-US" sz="2200" dirty="0"/>
              <a:t>조건식이</a:t>
            </a:r>
            <a:r>
              <a:rPr lang="en-US" altLang="ko-KR" sz="2200" dirty="0"/>
              <a:t> true</a:t>
            </a:r>
            <a:r>
              <a:rPr lang="ko-KR" altLang="en-US" sz="2200" dirty="0"/>
              <a:t>이면 블록 실행하고</a:t>
            </a:r>
            <a:r>
              <a:rPr lang="en-US" altLang="ko-KR" sz="2200" dirty="0"/>
              <a:t> false </a:t>
            </a:r>
            <a:r>
              <a:rPr lang="ko-KR" altLang="en-US" sz="2200" dirty="0"/>
              <a:t>이면 블록 실행하지 않음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5290095" y="4325612"/>
            <a:ext cx="6116405" cy="1941710"/>
            <a:chOff x="6160311" y="4364766"/>
            <a:chExt cx="6031689" cy="1865118"/>
          </a:xfrm>
        </p:grpSpPr>
        <p:pic>
          <p:nvPicPr>
            <p:cNvPr id="9220" name="Picture 3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382"/>
            <a:stretch/>
          </p:blipFill>
          <p:spPr bwMode="auto">
            <a:xfrm>
              <a:off x="6161518" y="4364766"/>
              <a:ext cx="4594960" cy="18651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" name="TextBox 1"/>
            <p:cNvSpPr txBox="1"/>
            <p:nvPr/>
          </p:nvSpPr>
          <p:spPr>
            <a:xfrm>
              <a:off x="6392254" y="4760008"/>
              <a:ext cx="1056700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ko-KR" altLang="en-US" dirty="0" err="1" smtClean="0">
                  <a:latin typeface="+mj-ea"/>
                  <a:ea typeface="+mj-ea"/>
                </a:rPr>
                <a:t>실행문</a:t>
              </a:r>
              <a:r>
                <a:rPr lang="en-US" altLang="ko-KR" dirty="0" smtClean="0">
                  <a:latin typeface="+mj-ea"/>
                  <a:ea typeface="+mj-ea"/>
                </a:rPr>
                <a:t>A</a:t>
              </a:r>
              <a:endParaRPr lang="ko-KR" altLang="en-US" dirty="0">
                <a:latin typeface="+mj-ea"/>
                <a:ea typeface="+mj-ea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160311" y="5155250"/>
              <a:ext cx="1018227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ko-KR" altLang="en-US" dirty="0" err="1" smtClean="0">
                  <a:latin typeface="+mn-ea"/>
                </a:rPr>
                <a:t>실행문</a:t>
              </a:r>
              <a:r>
                <a:rPr lang="en-US" altLang="ko-KR" dirty="0">
                  <a:latin typeface="+mn-ea"/>
                </a:rPr>
                <a:t>B</a:t>
              </a:r>
              <a:endParaRPr lang="ko-KR" altLang="en-US" dirty="0">
                <a:latin typeface="+mn-ea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7529505" y="4452452"/>
              <a:ext cx="466249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 smtClean="0">
                  <a:solidFill>
                    <a:schemeClr val="accent3">
                      <a:lumMod val="75000"/>
                    </a:schemeClr>
                  </a:solidFill>
                  <a:latin typeface="+mn-ea"/>
                </a:rPr>
                <a:t>조건식이 </a:t>
              </a:r>
              <a:r>
                <a:rPr lang="en-US" altLang="ko-KR" sz="2000" b="1" dirty="0" smtClean="0">
                  <a:solidFill>
                    <a:schemeClr val="accent3">
                      <a:lumMod val="75000"/>
                    </a:schemeClr>
                  </a:solidFill>
                  <a:latin typeface="+mn-ea"/>
                </a:rPr>
                <a:t>true</a:t>
              </a:r>
              <a:r>
                <a:rPr lang="ko-KR" altLang="en-US" sz="2000" b="1" dirty="0" smtClean="0">
                  <a:solidFill>
                    <a:schemeClr val="accent3">
                      <a:lumMod val="75000"/>
                    </a:schemeClr>
                  </a:solidFill>
                  <a:latin typeface="+mn-ea"/>
                </a:rPr>
                <a:t>이면 </a:t>
              </a:r>
              <a:r>
                <a:rPr lang="ko-KR" altLang="en-US" sz="2000" b="1" dirty="0" err="1" smtClean="0">
                  <a:solidFill>
                    <a:schemeClr val="accent3">
                      <a:lumMod val="75000"/>
                    </a:schemeClr>
                  </a:solidFill>
                  <a:latin typeface="+mn-ea"/>
                </a:rPr>
                <a:t>실행문</a:t>
              </a:r>
              <a:r>
                <a:rPr lang="en-US" altLang="ko-KR" sz="2000" b="1" dirty="0" smtClean="0">
                  <a:solidFill>
                    <a:schemeClr val="accent3">
                      <a:lumMod val="75000"/>
                    </a:schemeClr>
                  </a:solidFill>
                  <a:latin typeface="+mn-ea"/>
                </a:rPr>
                <a:t>A-&gt;</a:t>
              </a:r>
              <a:r>
                <a:rPr lang="ko-KR" altLang="en-US" sz="2000" b="1" dirty="0" err="1" smtClean="0">
                  <a:solidFill>
                    <a:schemeClr val="accent3">
                      <a:lumMod val="75000"/>
                    </a:schemeClr>
                  </a:solidFill>
                  <a:latin typeface="+mn-ea"/>
                </a:rPr>
                <a:t>실행문</a:t>
              </a:r>
              <a:r>
                <a:rPr lang="ko-KR" altLang="en-US" sz="2000" b="1" dirty="0" smtClean="0">
                  <a:solidFill>
                    <a:schemeClr val="accent3">
                      <a:lumMod val="75000"/>
                    </a:schemeClr>
                  </a:solidFill>
                  <a:latin typeface="+mn-ea"/>
                </a:rPr>
                <a:t> </a:t>
              </a:r>
              <a:r>
                <a:rPr lang="en-US" altLang="ko-KR" sz="2000" b="1" dirty="0" smtClean="0">
                  <a:solidFill>
                    <a:schemeClr val="accent3">
                      <a:lumMod val="75000"/>
                    </a:schemeClr>
                  </a:solidFill>
                  <a:latin typeface="+mn-ea"/>
                </a:rPr>
                <a:t>B</a:t>
              </a:r>
              <a:endParaRPr lang="ko-KR" altLang="en-US" sz="2000" b="1" dirty="0">
                <a:solidFill>
                  <a:schemeClr val="accent3">
                    <a:lumMod val="75000"/>
                  </a:schemeClr>
                </a:solidFill>
                <a:latin typeface="+mn-ea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529505" y="4897215"/>
              <a:ext cx="35814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 smtClean="0">
                  <a:solidFill>
                    <a:schemeClr val="accent3">
                      <a:lumMod val="75000"/>
                    </a:schemeClr>
                  </a:solidFill>
                  <a:latin typeface="+mn-ea"/>
                </a:rPr>
                <a:t>조건식이 </a:t>
              </a:r>
              <a:r>
                <a:rPr lang="en-US" altLang="ko-KR" sz="2000" b="1" dirty="0" smtClean="0">
                  <a:solidFill>
                    <a:schemeClr val="accent3">
                      <a:lumMod val="75000"/>
                    </a:schemeClr>
                  </a:solidFill>
                  <a:latin typeface="+mn-ea"/>
                </a:rPr>
                <a:t>false </a:t>
              </a:r>
              <a:r>
                <a:rPr lang="ko-KR" altLang="en-US" sz="2000" b="1" dirty="0" smtClean="0">
                  <a:solidFill>
                    <a:schemeClr val="accent3">
                      <a:lumMod val="75000"/>
                    </a:schemeClr>
                  </a:solidFill>
                  <a:latin typeface="+mn-ea"/>
                </a:rPr>
                <a:t>이면 </a:t>
              </a:r>
              <a:r>
                <a:rPr lang="ko-KR" altLang="en-US" sz="2000" b="1" dirty="0" err="1" smtClean="0">
                  <a:solidFill>
                    <a:schemeClr val="accent3">
                      <a:lumMod val="75000"/>
                    </a:schemeClr>
                  </a:solidFill>
                  <a:latin typeface="+mn-ea"/>
                </a:rPr>
                <a:t>실행문</a:t>
              </a:r>
              <a:r>
                <a:rPr lang="ko-KR" altLang="en-US" sz="2000" b="1" dirty="0" smtClean="0">
                  <a:solidFill>
                    <a:schemeClr val="accent3">
                      <a:lumMod val="75000"/>
                    </a:schemeClr>
                  </a:solidFill>
                  <a:latin typeface="+mn-ea"/>
                </a:rPr>
                <a:t> </a:t>
              </a:r>
              <a:r>
                <a:rPr lang="en-US" altLang="ko-KR" sz="2000" b="1" dirty="0" smtClean="0">
                  <a:solidFill>
                    <a:schemeClr val="accent3">
                      <a:lumMod val="75000"/>
                    </a:schemeClr>
                  </a:solidFill>
                  <a:latin typeface="+mn-ea"/>
                </a:rPr>
                <a:t>B</a:t>
              </a:r>
              <a:endParaRPr lang="ko-KR" altLang="en-US" sz="2000" b="1" dirty="0">
                <a:solidFill>
                  <a:schemeClr val="accent3">
                    <a:lumMod val="75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3047720" y="4290407"/>
            <a:ext cx="1882939" cy="2311042"/>
            <a:chOff x="7671259" y="4397707"/>
            <a:chExt cx="1882939" cy="2311042"/>
          </a:xfrm>
        </p:grpSpPr>
        <p:pic>
          <p:nvPicPr>
            <p:cNvPr id="13" name="Picture 3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1990"/>
            <a:stretch/>
          </p:blipFill>
          <p:spPr bwMode="auto">
            <a:xfrm>
              <a:off x="7671259" y="4397707"/>
              <a:ext cx="1882939" cy="21056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TextBox 17"/>
            <p:cNvSpPr txBox="1"/>
            <p:nvPr/>
          </p:nvSpPr>
          <p:spPr>
            <a:xfrm>
              <a:off x="8223974" y="4855064"/>
              <a:ext cx="1056700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ko-KR" altLang="en-US" dirty="0" err="1" smtClean="0">
                  <a:latin typeface="+mj-ea"/>
                  <a:ea typeface="+mj-ea"/>
                </a:rPr>
                <a:t>실행문</a:t>
              </a:r>
              <a:r>
                <a:rPr lang="en-US" altLang="ko-KR" dirty="0" smtClean="0">
                  <a:latin typeface="+mj-ea"/>
                  <a:ea typeface="+mj-ea"/>
                </a:rPr>
                <a:t>A</a:t>
              </a:r>
              <a:endParaRPr lang="ko-KR" altLang="en-US" dirty="0">
                <a:latin typeface="+mj-ea"/>
                <a:ea typeface="+mj-ea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196858" y="5265862"/>
              <a:ext cx="1011815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ko-KR" altLang="en-US" dirty="0" err="1" smtClean="0">
                  <a:latin typeface="+mj-ea"/>
                  <a:ea typeface="+mj-ea"/>
                </a:rPr>
                <a:t>실행문</a:t>
              </a:r>
              <a:r>
                <a:rPr lang="en-US" altLang="ko-KR" dirty="0" smtClean="0">
                  <a:latin typeface="+mj-ea"/>
                  <a:ea typeface="+mj-ea"/>
                </a:rPr>
                <a:t>B</a:t>
              </a:r>
              <a:endParaRPr lang="ko-KR" altLang="en-US" dirty="0">
                <a:latin typeface="+mj-ea"/>
                <a:ea typeface="+mj-ea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695624" y="6339417"/>
              <a:ext cx="1023037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ko-KR" altLang="en-US" dirty="0" err="1" smtClean="0">
                  <a:latin typeface="+mj-ea"/>
                  <a:ea typeface="+mj-ea"/>
                </a:rPr>
                <a:t>실행문</a:t>
              </a:r>
              <a:r>
                <a:rPr lang="en-US" altLang="ko-KR" dirty="0" smtClean="0">
                  <a:latin typeface="+mj-ea"/>
                  <a:ea typeface="+mj-ea"/>
                </a:rPr>
                <a:t>C</a:t>
              </a:r>
              <a:endParaRPr lang="ko-KR" altLang="en-US" dirty="0">
                <a:latin typeface="+mj-ea"/>
                <a:ea typeface="+mj-ea"/>
              </a:endParaRPr>
            </a:p>
          </p:txBody>
        </p:sp>
      </p:grpSp>
      <p:sp>
        <p:nvSpPr>
          <p:cNvPr id="10" name="바닥글 개체 틀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자바프로그래밍</a:t>
            </a:r>
            <a:r>
              <a:rPr lang="en-US" altLang="ko-KR" smtClean="0"/>
              <a:t>1_4</a:t>
            </a:r>
            <a:r>
              <a:rPr lang="ko-KR" altLang="en-US" smtClean="0"/>
              <a:t>주</a:t>
            </a:r>
            <a:endParaRPr lang="en-US" dirty="0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707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+mn-ea"/>
                <a:ea typeface="+mn-ea"/>
              </a:rPr>
              <a:t>if </a:t>
            </a:r>
            <a:r>
              <a:rPr lang="ko-KR" altLang="en-US" dirty="0" smtClean="0">
                <a:latin typeface="+mn-ea"/>
                <a:ea typeface="+mn-ea"/>
              </a:rPr>
              <a:t>사용 예</a:t>
            </a:r>
            <a:endParaRPr lang="ko-KR" altLang="en-US" dirty="0">
              <a:latin typeface="+mn-ea"/>
              <a:ea typeface="+mn-ea"/>
            </a:endParaRPr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7899372"/>
              </p:ext>
            </p:extLst>
          </p:nvPr>
        </p:nvGraphicFramePr>
        <p:xfrm>
          <a:off x="305413" y="1273176"/>
          <a:ext cx="10359737" cy="495300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0359737">
                  <a:extLst>
                    <a:ext uri="{9D8B030D-6E8A-4147-A177-3AD203B41FA5}">
                      <a16:colId xmlns:a16="http://schemas.microsoft.com/office/drawing/2014/main" val="34808943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</a:pPr>
                      <a:r>
                        <a:rPr lang="en-US" altLang="ko-KR" sz="2200" b="0" i="0" kern="1200" dirty="0" smtClean="0">
                          <a:solidFill>
                            <a:srgbClr val="00B050"/>
                          </a:solidFill>
                          <a:latin typeface="+mn-ea"/>
                          <a:ea typeface="+mn-ea"/>
                          <a:cs typeface="+mn-cs"/>
                        </a:rPr>
                        <a:t>// 3</a:t>
                      </a:r>
                      <a:r>
                        <a:rPr lang="ko-KR" altLang="en-US" sz="2200" b="0" i="0" kern="1200" dirty="0" smtClean="0">
                          <a:solidFill>
                            <a:srgbClr val="00B050"/>
                          </a:solidFill>
                          <a:latin typeface="+mn-ea"/>
                          <a:ea typeface="+mn-ea"/>
                          <a:cs typeface="+mn-cs"/>
                        </a:rPr>
                        <a:t>의 배수 판단</a:t>
                      </a:r>
                      <a:endParaRPr lang="en-US" altLang="ko-KR" sz="2200" b="0" i="0" kern="1200" dirty="0" smtClean="0">
                        <a:solidFill>
                          <a:srgbClr val="00B05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algn="l">
                        <a:spcBef>
                          <a:spcPts val="600"/>
                        </a:spcBef>
                      </a:pPr>
                      <a:r>
                        <a:rPr lang="en-US" altLang="ko-KR" sz="2200" b="0" i="0" dirty="0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public</a:t>
                      </a:r>
                      <a:r>
                        <a:rPr lang="en-US" altLang="ko-KR" sz="22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2200" b="0" i="0" dirty="0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class</a:t>
                      </a:r>
                      <a:r>
                        <a:rPr lang="en-US" altLang="ko-KR" sz="22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2200" b="0" i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ExamIf</a:t>
                      </a:r>
                      <a:r>
                        <a:rPr lang="en-US" altLang="ko-KR" sz="22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{</a:t>
                      </a:r>
                    </a:p>
                    <a:p>
                      <a:pPr marL="358775" indent="0" algn="l">
                        <a:spcBef>
                          <a:spcPts val="600"/>
                        </a:spcBef>
                      </a:pPr>
                      <a:r>
                        <a:rPr lang="en-US" altLang="ko-KR" sz="2200" b="0" i="0" dirty="0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public</a:t>
                      </a:r>
                      <a:r>
                        <a:rPr lang="en-US" altLang="ko-KR" sz="22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2200" b="0" i="0" dirty="0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static</a:t>
                      </a:r>
                      <a:r>
                        <a:rPr lang="en-US" altLang="ko-KR" sz="22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2200" b="0" i="0" dirty="0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void</a:t>
                      </a:r>
                      <a:r>
                        <a:rPr lang="en-US" altLang="ko-KR" sz="22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main(String[] </a:t>
                      </a:r>
                      <a:r>
                        <a:rPr lang="en-US" altLang="ko-KR" sz="2200" b="0" i="0" dirty="0" err="1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args</a:t>
                      </a:r>
                      <a:r>
                        <a:rPr lang="en-US" altLang="ko-KR" sz="22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) {</a:t>
                      </a:r>
                    </a:p>
                    <a:p>
                      <a:pPr marL="803275" indent="0" algn="l">
                        <a:spcBef>
                          <a:spcPts val="600"/>
                        </a:spcBef>
                      </a:pPr>
                      <a:r>
                        <a:rPr lang="en-US" altLang="ko-KR" sz="22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Scanner </a:t>
                      </a:r>
                      <a:r>
                        <a:rPr lang="en-US" altLang="ko-KR" sz="2200" b="0" i="0" u="none" dirty="0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in</a:t>
                      </a:r>
                      <a:r>
                        <a:rPr lang="en-US" altLang="ko-KR" sz="2200" b="0" i="0" u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=</a:t>
                      </a:r>
                      <a:r>
                        <a:rPr lang="en-US" altLang="ko-KR" sz="2200" b="0" i="0" u="none" dirty="0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new</a:t>
                      </a:r>
                      <a:r>
                        <a:rPr lang="en-US" altLang="ko-KR" sz="2200" b="0" i="0" u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Scanner(System.</a:t>
                      </a:r>
                      <a:r>
                        <a:rPr lang="en-US" altLang="ko-KR" sz="2200" b="0" i="0" u="none" dirty="0" smtClean="0">
                          <a:solidFill>
                            <a:srgbClr val="0000C0"/>
                          </a:solidFill>
                          <a:latin typeface="+mn-ea"/>
                          <a:ea typeface="+mn-ea"/>
                        </a:rPr>
                        <a:t>in</a:t>
                      </a:r>
                      <a:r>
                        <a:rPr lang="en-US" altLang="ko-KR" sz="2200" b="0" i="0" u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);</a:t>
                      </a:r>
                    </a:p>
                    <a:p>
                      <a:pPr marL="803275" indent="0" algn="l">
                        <a:spcBef>
                          <a:spcPts val="600"/>
                        </a:spcBef>
                      </a:pPr>
                      <a:r>
                        <a:rPr lang="en-US" altLang="ko-KR" sz="2200" b="0" i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System.</a:t>
                      </a:r>
                      <a:r>
                        <a:rPr lang="en-US" altLang="ko-KR" sz="2200" b="0" i="0" dirty="0" err="1" smtClean="0">
                          <a:solidFill>
                            <a:srgbClr val="0000C0"/>
                          </a:solidFill>
                          <a:latin typeface="+mn-ea"/>
                          <a:ea typeface="+mn-ea"/>
                        </a:rPr>
                        <a:t>out</a:t>
                      </a:r>
                      <a:r>
                        <a:rPr lang="en-US" altLang="ko-KR" sz="2200" b="0" i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.print</a:t>
                      </a:r>
                      <a:r>
                        <a:rPr lang="en-US" altLang="ko-KR" sz="22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2200" b="0" i="0" dirty="0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"</a:t>
                      </a:r>
                      <a:r>
                        <a:rPr lang="ko-KR" altLang="en-US" sz="2200" b="0" i="0" dirty="0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정수를 입력하세요 </a:t>
                      </a:r>
                      <a:r>
                        <a:rPr lang="en-US" altLang="ko-KR" sz="2200" b="0" i="0" dirty="0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&gt;&gt; "</a:t>
                      </a:r>
                      <a:r>
                        <a:rPr lang="en-US" altLang="ko-KR" sz="22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);</a:t>
                      </a:r>
                    </a:p>
                    <a:p>
                      <a:pPr marL="803275" indent="0" algn="l">
                        <a:spcBef>
                          <a:spcPts val="600"/>
                        </a:spcBef>
                      </a:pPr>
                      <a:r>
                        <a:rPr lang="en-US" altLang="ko-KR" sz="2200" b="0" i="0" dirty="0" err="1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int</a:t>
                      </a:r>
                      <a:r>
                        <a:rPr lang="en-US" altLang="ko-KR" sz="22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2200" b="0" i="0" dirty="0" err="1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i_value</a:t>
                      </a:r>
                      <a:r>
                        <a:rPr lang="en-US" altLang="ko-KR" sz="22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=</a:t>
                      </a:r>
                      <a:r>
                        <a:rPr lang="en-US" altLang="ko-KR" sz="2200" b="0" i="0" dirty="0" err="1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in</a:t>
                      </a:r>
                      <a:r>
                        <a:rPr lang="en-US" altLang="ko-KR" sz="2200" b="0" i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.nextInt</a:t>
                      </a:r>
                      <a:r>
                        <a:rPr lang="en-US" altLang="ko-KR" sz="22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();</a:t>
                      </a:r>
                    </a:p>
                    <a:p>
                      <a:pPr marL="803275" indent="0" algn="l">
                        <a:spcBef>
                          <a:spcPts val="600"/>
                        </a:spcBef>
                      </a:pPr>
                      <a:r>
                        <a:rPr lang="en-US" altLang="ko-KR" sz="2200" b="1" i="0" dirty="0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if</a:t>
                      </a:r>
                      <a:r>
                        <a:rPr lang="en-US" altLang="ko-KR" sz="2200" b="1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2200" b="1" i="0" dirty="0" err="1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i_value</a:t>
                      </a:r>
                      <a:r>
                        <a:rPr lang="en-US" altLang="ko-KR" sz="2200" b="1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% 3 == 0) </a:t>
                      </a:r>
                      <a:r>
                        <a:rPr lang="en-US" altLang="ko-KR" sz="22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{  </a:t>
                      </a:r>
                      <a:r>
                        <a:rPr lang="en-US" altLang="ko-KR" sz="2200" b="0" i="0" dirty="0" smtClean="0">
                          <a:solidFill>
                            <a:srgbClr val="00B050"/>
                          </a:solidFill>
                          <a:latin typeface="+mn-ea"/>
                          <a:ea typeface="+mn-ea"/>
                        </a:rPr>
                        <a:t>//3</a:t>
                      </a:r>
                      <a:r>
                        <a:rPr lang="ko-KR" altLang="en-US" sz="2200" b="0" i="0" dirty="0" smtClean="0">
                          <a:solidFill>
                            <a:srgbClr val="00B050"/>
                          </a:solidFill>
                          <a:latin typeface="+mn-ea"/>
                          <a:ea typeface="+mn-ea"/>
                        </a:rPr>
                        <a:t>의 배수 검사</a:t>
                      </a:r>
                      <a:endParaRPr lang="en-US" altLang="ko-KR" sz="2200" b="0" i="0" dirty="0" smtClean="0">
                        <a:solidFill>
                          <a:srgbClr val="00B050"/>
                        </a:solidFill>
                        <a:latin typeface="+mn-ea"/>
                        <a:ea typeface="+mn-ea"/>
                      </a:endParaRPr>
                    </a:p>
                    <a:p>
                      <a:pPr marL="1162050" indent="0" algn="l">
                        <a:spcBef>
                          <a:spcPts val="600"/>
                        </a:spcBef>
                      </a:pPr>
                      <a:r>
                        <a:rPr lang="en-US" altLang="ko-KR" sz="2200" b="0" i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System.</a:t>
                      </a:r>
                      <a:r>
                        <a:rPr lang="en-US" altLang="ko-KR" sz="2200" b="0" i="0" dirty="0" err="1" smtClean="0">
                          <a:solidFill>
                            <a:srgbClr val="0000C0"/>
                          </a:solidFill>
                          <a:latin typeface="+mn-ea"/>
                          <a:ea typeface="+mn-ea"/>
                        </a:rPr>
                        <a:t>out</a:t>
                      </a:r>
                      <a:r>
                        <a:rPr lang="en-US" altLang="ko-KR" sz="2200" b="0" i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.println</a:t>
                      </a:r>
                      <a:r>
                        <a:rPr lang="en-US" altLang="ko-KR" sz="22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2200" b="0" i="0" dirty="0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"</a:t>
                      </a:r>
                      <a:r>
                        <a:rPr lang="ko-KR" altLang="en-US" sz="2200" b="0" i="0" dirty="0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입력한 정수</a:t>
                      </a:r>
                      <a:r>
                        <a:rPr lang="en-US" altLang="ko-KR" sz="2200" b="0" i="0" dirty="0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"</a:t>
                      </a:r>
                      <a:r>
                        <a:rPr lang="ko-KR" altLang="en-US" sz="22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22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+</a:t>
                      </a:r>
                      <a:r>
                        <a:rPr lang="en-US" altLang="ko-KR" sz="2200" b="0" i="0" dirty="0" err="1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i_value</a:t>
                      </a:r>
                      <a:r>
                        <a:rPr lang="ko-KR" altLang="en-US" sz="22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22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+ </a:t>
                      </a:r>
                      <a:r>
                        <a:rPr lang="en-US" altLang="ko-KR" sz="2200" b="0" i="0" dirty="0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" </a:t>
                      </a:r>
                      <a:r>
                        <a:rPr lang="ko-KR" altLang="en-US" sz="2200" b="0" i="0" dirty="0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는</a:t>
                      </a:r>
                      <a:r>
                        <a:rPr lang="en-US" altLang="ko-KR" sz="2200" b="0" i="0" dirty="0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2200" b="0" i="0" dirty="0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은</a:t>
                      </a:r>
                      <a:r>
                        <a:rPr lang="en-US" altLang="ko-KR" sz="2200" b="0" i="0" dirty="0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) 3</a:t>
                      </a:r>
                      <a:r>
                        <a:rPr lang="ko-KR" altLang="en-US" sz="2200" b="0" i="0" dirty="0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의 배수</a:t>
                      </a:r>
                      <a:r>
                        <a:rPr lang="en-US" altLang="ko-KR" sz="2200" b="0" i="0" dirty="0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"</a:t>
                      </a:r>
                      <a:r>
                        <a:rPr lang="en-US" altLang="ko-KR" sz="22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);</a:t>
                      </a:r>
                    </a:p>
                    <a:p>
                      <a:pPr marL="803275" indent="0" algn="l">
                        <a:spcBef>
                          <a:spcPts val="600"/>
                        </a:spcBef>
                      </a:pPr>
                      <a:r>
                        <a:rPr lang="en-US" altLang="ko-KR" sz="22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}</a:t>
                      </a:r>
                    </a:p>
                    <a:p>
                      <a:pPr marL="358775" indent="0" algn="l">
                        <a:spcBef>
                          <a:spcPts val="600"/>
                        </a:spcBef>
                      </a:pPr>
                      <a:r>
                        <a:rPr lang="en-US" altLang="ko-KR" sz="2200" b="0" i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System.</a:t>
                      </a:r>
                      <a:r>
                        <a:rPr lang="en-US" altLang="ko-KR" sz="2200" b="0" i="0" dirty="0" err="1" smtClean="0">
                          <a:solidFill>
                            <a:srgbClr val="0000C0"/>
                          </a:solidFill>
                          <a:latin typeface="+mn-ea"/>
                          <a:ea typeface="+mn-ea"/>
                        </a:rPr>
                        <a:t>out</a:t>
                      </a:r>
                      <a:r>
                        <a:rPr lang="en-US" altLang="ko-KR" sz="2200" b="0" i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.println</a:t>
                      </a:r>
                      <a:r>
                        <a:rPr lang="en-US" altLang="ko-KR" sz="22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2200" b="0" i="0" dirty="0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"</a:t>
                      </a:r>
                      <a:r>
                        <a:rPr lang="ko-KR" altLang="en-US" sz="2200" b="0" i="0" dirty="0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프로그램 종료</a:t>
                      </a:r>
                      <a:r>
                        <a:rPr lang="en-US" altLang="ko-KR" sz="2200" b="0" i="0" dirty="0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"</a:t>
                      </a:r>
                      <a:r>
                        <a:rPr lang="en-US" altLang="ko-KR" sz="22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);</a:t>
                      </a:r>
                    </a:p>
                    <a:p>
                      <a:pPr marL="358775" indent="0" algn="l">
                        <a:spcBef>
                          <a:spcPts val="600"/>
                        </a:spcBef>
                      </a:pPr>
                      <a:r>
                        <a:rPr lang="en-US" altLang="ko-KR" sz="22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}</a:t>
                      </a:r>
                    </a:p>
                    <a:p>
                      <a:pPr algn="l">
                        <a:spcBef>
                          <a:spcPts val="600"/>
                        </a:spcBef>
                      </a:pPr>
                      <a:r>
                        <a:rPr lang="en-US" altLang="ko-KR" sz="22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}</a:t>
                      </a:r>
                      <a:endParaRPr lang="ko-KR" altLang="en-US" sz="2200" b="0" i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2828617"/>
                  </a:ext>
                </a:extLst>
              </a:tr>
            </a:tbl>
          </a:graphicData>
        </a:graphic>
      </p:graphicFrame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자바프로그래밍</a:t>
            </a:r>
            <a:r>
              <a:rPr lang="en-US" altLang="ko-KR" smtClean="0"/>
              <a:t>1_4</a:t>
            </a:r>
            <a:r>
              <a:rPr lang="ko-KR" altLang="en-US" smtClean="0"/>
              <a:t>주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4</a:t>
            </a:fld>
            <a:endParaRPr lang="en-US" dirty="0"/>
          </a:p>
        </p:txBody>
      </p:sp>
      <p:grpSp>
        <p:nvGrpSpPr>
          <p:cNvPr id="11" name="그룹 10"/>
          <p:cNvGrpSpPr/>
          <p:nvPr/>
        </p:nvGrpSpPr>
        <p:grpSpPr>
          <a:xfrm>
            <a:off x="7939043" y="1372653"/>
            <a:ext cx="3221763" cy="1316981"/>
            <a:chOff x="7930497" y="1273176"/>
            <a:chExt cx="3221763" cy="1316981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 rotWithShape="1">
            <a:blip r:embed="rId2"/>
            <a:srcRect l="1903"/>
            <a:stretch/>
          </p:blipFill>
          <p:spPr>
            <a:xfrm>
              <a:off x="8067229" y="1642508"/>
              <a:ext cx="3085031" cy="947649"/>
            </a:xfrm>
            <a:prstGeom prst="rect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</p:pic>
        <p:sp>
          <p:nvSpPr>
            <p:cNvPr id="9" name="TextBox 8"/>
            <p:cNvSpPr txBox="1"/>
            <p:nvPr/>
          </p:nvSpPr>
          <p:spPr>
            <a:xfrm>
              <a:off x="7930497" y="1273176"/>
              <a:ext cx="16081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solidFill>
                    <a:srgbClr val="7030A0"/>
                  </a:solidFill>
                  <a:latin typeface="+mn-ea"/>
                </a:rPr>
                <a:t>조건식이 </a:t>
              </a:r>
              <a:r>
                <a:rPr lang="en-US" altLang="ko-KR" dirty="0" smtClean="0">
                  <a:solidFill>
                    <a:srgbClr val="7030A0"/>
                  </a:solidFill>
                  <a:latin typeface="+mn-ea"/>
                </a:rPr>
                <a:t>true</a:t>
              </a:r>
              <a:endParaRPr lang="ko-KR" altLang="en-US" dirty="0">
                <a:solidFill>
                  <a:srgbClr val="7030A0"/>
                </a:solidFill>
                <a:latin typeface="+mn-ea"/>
              </a:endParaRP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8016546" y="2899819"/>
            <a:ext cx="2648604" cy="955698"/>
            <a:chOff x="7869252" y="2815699"/>
            <a:chExt cx="2648604" cy="955698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 rotWithShape="1">
            <a:blip r:embed="rId3"/>
            <a:srcRect l="1505" r="1"/>
            <a:stretch/>
          </p:blipFill>
          <p:spPr>
            <a:xfrm>
              <a:off x="7930497" y="3185031"/>
              <a:ext cx="2587359" cy="586366"/>
            </a:xfrm>
            <a:prstGeom prst="rect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</p:pic>
        <p:sp>
          <p:nvSpPr>
            <p:cNvPr id="10" name="TextBox 9"/>
            <p:cNvSpPr txBox="1"/>
            <p:nvPr/>
          </p:nvSpPr>
          <p:spPr>
            <a:xfrm>
              <a:off x="7869252" y="2815699"/>
              <a:ext cx="16626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>
                  <a:solidFill>
                    <a:srgbClr val="7030A0"/>
                  </a:solidFill>
                  <a:latin typeface="+mn-ea"/>
                </a:defRPr>
              </a:lvl1pPr>
            </a:lstStyle>
            <a:p>
              <a:r>
                <a:rPr lang="ko-KR" altLang="en-US" dirty="0"/>
                <a:t>조건식이 </a:t>
              </a:r>
              <a:r>
                <a:rPr lang="en-US" altLang="ko-KR" dirty="0"/>
                <a:t>false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89505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</a:rPr>
              <a:t>if </a:t>
            </a:r>
            <a:r>
              <a:rPr lang="ko-KR" altLang="en-US" dirty="0">
                <a:latin typeface="+mn-ea"/>
              </a:rPr>
              <a:t>사용 예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자바프로그래밍</a:t>
            </a:r>
            <a:r>
              <a:rPr lang="en-US" altLang="ko-KR" smtClean="0"/>
              <a:t>1_4</a:t>
            </a:r>
            <a:r>
              <a:rPr lang="ko-KR" altLang="en-US" smtClean="0"/>
              <a:t>주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7929" y="1158657"/>
            <a:ext cx="3371208" cy="95787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7929" y="2209019"/>
            <a:ext cx="4323964" cy="90333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1713006"/>
              </p:ext>
            </p:extLst>
          </p:nvPr>
        </p:nvGraphicFramePr>
        <p:xfrm>
          <a:off x="707066" y="1058746"/>
          <a:ext cx="9462429" cy="559308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9462429">
                  <a:extLst>
                    <a:ext uri="{9D8B030D-6E8A-4147-A177-3AD203B41FA5}">
                      <a16:colId xmlns:a16="http://schemas.microsoft.com/office/drawing/2014/main" val="17006438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900" b="0" i="0" dirty="0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public</a:t>
                      </a:r>
                      <a:r>
                        <a:rPr lang="en-US" altLang="ko-KR" sz="19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900" b="0" i="0" dirty="0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class</a:t>
                      </a:r>
                      <a:r>
                        <a:rPr lang="en-US" altLang="ko-KR" sz="19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900" b="0" i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ExamIf</a:t>
                      </a:r>
                      <a:r>
                        <a:rPr lang="en-US" altLang="ko-KR" sz="19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{</a:t>
                      </a:r>
                    </a:p>
                    <a:p>
                      <a:pPr marL="358775" indent="0" algn="l"/>
                      <a:r>
                        <a:rPr lang="en-US" altLang="ko-KR" sz="1900" b="0" i="0" dirty="0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public</a:t>
                      </a:r>
                      <a:r>
                        <a:rPr lang="en-US" altLang="ko-KR" sz="19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900" b="0" i="0" dirty="0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static</a:t>
                      </a:r>
                      <a:r>
                        <a:rPr lang="en-US" altLang="ko-KR" sz="19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900" b="0" i="0" dirty="0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void</a:t>
                      </a:r>
                      <a:r>
                        <a:rPr lang="en-US" altLang="ko-KR" sz="19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main(String[] </a:t>
                      </a:r>
                      <a:r>
                        <a:rPr lang="en-US" altLang="ko-KR" sz="1900" b="0" i="0" dirty="0" err="1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args</a:t>
                      </a:r>
                      <a:r>
                        <a:rPr lang="en-US" altLang="ko-KR" sz="19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) {</a:t>
                      </a:r>
                    </a:p>
                    <a:p>
                      <a:pPr marL="717550" indent="0" algn="l"/>
                      <a:r>
                        <a:rPr lang="en-US" altLang="ko-KR" sz="19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Scanner </a:t>
                      </a:r>
                      <a:r>
                        <a:rPr lang="en-US" altLang="ko-KR" sz="1900" b="0" i="0" dirty="0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in</a:t>
                      </a:r>
                      <a:r>
                        <a:rPr lang="en-US" altLang="ko-KR" sz="19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=</a:t>
                      </a:r>
                      <a:r>
                        <a:rPr lang="en-US" altLang="ko-KR" sz="1900" b="0" i="0" dirty="0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new</a:t>
                      </a:r>
                      <a:r>
                        <a:rPr lang="en-US" altLang="ko-KR" sz="19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Scanner(System.</a:t>
                      </a:r>
                      <a:r>
                        <a:rPr lang="en-US" altLang="ko-KR" sz="1900" b="0" i="0" dirty="0" smtClean="0">
                          <a:solidFill>
                            <a:srgbClr val="0000C0"/>
                          </a:solidFill>
                          <a:latin typeface="+mn-ea"/>
                          <a:ea typeface="+mn-ea"/>
                        </a:rPr>
                        <a:t>in</a:t>
                      </a:r>
                      <a:r>
                        <a:rPr lang="en-US" altLang="ko-KR" sz="19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);</a:t>
                      </a:r>
                    </a:p>
                    <a:p>
                      <a:pPr marL="717550" indent="0" algn="l"/>
                      <a:endParaRPr lang="ko-KR" altLang="en-US" sz="1900" b="0" i="0" dirty="0" smtClean="0">
                        <a:latin typeface="+mn-ea"/>
                        <a:ea typeface="+mn-ea"/>
                      </a:endParaRPr>
                    </a:p>
                    <a:p>
                      <a:pPr marL="717550" indent="0" algn="l"/>
                      <a:r>
                        <a:rPr lang="en-US" altLang="ko-KR" sz="1900" b="0" i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System.</a:t>
                      </a:r>
                      <a:r>
                        <a:rPr lang="en-US" altLang="ko-KR" sz="1900" b="0" i="0" dirty="0" err="1" smtClean="0">
                          <a:solidFill>
                            <a:srgbClr val="0000C0"/>
                          </a:solidFill>
                          <a:latin typeface="+mn-ea"/>
                          <a:ea typeface="+mn-ea"/>
                        </a:rPr>
                        <a:t>out</a:t>
                      </a:r>
                      <a:r>
                        <a:rPr lang="en-US" altLang="ko-KR" sz="1900" b="0" i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.print</a:t>
                      </a:r>
                      <a:r>
                        <a:rPr lang="en-US" altLang="ko-KR" sz="19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1900" b="0" i="0" dirty="0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"</a:t>
                      </a:r>
                      <a:r>
                        <a:rPr lang="ko-KR" altLang="en-US" sz="1900" b="0" i="0" dirty="0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정수를 입력하세요 </a:t>
                      </a:r>
                      <a:r>
                        <a:rPr lang="en-US" altLang="ko-KR" sz="1900" b="0" i="0" dirty="0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&gt;&gt; "</a:t>
                      </a:r>
                      <a:r>
                        <a:rPr lang="en-US" altLang="ko-KR" sz="19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);</a:t>
                      </a:r>
                    </a:p>
                    <a:p>
                      <a:pPr marL="717550" indent="0" algn="l"/>
                      <a:r>
                        <a:rPr lang="en-US" altLang="ko-KR" sz="1900" b="0" i="0" dirty="0" err="1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int</a:t>
                      </a:r>
                      <a:r>
                        <a:rPr lang="en-US" altLang="ko-KR" sz="19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900" b="0" i="0" dirty="0" err="1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i_value</a:t>
                      </a:r>
                      <a:r>
                        <a:rPr lang="en-US" altLang="ko-KR" sz="19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=</a:t>
                      </a:r>
                      <a:r>
                        <a:rPr lang="en-US" altLang="ko-KR" sz="1900" b="0" i="0" dirty="0" err="1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in</a:t>
                      </a:r>
                      <a:r>
                        <a:rPr lang="en-US" altLang="ko-KR" sz="1900" b="0" i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.nextInt</a:t>
                      </a:r>
                      <a:r>
                        <a:rPr lang="en-US" altLang="ko-KR" sz="19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();</a:t>
                      </a:r>
                    </a:p>
                    <a:p>
                      <a:pPr marL="717550" indent="0" algn="l"/>
                      <a:endParaRPr lang="en-US" altLang="ko-KR" sz="1900" b="0" i="0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  <a:p>
                      <a:pPr marL="717550" indent="0" algn="l"/>
                      <a:r>
                        <a:rPr lang="en-US" altLang="ko-KR" sz="1900" b="0" i="0" dirty="0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if</a:t>
                      </a:r>
                      <a:r>
                        <a:rPr lang="en-US" altLang="ko-KR" sz="19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1900" b="0" i="0" dirty="0" err="1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i_value</a:t>
                      </a:r>
                      <a:r>
                        <a:rPr lang="en-US" altLang="ko-KR" sz="19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% 3 == 0) {  </a:t>
                      </a:r>
                      <a:r>
                        <a:rPr lang="en-US" altLang="ko-KR" sz="1900" b="0" i="0" dirty="0" smtClean="0">
                          <a:solidFill>
                            <a:srgbClr val="3F7F5F"/>
                          </a:solidFill>
                          <a:latin typeface="+mn-ea"/>
                          <a:ea typeface="+mn-ea"/>
                        </a:rPr>
                        <a:t>//3</a:t>
                      </a:r>
                      <a:r>
                        <a:rPr lang="ko-KR" altLang="en-US" sz="1900" b="0" i="0" dirty="0" smtClean="0">
                          <a:solidFill>
                            <a:srgbClr val="3F7F5F"/>
                          </a:solidFill>
                          <a:latin typeface="+mn-ea"/>
                          <a:ea typeface="+mn-ea"/>
                        </a:rPr>
                        <a:t>의 배수 검사</a:t>
                      </a:r>
                    </a:p>
                    <a:p>
                      <a:pPr marL="982663" indent="0" algn="l"/>
                      <a:r>
                        <a:rPr lang="en-US" altLang="ko-KR" sz="1900" b="0" i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System.</a:t>
                      </a:r>
                      <a:r>
                        <a:rPr lang="en-US" altLang="ko-KR" sz="1900" b="0" i="0" dirty="0" err="1" smtClean="0">
                          <a:solidFill>
                            <a:srgbClr val="0000C0"/>
                          </a:solidFill>
                          <a:latin typeface="+mn-ea"/>
                          <a:ea typeface="+mn-ea"/>
                        </a:rPr>
                        <a:t>out</a:t>
                      </a:r>
                      <a:r>
                        <a:rPr lang="en-US" altLang="ko-KR" sz="1900" b="0" i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.println</a:t>
                      </a:r>
                      <a:r>
                        <a:rPr lang="en-US" altLang="ko-KR" sz="19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1900" b="0" i="0" dirty="0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"</a:t>
                      </a:r>
                      <a:r>
                        <a:rPr lang="ko-KR" altLang="en-US" sz="1900" b="0" i="0" dirty="0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입력한 정수</a:t>
                      </a:r>
                      <a:r>
                        <a:rPr lang="en-US" altLang="ko-KR" sz="1900" b="0" i="0" dirty="0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"</a:t>
                      </a:r>
                      <a:r>
                        <a:rPr lang="ko-KR" altLang="en-US" sz="19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9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+</a:t>
                      </a:r>
                      <a:r>
                        <a:rPr lang="en-US" altLang="ko-KR" sz="1900" b="0" i="0" dirty="0" err="1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i_value</a:t>
                      </a:r>
                      <a:r>
                        <a:rPr lang="ko-KR" altLang="en-US" sz="19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9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+ </a:t>
                      </a:r>
                      <a:r>
                        <a:rPr lang="en-US" altLang="ko-KR" sz="1900" b="0" i="0" dirty="0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" </a:t>
                      </a:r>
                      <a:r>
                        <a:rPr lang="ko-KR" altLang="en-US" sz="1900" b="0" i="0" dirty="0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는</a:t>
                      </a:r>
                      <a:r>
                        <a:rPr lang="en-US" altLang="ko-KR" sz="1900" b="0" i="0" dirty="0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900" b="0" i="0" dirty="0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은</a:t>
                      </a:r>
                      <a:r>
                        <a:rPr lang="en-US" altLang="ko-KR" sz="1900" b="0" i="0" dirty="0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) 3</a:t>
                      </a:r>
                      <a:r>
                        <a:rPr lang="ko-KR" altLang="en-US" sz="1900" b="0" i="0" dirty="0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의 배수</a:t>
                      </a:r>
                      <a:r>
                        <a:rPr lang="en-US" altLang="ko-KR" sz="1900" b="0" i="0" dirty="0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"</a:t>
                      </a:r>
                      <a:r>
                        <a:rPr lang="en-US" altLang="ko-KR" sz="19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);</a:t>
                      </a:r>
                    </a:p>
                    <a:p>
                      <a:pPr marL="717550" indent="0" algn="l"/>
                      <a:r>
                        <a:rPr lang="en-US" altLang="ko-KR" sz="19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}</a:t>
                      </a:r>
                    </a:p>
                    <a:p>
                      <a:pPr marL="717550" indent="0" algn="l"/>
                      <a:endParaRPr lang="ko-KR" altLang="en-US" sz="1900" b="0" i="0" dirty="0" smtClean="0">
                        <a:latin typeface="+mn-ea"/>
                        <a:ea typeface="+mn-ea"/>
                      </a:endParaRPr>
                    </a:p>
                    <a:p>
                      <a:pPr marL="717550" indent="0" algn="l"/>
                      <a:r>
                        <a:rPr lang="en-US" altLang="ko-KR" sz="1900" b="0" i="0" dirty="0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if</a:t>
                      </a:r>
                      <a:r>
                        <a:rPr lang="en-US" altLang="ko-KR" sz="19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1900" b="0" i="0" dirty="0" err="1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i_value</a:t>
                      </a:r>
                      <a:r>
                        <a:rPr lang="en-US" altLang="ko-KR" sz="19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% 3 != 0) {  </a:t>
                      </a:r>
                      <a:r>
                        <a:rPr lang="en-US" altLang="ko-KR" sz="1900" b="0" i="0" dirty="0" smtClean="0">
                          <a:solidFill>
                            <a:srgbClr val="3F7F5F"/>
                          </a:solidFill>
                          <a:latin typeface="+mn-ea"/>
                          <a:ea typeface="+mn-ea"/>
                        </a:rPr>
                        <a:t>//3</a:t>
                      </a:r>
                      <a:r>
                        <a:rPr lang="ko-KR" altLang="en-US" sz="1900" b="0" i="0" dirty="0" smtClean="0">
                          <a:solidFill>
                            <a:srgbClr val="3F7F5F"/>
                          </a:solidFill>
                          <a:latin typeface="+mn-ea"/>
                          <a:ea typeface="+mn-ea"/>
                        </a:rPr>
                        <a:t>의 배수 검사</a:t>
                      </a:r>
                    </a:p>
                    <a:p>
                      <a:pPr marL="982663" indent="0" algn="l"/>
                      <a:r>
                        <a:rPr lang="en-US" altLang="ko-KR" sz="1900" b="0" i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System.</a:t>
                      </a:r>
                      <a:r>
                        <a:rPr lang="en-US" altLang="ko-KR" sz="1900" b="0" i="0" dirty="0" err="1" smtClean="0">
                          <a:solidFill>
                            <a:srgbClr val="0000C0"/>
                          </a:solidFill>
                          <a:latin typeface="+mn-ea"/>
                          <a:ea typeface="+mn-ea"/>
                        </a:rPr>
                        <a:t>out</a:t>
                      </a:r>
                      <a:r>
                        <a:rPr lang="en-US" altLang="ko-KR" sz="1900" b="0" i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.println</a:t>
                      </a:r>
                      <a:r>
                        <a:rPr lang="en-US" altLang="ko-KR" sz="19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1900" b="0" i="0" dirty="0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"</a:t>
                      </a:r>
                      <a:r>
                        <a:rPr lang="ko-KR" altLang="en-US" sz="1900" b="0" i="0" dirty="0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입력한 정수</a:t>
                      </a:r>
                      <a:r>
                        <a:rPr lang="en-US" altLang="ko-KR" sz="1900" b="0" i="0" dirty="0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"</a:t>
                      </a:r>
                      <a:r>
                        <a:rPr lang="ko-KR" altLang="en-US" sz="19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9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+</a:t>
                      </a:r>
                      <a:r>
                        <a:rPr lang="en-US" altLang="ko-KR" sz="1900" b="0" i="0" dirty="0" err="1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i_value</a:t>
                      </a:r>
                      <a:r>
                        <a:rPr lang="ko-KR" altLang="en-US" sz="19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9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+ </a:t>
                      </a:r>
                      <a:r>
                        <a:rPr lang="en-US" altLang="ko-KR" sz="1900" b="0" i="0" dirty="0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" </a:t>
                      </a:r>
                      <a:r>
                        <a:rPr lang="ko-KR" altLang="en-US" sz="1900" b="0" i="0" dirty="0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는</a:t>
                      </a:r>
                      <a:r>
                        <a:rPr lang="en-US" altLang="ko-KR" sz="1900" b="0" i="0" dirty="0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900" b="0" i="0" dirty="0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은</a:t>
                      </a:r>
                      <a:r>
                        <a:rPr lang="en-US" altLang="ko-KR" sz="1900" b="0" i="0" dirty="0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) 3</a:t>
                      </a:r>
                      <a:r>
                        <a:rPr lang="ko-KR" altLang="en-US" sz="1900" b="0" i="0" dirty="0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의 배수가 아닙니다</a:t>
                      </a:r>
                      <a:r>
                        <a:rPr lang="en-US" altLang="ko-KR" sz="1900" b="0" i="0" dirty="0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"</a:t>
                      </a:r>
                      <a:r>
                        <a:rPr lang="en-US" altLang="ko-KR" sz="19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);</a:t>
                      </a:r>
                    </a:p>
                    <a:p>
                      <a:pPr marL="717550" indent="0" algn="l"/>
                      <a:r>
                        <a:rPr lang="en-US" altLang="ko-KR" sz="19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}</a:t>
                      </a:r>
                    </a:p>
                    <a:p>
                      <a:pPr marL="717550" indent="0" algn="l"/>
                      <a:endParaRPr lang="ko-KR" altLang="en-US" sz="1900" b="0" i="0" dirty="0" smtClean="0">
                        <a:latin typeface="+mn-ea"/>
                        <a:ea typeface="+mn-ea"/>
                      </a:endParaRPr>
                    </a:p>
                    <a:p>
                      <a:pPr marL="717550" indent="0" algn="l"/>
                      <a:r>
                        <a:rPr lang="en-US" altLang="ko-KR" sz="1900" b="0" i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System.</a:t>
                      </a:r>
                      <a:r>
                        <a:rPr lang="en-US" altLang="ko-KR" sz="1900" b="0" i="0" dirty="0" err="1" smtClean="0">
                          <a:solidFill>
                            <a:srgbClr val="0000C0"/>
                          </a:solidFill>
                          <a:latin typeface="+mn-ea"/>
                          <a:ea typeface="+mn-ea"/>
                        </a:rPr>
                        <a:t>out</a:t>
                      </a:r>
                      <a:r>
                        <a:rPr lang="en-US" altLang="ko-KR" sz="1900" b="0" i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.println</a:t>
                      </a:r>
                      <a:r>
                        <a:rPr lang="en-US" altLang="ko-KR" sz="19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1900" b="0" i="0" dirty="0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"</a:t>
                      </a:r>
                      <a:r>
                        <a:rPr lang="ko-KR" altLang="en-US" sz="1900" b="0" i="0" dirty="0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프로그램 종료</a:t>
                      </a:r>
                      <a:r>
                        <a:rPr lang="en-US" altLang="ko-KR" sz="1900" b="0" i="0" dirty="0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"</a:t>
                      </a:r>
                      <a:r>
                        <a:rPr lang="en-US" altLang="ko-KR" sz="19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);</a:t>
                      </a:r>
                    </a:p>
                    <a:p>
                      <a:pPr marL="717550" indent="0" algn="l"/>
                      <a:r>
                        <a:rPr lang="en-US" altLang="ko-KR" sz="1900" b="0" i="0" dirty="0" err="1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in</a:t>
                      </a:r>
                      <a:r>
                        <a:rPr lang="en-US" altLang="ko-KR" sz="1900" b="0" i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.close</a:t>
                      </a:r>
                      <a:r>
                        <a:rPr lang="en-US" altLang="ko-KR" sz="19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();</a:t>
                      </a:r>
                    </a:p>
                    <a:p>
                      <a:pPr marL="358775" indent="0" algn="l"/>
                      <a:r>
                        <a:rPr lang="en-US" altLang="ko-KR" sz="19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}</a:t>
                      </a:r>
                    </a:p>
                    <a:p>
                      <a:pPr algn="l"/>
                      <a:r>
                        <a:rPr lang="en-US" altLang="ko-KR" sz="19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}</a:t>
                      </a:r>
                      <a:endParaRPr lang="ko-KR" altLang="en-US" sz="1900" b="0" i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795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5143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2141" y="2828659"/>
            <a:ext cx="6921608" cy="363149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>
                <a:latin typeface="+mn-ea"/>
                <a:ea typeface="+mn-ea"/>
              </a:rPr>
              <a:t>조건문</a:t>
            </a:r>
            <a:r>
              <a:rPr lang="ko-KR" altLang="en-US" dirty="0" smtClean="0">
                <a:latin typeface="+mn-ea"/>
                <a:ea typeface="+mn-ea"/>
              </a:rPr>
              <a:t> </a:t>
            </a:r>
            <a:r>
              <a:rPr lang="en-US" altLang="ko-KR" dirty="0" smtClean="0">
                <a:latin typeface="+mn-ea"/>
                <a:ea typeface="+mn-ea"/>
              </a:rPr>
              <a:t>– if-else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3824" y="1273324"/>
            <a:ext cx="11944608" cy="2939754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if-else </a:t>
            </a:r>
            <a:r>
              <a:rPr lang="ko-KR" altLang="en-US" dirty="0" smtClean="0"/>
              <a:t>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조건식이 </a:t>
            </a:r>
            <a:r>
              <a:rPr lang="en-US" altLang="ko-KR" dirty="0" smtClean="0"/>
              <a:t>true</a:t>
            </a:r>
            <a:r>
              <a:rPr lang="ko-KR" altLang="en-US" dirty="0" smtClean="0"/>
              <a:t>면 실행 문장</a:t>
            </a:r>
            <a:r>
              <a:rPr lang="en-US" altLang="ko-KR" dirty="0" smtClean="0"/>
              <a:t>1</a:t>
            </a:r>
            <a:r>
              <a:rPr lang="ko-KR" altLang="en-US" dirty="0" smtClean="0"/>
              <a:t> 실행 후</a:t>
            </a:r>
            <a:r>
              <a:rPr lang="en-US" altLang="ko-KR" dirty="0" smtClean="0"/>
              <a:t> if-else</a:t>
            </a:r>
            <a:r>
              <a:rPr lang="ko-KR" altLang="en-US" dirty="0" smtClean="0"/>
              <a:t>문을 벗어남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false</a:t>
            </a:r>
            <a:r>
              <a:rPr lang="ko-KR" altLang="en-US" dirty="0" smtClean="0"/>
              <a:t>인 경우에 실행 문장</a:t>
            </a:r>
            <a:r>
              <a:rPr lang="en-US" altLang="ko-KR" dirty="0" smtClean="0"/>
              <a:t>2</a:t>
            </a:r>
            <a:r>
              <a:rPr lang="ko-KR" altLang="en-US" dirty="0" smtClean="0"/>
              <a:t> 실행 후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 smtClean="0"/>
              <a:t>if-else</a:t>
            </a:r>
            <a:r>
              <a:rPr lang="ko-KR" altLang="en-US" dirty="0" smtClean="0"/>
              <a:t>문을 벗어남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조건식은 </a:t>
            </a:r>
            <a:r>
              <a:rPr lang="en-US" altLang="ko-KR" dirty="0" smtClean="0"/>
              <a:t>if</a:t>
            </a:r>
            <a:r>
              <a:rPr lang="ko-KR" altLang="en-US" dirty="0" smtClean="0"/>
              <a:t>에만 사용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자바프로그래밍</a:t>
            </a:r>
            <a:r>
              <a:rPr lang="en-US" altLang="ko-KR" smtClean="0"/>
              <a:t>1_4</a:t>
            </a:r>
            <a:r>
              <a:rPr lang="ko-KR" altLang="en-US" smtClean="0"/>
              <a:t>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764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>
                <a:latin typeface="+mn-ea"/>
                <a:ea typeface="+mn-ea"/>
              </a:rPr>
              <a:t>조건문</a:t>
            </a:r>
            <a:r>
              <a:rPr lang="ko-KR" altLang="en-US" dirty="0" smtClean="0">
                <a:latin typeface="+mn-ea"/>
                <a:ea typeface="+mn-ea"/>
              </a:rPr>
              <a:t> </a:t>
            </a:r>
            <a:r>
              <a:rPr lang="en-US" altLang="ko-KR" dirty="0" smtClean="0">
                <a:latin typeface="+mn-ea"/>
                <a:ea typeface="+mn-ea"/>
              </a:rPr>
              <a:t>– if-else</a:t>
            </a:r>
            <a:endParaRPr lang="ko-KR" altLang="en-US" dirty="0">
              <a:latin typeface="+mn-ea"/>
              <a:ea typeface="+mn-ea"/>
            </a:endParaRPr>
          </a:p>
        </p:txBody>
      </p:sp>
      <p:graphicFrame>
        <p:nvGraphicFramePr>
          <p:cNvPr id="8" name="내용 개체 틀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5462829"/>
              </p:ext>
            </p:extLst>
          </p:nvPr>
        </p:nvGraphicFramePr>
        <p:xfrm>
          <a:off x="489380" y="1177073"/>
          <a:ext cx="9927943" cy="527304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9927943">
                  <a:extLst>
                    <a:ext uri="{9D8B030D-6E8A-4147-A177-3AD203B41FA5}">
                      <a16:colId xmlns:a16="http://schemas.microsoft.com/office/drawing/2014/main" val="40523375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ko-KR" sz="2000" b="0" i="0" dirty="0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public</a:t>
                      </a:r>
                      <a:r>
                        <a:rPr lang="en-US" altLang="ko-KR" sz="20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2000" b="0" i="0" dirty="0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class</a:t>
                      </a:r>
                      <a:r>
                        <a:rPr lang="en-US" altLang="ko-KR" sz="20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2000" b="0" i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SimpleIf</a:t>
                      </a:r>
                      <a:r>
                        <a:rPr lang="en-US" altLang="ko-KR" sz="20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{</a:t>
                      </a:r>
                    </a:p>
                    <a:p>
                      <a:pPr marL="358775" indent="0" algn="l"/>
                      <a:r>
                        <a:rPr lang="en-US" altLang="ko-KR" sz="2000" b="0" i="0" dirty="0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public</a:t>
                      </a:r>
                      <a:r>
                        <a:rPr lang="en-US" altLang="ko-KR" sz="20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2000" b="0" i="0" dirty="0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static</a:t>
                      </a:r>
                      <a:r>
                        <a:rPr lang="en-US" altLang="ko-KR" sz="20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2000" b="0" i="0" dirty="0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void</a:t>
                      </a:r>
                      <a:r>
                        <a:rPr lang="en-US" altLang="ko-KR" sz="20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main(String[] </a:t>
                      </a:r>
                      <a:r>
                        <a:rPr lang="en-US" altLang="ko-KR" sz="2000" b="0" i="0" dirty="0" err="1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args</a:t>
                      </a:r>
                      <a:r>
                        <a:rPr lang="en-US" altLang="ko-KR" sz="20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) {</a:t>
                      </a:r>
                    </a:p>
                    <a:p>
                      <a:pPr marL="358775" indent="0" algn="l"/>
                      <a:r>
                        <a:rPr lang="en-US" altLang="ko-KR" sz="20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Scanner </a:t>
                      </a:r>
                      <a:r>
                        <a:rPr lang="en-US" altLang="ko-KR" sz="2000" b="0" i="0" dirty="0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in</a:t>
                      </a:r>
                      <a:r>
                        <a:rPr lang="en-US" altLang="ko-KR" sz="20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= </a:t>
                      </a:r>
                      <a:r>
                        <a:rPr lang="en-US" altLang="ko-KR" sz="2000" b="0" i="0" dirty="0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new</a:t>
                      </a:r>
                      <a:r>
                        <a:rPr lang="en-US" altLang="ko-KR" sz="20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Scanner(System.</a:t>
                      </a:r>
                      <a:r>
                        <a:rPr lang="en-US" altLang="ko-KR" sz="2000" b="0" i="0" dirty="0" smtClean="0">
                          <a:solidFill>
                            <a:srgbClr val="0000C0"/>
                          </a:solidFill>
                          <a:latin typeface="+mn-ea"/>
                          <a:ea typeface="+mn-ea"/>
                        </a:rPr>
                        <a:t>in</a:t>
                      </a:r>
                      <a:r>
                        <a:rPr lang="en-US" altLang="ko-KR" sz="20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);</a:t>
                      </a:r>
                    </a:p>
                    <a:p>
                      <a:pPr marL="358775" indent="0" algn="l"/>
                      <a:endParaRPr lang="ko-KR" altLang="en-US" sz="2000" b="0" i="0" dirty="0" smtClean="0">
                        <a:latin typeface="+mn-ea"/>
                        <a:ea typeface="+mn-ea"/>
                      </a:endParaRPr>
                    </a:p>
                    <a:p>
                      <a:pPr marL="358775" indent="0" algn="l"/>
                      <a:r>
                        <a:rPr lang="en-US" altLang="ko-KR" sz="2000" b="0" i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System.</a:t>
                      </a:r>
                      <a:r>
                        <a:rPr lang="en-US" altLang="ko-KR" sz="2000" b="0" i="0" dirty="0" err="1" smtClean="0">
                          <a:solidFill>
                            <a:srgbClr val="0000C0"/>
                          </a:solidFill>
                          <a:latin typeface="+mn-ea"/>
                          <a:ea typeface="+mn-ea"/>
                        </a:rPr>
                        <a:t>out</a:t>
                      </a:r>
                      <a:r>
                        <a:rPr lang="en-US" altLang="ko-KR" sz="2000" b="0" i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.print</a:t>
                      </a:r>
                      <a:r>
                        <a:rPr lang="en-US" altLang="ko-KR" sz="20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2000" b="0" i="0" dirty="0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"</a:t>
                      </a:r>
                      <a:r>
                        <a:rPr lang="ko-KR" altLang="en-US" sz="2000" b="0" i="0" dirty="0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정수를 입력하세요 </a:t>
                      </a:r>
                      <a:r>
                        <a:rPr lang="en-US" altLang="ko-KR" sz="2000" b="0" i="0" dirty="0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&gt;&gt; "</a:t>
                      </a:r>
                      <a:r>
                        <a:rPr lang="en-US" altLang="ko-KR" sz="20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);</a:t>
                      </a:r>
                    </a:p>
                    <a:p>
                      <a:pPr marL="358775" indent="0" algn="l"/>
                      <a:r>
                        <a:rPr lang="en-US" altLang="ko-KR" sz="2000" b="0" i="0" dirty="0" err="1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int</a:t>
                      </a:r>
                      <a:r>
                        <a:rPr lang="en-US" altLang="ko-KR" sz="20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2000" b="0" i="0" dirty="0" err="1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i_value</a:t>
                      </a:r>
                      <a:r>
                        <a:rPr lang="en-US" altLang="ko-KR" sz="20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= </a:t>
                      </a:r>
                      <a:r>
                        <a:rPr lang="en-US" altLang="ko-KR" sz="2000" b="0" i="0" dirty="0" err="1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in</a:t>
                      </a:r>
                      <a:r>
                        <a:rPr lang="en-US" altLang="ko-KR" sz="2000" b="0" i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.nextInt</a:t>
                      </a:r>
                      <a:r>
                        <a:rPr lang="en-US" altLang="ko-KR" sz="20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();</a:t>
                      </a:r>
                    </a:p>
                    <a:p>
                      <a:pPr marL="358775" indent="0" algn="l"/>
                      <a:endParaRPr lang="ko-KR" altLang="en-US" sz="2000" b="0" i="0" dirty="0" smtClean="0">
                        <a:latin typeface="+mn-ea"/>
                        <a:ea typeface="+mn-ea"/>
                      </a:endParaRPr>
                    </a:p>
                    <a:p>
                      <a:pPr marL="358775" indent="0" algn="l"/>
                      <a:r>
                        <a:rPr lang="en-US" altLang="ko-KR" sz="2000" b="0" i="0" dirty="0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if</a:t>
                      </a:r>
                      <a:r>
                        <a:rPr lang="en-US" altLang="ko-KR" sz="20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(</a:t>
                      </a:r>
                      <a:r>
                        <a:rPr lang="en-US" altLang="ko-KR" sz="2000" b="0" i="0" dirty="0" err="1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i_value</a:t>
                      </a:r>
                      <a:r>
                        <a:rPr lang="en-US" altLang="ko-KR" sz="20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% 3 == 0) { </a:t>
                      </a:r>
                      <a:r>
                        <a:rPr lang="en-US" altLang="ko-KR" sz="2000" b="0" i="0" dirty="0" smtClean="0">
                          <a:solidFill>
                            <a:srgbClr val="3F7F5F"/>
                          </a:solidFill>
                          <a:latin typeface="+mn-ea"/>
                          <a:ea typeface="+mn-ea"/>
                        </a:rPr>
                        <a:t>// 3</a:t>
                      </a:r>
                      <a:r>
                        <a:rPr lang="ko-KR" altLang="en-US" sz="2000" b="0" i="0" dirty="0" smtClean="0">
                          <a:solidFill>
                            <a:srgbClr val="3F7F5F"/>
                          </a:solidFill>
                          <a:latin typeface="+mn-ea"/>
                          <a:ea typeface="+mn-ea"/>
                        </a:rPr>
                        <a:t>의 배수 검사</a:t>
                      </a:r>
                    </a:p>
                    <a:p>
                      <a:pPr marL="358775" indent="0" algn="l"/>
                      <a:r>
                        <a:rPr lang="en-US" altLang="ko-KR" sz="20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   </a:t>
                      </a:r>
                      <a:r>
                        <a:rPr lang="en-US" altLang="ko-KR" sz="2000" b="0" i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System.</a:t>
                      </a:r>
                      <a:r>
                        <a:rPr lang="en-US" altLang="ko-KR" sz="2000" b="0" i="0" dirty="0" err="1" smtClean="0">
                          <a:solidFill>
                            <a:srgbClr val="0000C0"/>
                          </a:solidFill>
                          <a:latin typeface="+mn-ea"/>
                          <a:ea typeface="+mn-ea"/>
                        </a:rPr>
                        <a:t>out</a:t>
                      </a:r>
                      <a:r>
                        <a:rPr lang="en-US" altLang="ko-KR" sz="2000" b="0" i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.println</a:t>
                      </a:r>
                      <a:r>
                        <a:rPr lang="en-US" altLang="ko-KR" sz="20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2000" b="0" i="0" dirty="0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"</a:t>
                      </a:r>
                      <a:r>
                        <a:rPr lang="ko-KR" altLang="en-US" sz="2000" b="0" i="0" dirty="0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입력한 정수</a:t>
                      </a:r>
                      <a:r>
                        <a:rPr lang="en-US" altLang="ko-KR" sz="2000" b="0" i="0" dirty="0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"</a:t>
                      </a:r>
                      <a:r>
                        <a:rPr lang="ko-KR" altLang="en-US" sz="20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20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+ </a:t>
                      </a:r>
                      <a:r>
                        <a:rPr lang="en-US" altLang="ko-KR" sz="2000" b="0" i="0" dirty="0" err="1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i_value</a:t>
                      </a:r>
                      <a:r>
                        <a:rPr lang="ko-KR" altLang="en-US" sz="20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20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+ </a:t>
                      </a:r>
                      <a:r>
                        <a:rPr lang="en-US" altLang="ko-KR" sz="2000" b="0" i="0" dirty="0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" </a:t>
                      </a:r>
                      <a:r>
                        <a:rPr lang="ko-KR" altLang="en-US" sz="2000" b="0" i="0" dirty="0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는</a:t>
                      </a:r>
                      <a:r>
                        <a:rPr lang="en-US" altLang="ko-KR" sz="2000" b="0" i="0" dirty="0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2000" b="0" i="0" dirty="0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은</a:t>
                      </a:r>
                      <a:r>
                        <a:rPr lang="en-US" altLang="ko-KR" sz="2000" b="0" i="0" dirty="0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) 3</a:t>
                      </a:r>
                      <a:r>
                        <a:rPr lang="ko-KR" altLang="en-US" sz="2000" b="0" i="0" dirty="0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의 배수</a:t>
                      </a:r>
                      <a:r>
                        <a:rPr lang="en-US" altLang="ko-KR" sz="2000" b="0" i="0" dirty="0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"</a:t>
                      </a:r>
                      <a:r>
                        <a:rPr lang="en-US" altLang="ko-KR" sz="20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);</a:t>
                      </a:r>
                    </a:p>
                    <a:p>
                      <a:pPr marL="358775" indent="0" algn="l"/>
                      <a:r>
                        <a:rPr lang="en-US" altLang="ko-KR" sz="20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}</a:t>
                      </a:r>
                    </a:p>
                    <a:p>
                      <a:pPr marL="358775" indent="0" algn="l"/>
                      <a:r>
                        <a:rPr lang="en-US" altLang="ko-KR" sz="2000" b="0" i="0" dirty="0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else</a:t>
                      </a:r>
                      <a:r>
                        <a:rPr lang="en-US" altLang="ko-KR" sz="20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{</a:t>
                      </a:r>
                    </a:p>
                    <a:p>
                      <a:pPr marL="358775" indent="0" algn="l"/>
                      <a:r>
                        <a:rPr lang="en-US" altLang="ko-KR" sz="20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   </a:t>
                      </a:r>
                      <a:r>
                        <a:rPr lang="en-US" altLang="ko-KR" sz="2000" b="0" i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System.</a:t>
                      </a:r>
                      <a:r>
                        <a:rPr lang="en-US" altLang="ko-KR" sz="2000" b="0" i="0" dirty="0" err="1" smtClean="0">
                          <a:solidFill>
                            <a:srgbClr val="0000C0"/>
                          </a:solidFill>
                          <a:latin typeface="+mn-ea"/>
                          <a:ea typeface="+mn-ea"/>
                        </a:rPr>
                        <a:t>out</a:t>
                      </a:r>
                      <a:r>
                        <a:rPr lang="en-US" altLang="ko-KR" sz="2000" b="0" i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.println</a:t>
                      </a:r>
                      <a:r>
                        <a:rPr lang="en-US" altLang="ko-KR" sz="20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2000" b="0" i="0" dirty="0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"</a:t>
                      </a:r>
                      <a:r>
                        <a:rPr lang="ko-KR" altLang="en-US" sz="2000" b="0" i="0" dirty="0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입력한 정수</a:t>
                      </a:r>
                      <a:r>
                        <a:rPr lang="en-US" altLang="ko-KR" sz="2000" b="0" i="0" dirty="0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"</a:t>
                      </a:r>
                      <a:r>
                        <a:rPr lang="ko-KR" altLang="en-US" sz="20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20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+ </a:t>
                      </a:r>
                      <a:r>
                        <a:rPr lang="en-US" altLang="ko-KR" sz="2000" b="0" i="0" dirty="0" err="1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i_value</a:t>
                      </a:r>
                      <a:r>
                        <a:rPr lang="ko-KR" altLang="en-US" sz="20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20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+ </a:t>
                      </a:r>
                      <a:r>
                        <a:rPr lang="en-US" altLang="ko-KR" sz="2000" b="0" i="0" dirty="0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" </a:t>
                      </a:r>
                      <a:r>
                        <a:rPr lang="ko-KR" altLang="en-US" sz="2000" b="0" i="0" dirty="0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는</a:t>
                      </a:r>
                      <a:r>
                        <a:rPr lang="en-US" altLang="ko-KR" sz="2000" b="0" i="0" dirty="0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2000" b="0" i="0" dirty="0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은</a:t>
                      </a:r>
                      <a:r>
                        <a:rPr lang="en-US" altLang="ko-KR" sz="2000" b="0" i="0" dirty="0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) 3</a:t>
                      </a:r>
                      <a:r>
                        <a:rPr lang="ko-KR" altLang="en-US" sz="2000" b="0" i="0" dirty="0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의 배수가 아닙니다</a:t>
                      </a:r>
                      <a:r>
                        <a:rPr lang="en-US" altLang="ko-KR" sz="2000" b="0" i="0" dirty="0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"</a:t>
                      </a:r>
                      <a:r>
                        <a:rPr lang="en-US" altLang="ko-KR" sz="20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);</a:t>
                      </a:r>
                    </a:p>
                    <a:p>
                      <a:pPr marL="358775" indent="0" algn="l"/>
                      <a:r>
                        <a:rPr lang="en-US" altLang="ko-KR" sz="20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}</a:t>
                      </a:r>
                    </a:p>
                    <a:p>
                      <a:pPr marL="358775" indent="0" algn="l"/>
                      <a:r>
                        <a:rPr lang="en-US" altLang="ko-KR" sz="2000" b="0" i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System.</a:t>
                      </a:r>
                      <a:r>
                        <a:rPr lang="en-US" altLang="ko-KR" sz="2000" b="0" i="0" dirty="0" err="1" smtClean="0">
                          <a:solidFill>
                            <a:srgbClr val="0000C0"/>
                          </a:solidFill>
                          <a:latin typeface="+mn-ea"/>
                          <a:ea typeface="+mn-ea"/>
                        </a:rPr>
                        <a:t>out</a:t>
                      </a:r>
                      <a:r>
                        <a:rPr lang="en-US" altLang="ko-KR" sz="2000" b="0" i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.println</a:t>
                      </a:r>
                      <a:r>
                        <a:rPr lang="en-US" altLang="ko-KR" sz="20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2000" b="0" i="0" dirty="0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"</a:t>
                      </a:r>
                      <a:r>
                        <a:rPr lang="ko-KR" altLang="en-US" sz="2000" b="0" i="0" dirty="0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프로그램 종료</a:t>
                      </a:r>
                      <a:r>
                        <a:rPr lang="en-US" altLang="ko-KR" sz="2000" b="0" i="0" dirty="0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"</a:t>
                      </a:r>
                      <a:r>
                        <a:rPr lang="en-US" altLang="ko-KR" sz="20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);</a:t>
                      </a:r>
                    </a:p>
                    <a:p>
                      <a:pPr marL="358775" indent="0" algn="l"/>
                      <a:r>
                        <a:rPr lang="en-US" altLang="ko-KR" sz="2000" b="0" i="0" dirty="0" err="1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in</a:t>
                      </a:r>
                      <a:r>
                        <a:rPr lang="en-US" altLang="ko-KR" sz="2000" b="0" i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.close</a:t>
                      </a:r>
                      <a:r>
                        <a:rPr lang="en-US" altLang="ko-KR" sz="20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();</a:t>
                      </a:r>
                    </a:p>
                    <a:p>
                      <a:pPr marL="358775" indent="0" algn="l"/>
                      <a:r>
                        <a:rPr lang="en-US" altLang="ko-KR" sz="20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}</a:t>
                      </a:r>
                    </a:p>
                    <a:p>
                      <a:pPr algn="l"/>
                      <a:r>
                        <a:rPr lang="en-US" altLang="ko-KR" sz="20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}</a:t>
                      </a:r>
                      <a:endParaRPr lang="ko-KR" altLang="en-US" sz="2000" b="0" i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7786307"/>
                  </a:ext>
                </a:extLst>
              </a:tr>
            </a:tbl>
          </a:graphicData>
        </a:graphic>
      </p:graphicFrame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자바프로그래밍</a:t>
            </a:r>
            <a:r>
              <a:rPr lang="en-US" altLang="ko-KR" smtClean="0"/>
              <a:t>1_4</a:t>
            </a:r>
            <a:r>
              <a:rPr lang="ko-KR" altLang="en-US" smtClean="0"/>
              <a:t>주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704450" y="969002"/>
            <a:ext cx="5062091" cy="14773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fontAlgn="base">
              <a:spcBef>
                <a:spcPts val="400"/>
              </a:spcBef>
            </a:pPr>
            <a:r>
              <a:rPr lang="en-US" altLang="ko-KR" sz="2000" dirty="0">
                <a:latin typeface="+mn-ea"/>
              </a:rPr>
              <a:t>if </a:t>
            </a:r>
            <a:r>
              <a:rPr lang="en-US" altLang="ko-KR" sz="2000" dirty="0" smtClean="0">
                <a:latin typeface="+mn-ea"/>
              </a:rPr>
              <a:t>(</a:t>
            </a:r>
            <a:r>
              <a:rPr lang="en-US" altLang="ko-KR" sz="2000" dirty="0" err="1">
                <a:solidFill>
                  <a:srgbClr val="6A3E3E"/>
                </a:solidFill>
                <a:latin typeface="+mn-ea"/>
              </a:rPr>
              <a:t>i_value</a:t>
            </a:r>
            <a:r>
              <a:rPr lang="en-US" altLang="ko-KR" sz="2000" dirty="0" smtClean="0">
                <a:latin typeface="+mn-ea"/>
              </a:rPr>
              <a:t> % 3== 0)</a:t>
            </a:r>
            <a:endParaRPr lang="ko-KR" altLang="ko-KR" sz="2000" dirty="0">
              <a:latin typeface="+mn-ea"/>
            </a:endParaRPr>
          </a:p>
          <a:p>
            <a:pPr fontAlgn="base">
              <a:spcBef>
                <a:spcPts val="400"/>
              </a:spcBef>
            </a:pPr>
            <a:r>
              <a:rPr lang="en-US" altLang="ko-KR" sz="2000" dirty="0" smtClean="0">
                <a:latin typeface="+mn-ea"/>
              </a:rPr>
              <a:t>  </a:t>
            </a:r>
            <a:r>
              <a:rPr lang="en-US" altLang="ko-KR" sz="2000" dirty="0" smtClean="0">
                <a:latin typeface="+mn-ea"/>
              </a:rPr>
              <a:t> </a:t>
            </a:r>
            <a:r>
              <a:rPr lang="en-US" altLang="ko-KR" sz="2000" dirty="0" err="1" smtClean="0">
                <a:latin typeface="+mn-ea"/>
              </a:rPr>
              <a:t>System.out.println</a:t>
            </a:r>
            <a:r>
              <a:rPr lang="en-US" altLang="ko-KR" sz="2000" dirty="0" smtClean="0">
                <a:latin typeface="+mn-ea"/>
              </a:rPr>
              <a:t>(“</a:t>
            </a:r>
            <a:r>
              <a:rPr lang="en-US" altLang="ko-KR" sz="2000" dirty="0">
                <a:solidFill>
                  <a:srgbClr val="2A00FF"/>
                </a:solidFill>
                <a:latin typeface="+mn-ea"/>
              </a:rPr>
              <a:t>3</a:t>
            </a:r>
            <a:r>
              <a:rPr lang="ko-KR" altLang="en-US" sz="2000" dirty="0" err="1">
                <a:solidFill>
                  <a:srgbClr val="2A00FF"/>
                </a:solidFill>
                <a:latin typeface="+mn-ea"/>
              </a:rPr>
              <a:t>의배수</a:t>
            </a:r>
            <a:r>
              <a:rPr lang="en-US" altLang="ko-KR" sz="2000" dirty="0">
                <a:solidFill>
                  <a:srgbClr val="2A00FF"/>
                </a:solidFill>
                <a:latin typeface="+mn-ea"/>
              </a:rPr>
              <a:t>.</a:t>
            </a:r>
            <a:r>
              <a:rPr lang="en-US" altLang="ko-KR" sz="2000" dirty="0" smtClean="0">
                <a:latin typeface="+mn-ea"/>
              </a:rPr>
              <a:t>＂);</a:t>
            </a:r>
            <a:endParaRPr lang="ko-KR" altLang="ko-KR" sz="2000" dirty="0">
              <a:latin typeface="+mn-ea"/>
            </a:endParaRPr>
          </a:p>
          <a:p>
            <a:pPr fontAlgn="base">
              <a:spcBef>
                <a:spcPts val="400"/>
              </a:spcBef>
            </a:pPr>
            <a:r>
              <a:rPr lang="en-US" altLang="ko-KR" sz="2000" dirty="0" smtClean="0">
                <a:latin typeface="+mn-ea"/>
              </a:rPr>
              <a:t>else(</a:t>
            </a:r>
            <a:r>
              <a:rPr lang="en-US" altLang="ko-KR" sz="2000" dirty="0" err="1" smtClean="0">
                <a:solidFill>
                  <a:srgbClr val="6A3E3E"/>
                </a:solidFill>
                <a:latin typeface="+mn-ea"/>
              </a:rPr>
              <a:t>i_value</a:t>
            </a:r>
            <a:r>
              <a:rPr lang="en-US" altLang="ko-KR" sz="2000" dirty="0" smtClean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% 3 != 0</a:t>
            </a:r>
            <a:r>
              <a:rPr lang="en-US" altLang="ko-KR" sz="2000" dirty="0" smtClean="0">
                <a:latin typeface="+mn-ea"/>
              </a:rPr>
              <a:t>) </a:t>
            </a:r>
            <a:r>
              <a:rPr lang="en-US" altLang="ko-KR" sz="2000" dirty="0" smtClean="0">
                <a:solidFill>
                  <a:srgbClr val="FF0000"/>
                </a:solidFill>
                <a:latin typeface="+mn-ea"/>
              </a:rPr>
              <a:t>//</a:t>
            </a:r>
            <a:r>
              <a:rPr lang="ko-KR" altLang="en-US" sz="2000" dirty="0" smtClean="0">
                <a:solidFill>
                  <a:srgbClr val="FF0000"/>
                </a:solidFill>
                <a:latin typeface="+mn-ea"/>
              </a:rPr>
              <a:t>오류</a:t>
            </a:r>
            <a:endParaRPr lang="ko-KR" altLang="ko-KR" sz="2000" dirty="0">
              <a:solidFill>
                <a:srgbClr val="FF0000"/>
              </a:solidFill>
              <a:latin typeface="+mn-ea"/>
            </a:endParaRPr>
          </a:p>
          <a:p>
            <a:pPr>
              <a:spcBef>
                <a:spcPts val="400"/>
              </a:spcBef>
            </a:pPr>
            <a:r>
              <a:rPr lang="en-US" altLang="ko-KR" sz="2000" dirty="0" smtClean="0">
                <a:latin typeface="+mn-ea"/>
              </a:rPr>
              <a:t>  </a:t>
            </a:r>
            <a:r>
              <a:rPr lang="en-US" altLang="ko-KR" sz="2000" dirty="0" smtClean="0">
                <a:latin typeface="+mn-ea"/>
              </a:rPr>
              <a:t> </a:t>
            </a:r>
            <a:r>
              <a:rPr lang="en-US" altLang="ko-KR" sz="2000" dirty="0" err="1" smtClean="0">
                <a:latin typeface="+mn-ea"/>
              </a:rPr>
              <a:t>System.out.println</a:t>
            </a:r>
            <a:r>
              <a:rPr lang="en-US" altLang="ko-KR" sz="2000" dirty="0" smtClean="0">
                <a:latin typeface="+mn-ea"/>
              </a:rPr>
              <a:t>(“</a:t>
            </a:r>
            <a:r>
              <a:rPr lang="en-US" altLang="ko-KR" sz="2000" dirty="0">
                <a:solidFill>
                  <a:srgbClr val="2A00FF"/>
                </a:solidFill>
                <a:latin typeface="+mn-ea"/>
              </a:rPr>
              <a:t>3</a:t>
            </a:r>
            <a:r>
              <a:rPr lang="ko-KR" altLang="en-US" sz="2000" dirty="0">
                <a:solidFill>
                  <a:srgbClr val="2A00FF"/>
                </a:solidFill>
                <a:latin typeface="+mn-ea"/>
              </a:rPr>
              <a:t>의 배수 아닙니다</a:t>
            </a:r>
            <a:r>
              <a:rPr lang="en-US" altLang="ko-KR" sz="2000" dirty="0" smtClean="0">
                <a:latin typeface="+mn-ea"/>
              </a:rPr>
              <a:t>");</a:t>
            </a:r>
            <a:endParaRPr lang="ko-KR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29109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비교</a:t>
            </a:r>
            <a:r>
              <a:rPr lang="en-US" altLang="ko-KR" dirty="0"/>
              <a:t> </a:t>
            </a:r>
            <a:r>
              <a:rPr lang="ko-KR" altLang="en-US" dirty="0"/>
              <a:t>연산과 논리 </a:t>
            </a:r>
            <a:r>
              <a:rPr lang="ko-KR" altLang="en-US" dirty="0" smtClean="0"/>
              <a:t>연산의 복합 사례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8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450408" y="2655027"/>
            <a:ext cx="6753413" cy="35855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sz="2400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// </a:t>
            </a:r>
            <a:r>
              <a:rPr lang="ko-KR" altLang="en-US" sz="2400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나이</a:t>
            </a:r>
            <a:r>
              <a:rPr lang="en-US" altLang="ko-KR" sz="2400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(</a:t>
            </a:r>
            <a:r>
              <a:rPr lang="en-US" altLang="ko-KR" sz="2400" b="1" dirty="0" err="1">
                <a:solidFill>
                  <a:schemeClr val="accent3">
                    <a:lumMod val="50000"/>
                  </a:schemeClr>
                </a:solidFill>
                <a:latin typeface="+mn-ea"/>
              </a:rPr>
              <a:t>int</a:t>
            </a:r>
            <a:r>
              <a:rPr lang="en-US" altLang="ko-KR" sz="2400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 age)</a:t>
            </a:r>
            <a:r>
              <a:rPr lang="ko-KR" altLang="en-US" sz="2400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가 </a:t>
            </a:r>
            <a:r>
              <a:rPr lang="en-US" altLang="ko-KR" sz="2400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20</a:t>
            </a:r>
            <a:r>
              <a:rPr lang="ko-KR" altLang="en-US" sz="2400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대인 경우</a:t>
            </a:r>
          </a:p>
          <a:p>
            <a:pPr>
              <a:spcBef>
                <a:spcPts val="600"/>
              </a:spcBef>
            </a:pPr>
            <a:r>
              <a:rPr lang="en-US" altLang="ko-KR" sz="2400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(age &gt;= 20) &amp;&amp; (age &lt; 30)</a:t>
            </a:r>
          </a:p>
          <a:p>
            <a:pPr>
              <a:spcBef>
                <a:spcPts val="600"/>
              </a:spcBef>
            </a:pPr>
            <a:endParaRPr lang="en-US" altLang="ko-KR" sz="2400" b="1" dirty="0">
              <a:solidFill>
                <a:schemeClr val="accent3">
                  <a:lumMod val="50000"/>
                </a:schemeClr>
              </a:solidFill>
              <a:latin typeface="+mn-ea"/>
            </a:endParaRPr>
          </a:p>
          <a:p>
            <a:pPr>
              <a:spcBef>
                <a:spcPts val="600"/>
              </a:spcBef>
            </a:pPr>
            <a:r>
              <a:rPr lang="en-US" altLang="ko-KR" sz="2400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// </a:t>
            </a:r>
            <a:r>
              <a:rPr lang="ko-KR" altLang="en-US" sz="2400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문자</a:t>
            </a:r>
            <a:r>
              <a:rPr lang="en-US" altLang="ko-KR" sz="2400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(char c)</a:t>
            </a:r>
            <a:r>
              <a:rPr lang="ko-KR" altLang="en-US" sz="2400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가 대문자인 경우</a:t>
            </a:r>
            <a:endParaRPr lang="en-US" altLang="ko-KR" sz="2400" b="1" dirty="0">
              <a:solidFill>
                <a:schemeClr val="accent3">
                  <a:lumMod val="50000"/>
                </a:schemeClr>
              </a:solidFill>
              <a:latin typeface="+mn-ea"/>
            </a:endParaRPr>
          </a:p>
          <a:p>
            <a:pPr>
              <a:spcBef>
                <a:spcPts val="600"/>
              </a:spcBef>
            </a:pPr>
            <a:r>
              <a:rPr lang="en-US" altLang="ko-KR" sz="2400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(c &gt;= 'A') &amp;&amp; (c &lt;= 'Z') </a:t>
            </a:r>
          </a:p>
          <a:p>
            <a:pPr>
              <a:spcBef>
                <a:spcPts val="600"/>
              </a:spcBef>
            </a:pPr>
            <a:endParaRPr lang="en-US" altLang="ko-KR" sz="2400" b="1" dirty="0">
              <a:solidFill>
                <a:schemeClr val="accent3">
                  <a:lumMod val="50000"/>
                </a:schemeClr>
              </a:solidFill>
              <a:latin typeface="+mn-ea"/>
            </a:endParaRPr>
          </a:p>
          <a:p>
            <a:pPr>
              <a:spcBef>
                <a:spcPts val="600"/>
              </a:spcBef>
            </a:pPr>
            <a:r>
              <a:rPr lang="en-US" altLang="ko-KR" sz="2400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// (</a:t>
            </a:r>
            <a:r>
              <a:rPr lang="en-US" altLang="ko-KR" sz="2400" b="1" dirty="0" err="1">
                <a:solidFill>
                  <a:schemeClr val="accent3">
                    <a:lumMod val="50000"/>
                  </a:schemeClr>
                </a:solidFill>
                <a:latin typeface="+mn-ea"/>
              </a:rPr>
              <a:t>x,y</a:t>
            </a:r>
            <a:r>
              <a:rPr lang="en-US" altLang="ko-KR" sz="2400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)</a:t>
            </a:r>
            <a:r>
              <a:rPr lang="ko-KR" altLang="en-US" sz="2400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가 </a:t>
            </a:r>
            <a:r>
              <a:rPr lang="en-US" altLang="ko-KR" sz="2400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(0,0)</a:t>
            </a:r>
            <a:r>
              <a:rPr lang="ko-KR" altLang="en-US" sz="2400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과 </a:t>
            </a:r>
            <a:r>
              <a:rPr lang="en-US" altLang="ko-KR" sz="2400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(50,50)</a:t>
            </a:r>
            <a:r>
              <a:rPr lang="ko-KR" altLang="en-US" sz="2400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의 사각형 내에 있음</a:t>
            </a:r>
          </a:p>
          <a:p>
            <a:pPr>
              <a:spcBef>
                <a:spcPts val="600"/>
              </a:spcBef>
            </a:pPr>
            <a:r>
              <a:rPr lang="en-US" altLang="ko-KR" sz="2400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(x&gt;=0) &amp;&amp; (y&gt;=0) &amp;&amp; (x&lt;=50) &amp;&amp; (y&lt;=50)</a:t>
            </a:r>
            <a:endParaRPr lang="ko-KR" altLang="en-US" sz="2400" b="1" dirty="0">
              <a:solidFill>
                <a:schemeClr val="accent3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090775" y="1333253"/>
            <a:ext cx="4591326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24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if(20 </a:t>
            </a:r>
            <a:r>
              <a:rPr lang="en-US" altLang="ko-KR" sz="2400" b="1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&lt;= age &lt; </a:t>
            </a:r>
            <a:r>
              <a:rPr lang="en-US" altLang="ko-KR" sz="24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30) </a:t>
            </a:r>
            <a:r>
              <a:rPr lang="en-US" altLang="ko-KR" sz="2400" b="1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	// </a:t>
            </a:r>
            <a:r>
              <a:rPr lang="ko-KR" altLang="en-US" sz="2400" b="1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오류</a:t>
            </a:r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자바프로그래밍</a:t>
            </a:r>
            <a:r>
              <a:rPr lang="en-US" altLang="ko-KR" smtClean="0"/>
              <a:t>1_4</a:t>
            </a:r>
            <a:r>
              <a:rPr lang="ko-KR" altLang="en-US" smtClean="0"/>
              <a:t>주</a:t>
            </a:r>
            <a:endParaRPr lang="en-US" dirty="0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4520112"/>
              </p:ext>
            </p:extLst>
          </p:nvPr>
        </p:nvGraphicFramePr>
        <p:xfrm>
          <a:off x="2059537" y="2494488"/>
          <a:ext cx="7144283" cy="4020311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7144283">
                  <a:extLst>
                    <a:ext uri="{9D8B030D-6E8A-4147-A177-3AD203B41FA5}">
                      <a16:colId xmlns:a16="http://schemas.microsoft.com/office/drawing/2014/main" val="2584323133"/>
                    </a:ext>
                  </a:extLst>
                </a:gridCol>
              </a:tblGrid>
              <a:tr h="4020311">
                <a:tc>
                  <a:txBody>
                    <a:bodyPr/>
                    <a:lstStyle/>
                    <a:p>
                      <a:pPr marL="85725" indent="0" algn="l"/>
                      <a:r>
                        <a:rPr lang="en-US" altLang="ko-KR" sz="2400" b="0" i="0" dirty="0" err="1" smtClean="0">
                          <a:solidFill>
                            <a:srgbClr val="000000"/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</a:rPr>
                        <a:t>System.</a:t>
                      </a:r>
                      <a:r>
                        <a:rPr lang="en-US" altLang="ko-KR" sz="2400" b="0" i="0" dirty="0" err="1" smtClean="0">
                          <a:solidFill>
                            <a:srgbClr val="0000C0"/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</a:rPr>
                        <a:t>out</a:t>
                      </a:r>
                      <a:r>
                        <a:rPr lang="en-US" altLang="ko-KR" sz="2400" b="0" i="0" dirty="0" err="1" smtClean="0">
                          <a:solidFill>
                            <a:srgbClr val="000000"/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</a:rPr>
                        <a:t>.print</a:t>
                      </a:r>
                      <a:r>
                        <a:rPr lang="en-US" altLang="ko-KR" sz="2400" b="0" i="0" dirty="0" smtClean="0">
                          <a:solidFill>
                            <a:srgbClr val="000000"/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</a:rPr>
                        <a:t>(</a:t>
                      </a:r>
                      <a:r>
                        <a:rPr lang="en-US" altLang="ko-KR" sz="2400" b="0" i="0" dirty="0" smtClean="0">
                          <a:solidFill>
                            <a:srgbClr val="2A00FF"/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</a:rPr>
                        <a:t>"</a:t>
                      </a:r>
                      <a:r>
                        <a:rPr lang="ko-KR" altLang="en-US" sz="2400" b="0" i="0" dirty="0" smtClean="0">
                          <a:solidFill>
                            <a:srgbClr val="2A00FF"/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</a:rPr>
                        <a:t>나이를 입력하세요 </a:t>
                      </a:r>
                      <a:r>
                        <a:rPr lang="en-US" altLang="ko-KR" sz="2400" b="0" i="0" dirty="0" smtClean="0">
                          <a:solidFill>
                            <a:srgbClr val="2A00FF"/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</a:rPr>
                        <a:t>&gt;&gt; "</a:t>
                      </a:r>
                      <a:r>
                        <a:rPr lang="en-US" altLang="ko-KR" sz="2400" b="0" i="0" dirty="0" smtClean="0">
                          <a:solidFill>
                            <a:srgbClr val="000000"/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</a:rPr>
                        <a:t>);</a:t>
                      </a:r>
                    </a:p>
                    <a:p>
                      <a:pPr marL="85725" indent="0" algn="l"/>
                      <a:r>
                        <a:rPr lang="en-US" altLang="ko-KR" sz="2400" b="0" i="0" dirty="0" err="1" smtClean="0">
                          <a:solidFill>
                            <a:srgbClr val="7F0055"/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</a:rPr>
                        <a:t>int</a:t>
                      </a:r>
                      <a:r>
                        <a:rPr lang="en-US" altLang="ko-KR" sz="2400" b="0" i="0" dirty="0" smtClean="0">
                          <a:solidFill>
                            <a:srgbClr val="000000"/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</a:rPr>
                        <a:t> </a:t>
                      </a:r>
                      <a:r>
                        <a:rPr lang="en-US" altLang="ko-KR" sz="2400" b="0" i="0" dirty="0" smtClean="0">
                          <a:solidFill>
                            <a:srgbClr val="6A3E3E"/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</a:rPr>
                        <a:t>age</a:t>
                      </a:r>
                      <a:r>
                        <a:rPr lang="en-US" altLang="ko-KR" sz="2400" b="0" i="0" dirty="0" smtClean="0">
                          <a:solidFill>
                            <a:srgbClr val="000000"/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</a:rPr>
                        <a:t>=</a:t>
                      </a:r>
                      <a:r>
                        <a:rPr lang="en-US" altLang="ko-KR" sz="2400" b="0" i="0" dirty="0" err="1" smtClean="0">
                          <a:solidFill>
                            <a:srgbClr val="6A3E3E"/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</a:rPr>
                        <a:t>in</a:t>
                      </a:r>
                      <a:r>
                        <a:rPr lang="en-US" altLang="ko-KR" sz="2400" b="0" i="0" dirty="0" err="1" smtClean="0">
                          <a:solidFill>
                            <a:srgbClr val="000000"/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</a:rPr>
                        <a:t>.nextInt</a:t>
                      </a:r>
                      <a:r>
                        <a:rPr lang="en-US" altLang="ko-KR" sz="2400" b="0" i="0" dirty="0" smtClean="0">
                          <a:solidFill>
                            <a:srgbClr val="000000"/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</a:rPr>
                        <a:t>();</a:t>
                      </a:r>
                    </a:p>
                    <a:p>
                      <a:pPr marL="85725" indent="0" algn="l"/>
                      <a:r>
                        <a:rPr lang="en-US" altLang="ko-KR" sz="2400" b="0" i="0" dirty="0" smtClean="0">
                          <a:solidFill>
                            <a:srgbClr val="7F0055"/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</a:rPr>
                        <a:t>if</a:t>
                      </a:r>
                      <a:r>
                        <a:rPr lang="en-US" altLang="ko-KR" sz="2400" b="0" i="0" dirty="0" smtClean="0">
                          <a:solidFill>
                            <a:srgbClr val="000000"/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</a:rPr>
                        <a:t>(20 &lt;= </a:t>
                      </a:r>
                      <a:r>
                        <a:rPr lang="en-US" altLang="ko-KR" sz="2400" b="0" i="0" dirty="0" smtClean="0">
                          <a:solidFill>
                            <a:srgbClr val="6A3E3E"/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</a:rPr>
                        <a:t>age</a:t>
                      </a:r>
                      <a:r>
                        <a:rPr lang="en-US" altLang="ko-KR" sz="2400" b="0" i="0" dirty="0" smtClean="0">
                          <a:solidFill>
                            <a:srgbClr val="000000"/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</a:rPr>
                        <a:t>  &amp;&amp; </a:t>
                      </a:r>
                      <a:r>
                        <a:rPr lang="en-US" altLang="ko-KR" sz="2400" b="0" i="0" dirty="0" smtClean="0">
                          <a:solidFill>
                            <a:srgbClr val="6A3E3E"/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</a:rPr>
                        <a:t>age</a:t>
                      </a:r>
                      <a:r>
                        <a:rPr lang="en-US" altLang="ko-KR" sz="2400" b="0" i="0" dirty="0" smtClean="0">
                          <a:solidFill>
                            <a:srgbClr val="000000"/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</a:rPr>
                        <a:t> &lt;30) {</a:t>
                      </a:r>
                    </a:p>
                    <a:p>
                      <a:pPr marL="623888" indent="0" algn="l"/>
                      <a:r>
                        <a:rPr lang="en-US" altLang="ko-KR" sz="2400" b="0" i="0" dirty="0" err="1" smtClean="0">
                          <a:solidFill>
                            <a:srgbClr val="000000"/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</a:rPr>
                        <a:t>System.</a:t>
                      </a:r>
                      <a:r>
                        <a:rPr lang="en-US" altLang="ko-KR" sz="2400" b="0" i="0" dirty="0" err="1" smtClean="0">
                          <a:solidFill>
                            <a:srgbClr val="0000C0"/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</a:rPr>
                        <a:t>out</a:t>
                      </a:r>
                      <a:r>
                        <a:rPr lang="en-US" altLang="ko-KR" sz="2400" b="0" i="0" dirty="0" err="1" smtClean="0">
                          <a:solidFill>
                            <a:srgbClr val="000000"/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</a:rPr>
                        <a:t>.println</a:t>
                      </a:r>
                      <a:r>
                        <a:rPr lang="en-US" altLang="ko-KR" sz="2400" b="0" i="0" dirty="0" smtClean="0">
                          <a:solidFill>
                            <a:srgbClr val="000000"/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</a:rPr>
                        <a:t>(</a:t>
                      </a:r>
                      <a:r>
                        <a:rPr lang="en-US" altLang="ko-KR" sz="2400" b="0" i="0" dirty="0" smtClean="0">
                          <a:solidFill>
                            <a:srgbClr val="2A00FF"/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</a:rPr>
                        <a:t>"20</a:t>
                      </a:r>
                      <a:r>
                        <a:rPr lang="ko-KR" altLang="en-US" sz="2400" b="0" i="0" dirty="0" smtClean="0">
                          <a:solidFill>
                            <a:srgbClr val="2A00FF"/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</a:rPr>
                        <a:t>대 입니다</a:t>
                      </a:r>
                      <a:r>
                        <a:rPr lang="en-US" altLang="ko-KR" sz="2400" b="0" i="0" dirty="0" smtClean="0">
                          <a:solidFill>
                            <a:srgbClr val="2A00FF"/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</a:rPr>
                        <a:t>"</a:t>
                      </a:r>
                      <a:r>
                        <a:rPr lang="en-US" altLang="ko-KR" sz="2400" b="0" i="0" dirty="0" smtClean="0">
                          <a:solidFill>
                            <a:srgbClr val="000000"/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</a:rPr>
                        <a:t>);</a:t>
                      </a:r>
                    </a:p>
                    <a:p>
                      <a:pPr marL="85725" indent="0" algn="l"/>
                      <a:r>
                        <a:rPr lang="en-US" altLang="ko-KR" sz="2400" b="0" i="0" dirty="0" smtClean="0">
                          <a:solidFill>
                            <a:srgbClr val="000000"/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</a:rPr>
                        <a:t>}</a:t>
                      </a:r>
                    </a:p>
                    <a:p>
                      <a:pPr marL="85725" indent="0" algn="l"/>
                      <a:r>
                        <a:rPr lang="en-US" altLang="ko-KR" sz="2400" b="0" i="0" dirty="0" smtClean="0">
                          <a:solidFill>
                            <a:srgbClr val="7F0055"/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</a:rPr>
                        <a:t>else</a:t>
                      </a:r>
                      <a:r>
                        <a:rPr lang="en-US" altLang="ko-KR" sz="2400" b="0" i="0" dirty="0" smtClean="0">
                          <a:solidFill>
                            <a:srgbClr val="000000"/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</a:rPr>
                        <a:t> {</a:t>
                      </a:r>
                    </a:p>
                    <a:p>
                      <a:pPr marL="358775" indent="179388" algn="l"/>
                      <a:r>
                        <a:rPr lang="en-US" altLang="ko-KR" sz="2400" b="0" i="0" dirty="0" err="1" smtClean="0">
                          <a:solidFill>
                            <a:srgbClr val="000000"/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</a:rPr>
                        <a:t>System.</a:t>
                      </a:r>
                      <a:r>
                        <a:rPr lang="en-US" altLang="ko-KR" sz="2400" b="0" i="0" dirty="0" err="1" smtClean="0">
                          <a:solidFill>
                            <a:srgbClr val="0000C0"/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</a:rPr>
                        <a:t>out</a:t>
                      </a:r>
                      <a:r>
                        <a:rPr lang="en-US" altLang="ko-KR" sz="2400" b="0" i="0" dirty="0" err="1" smtClean="0">
                          <a:solidFill>
                            <a:srgbClr val="000000"/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</a:rPr>
                        <a:t>.println</a:t>
                      </a:r>
                      <a:r>
                        <a:rPr lang="en-US" altLang="ko-KR" sz="2400" b="0" i="0" dirty="0" smtClean="0">
                          <a:solidFill>
                            <a:srgbClr val="000000"/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</a:rPr>
                        <a:t>(</a:t>
                      </a:r>
                      <a:r>
                        <a:rPr lang="en-US" altLang="ko-KR" sz="2400" b="0" i="0" dirty="0" smtClean="0">
                          <a:solidFill>
                            <a:srgbClr val="2A00FF"/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</a:rPr>
                        <a:t>"20</a:t>
                      </a:r>
                      <a:r>
                        <a:rPr lang="ko-KR" altLang="en-US" sz="2400" b="0" i="0" dirty="0" smtClean="0">
                          <a:solidFill>
                            <a:srgbClr val="2A00FF"/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</a:rPr>
                        <a:t>대가 아닙니다</a:t>
                      </a:r>
                      <a:r>
                        <a:rPr lang="en-US" altLang="ko-KR" sz="2400" b="0" i="0" dirty="0" smtClean="0">
                          <a:solidFill>
                            <a:srgbClr val="2A00FF"/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</a:rPr>
                        <a:t>"</a:t>
                      </a:r>
                      <a:r>
                        <a:rPr lang="en-US" altLang="ko-KR" sz="2400" b="0" i="0" dirty="0" smtClean="0">
                          <a:solidFill>
                            <a:srgbClr val="000000"/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</a:rPr>
                        <a:t>);</a:t>
                      </a:r>
                    </a:p>
                    <a:p>
                      <a:pPr marL="85725" indent="0" algn="l"/>
                      <a:r>
                        <a:rPr lang="en-US" altLang="ko-KR" sz="2400" b="0" i="0" dirty="0" smtClean="0">
                          <a:solidFill>
                            <a:srgbClr val="000000"/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</a:rPr>
                        <a:t>}</a:t>
                      </a:r>
                    </a:p>
                    <a:p>
                      <a:pPr marL="85725" indent="0" algn="l"/>
                      <a:r>
                        <a:rPr lang="en-US" altLang="ko-KR" sz="2400" b="0" i="0" dirty="0" err="1" smtClean="0">
                          <a:solidFill>
                            <a:srgbClr val="000000"/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</a:rPr>
                        <a:t>System.</a:t>
                      </a:r>
                      <a:r>
                        <a:rPr lang="en-US" altLang="ko-KR" sz="2400" b="0" i="0" dirty="0" err="1" smtClean="0">
                          <a:solidFill>
                            <a:srgbClr val="0000C0"/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</a:rPr>
                        <a:t>out</a:t>
                      </a:r>
                      <a:r>
                        <a:rPr lang="en-US" altLang="ko-KR" sz="2400" b="0" i="0" dirty="0" err="1" smtClean="0">
                          <a:solidFill>
                            <a:srgbClr val="000000"/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</a:rPr>
                        <a:t>.println</a:t>
                      </a:r>
                      <a:r>
                        <a:rPr lang="en-US" altLang="ko-KR" sz="2400" b="0" i="0" dirty="0" smtClean="0">
                          <a:solidFill>
                            <a:srgbClr val="000000"/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</a:rPr>
                        <a:t>(</a:t>
                      </a:r>
                      <a:r>
                        <a:rPr lang="en-US" altLang="ko-KR" sz="2400" b="0" i="0" dirty="0" smtClean="0">
                          <a:solidFill>
                            <a:srgbClr val="2A00FF"/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</a:rPr>
                        <a:t>"</a:t>
                      </a:r>
                      <a:r>
                        <a:rPr lang="ko-KR" altLang="en-US" sz="2400" b="0" i="0" dirty="0" smtClean="0">
                          <a:solidFill>
                            <a:srgbClr val="2A00FF"/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</a:rPr>
                        <a:t>프로그램 종료</a:t>
                      </a:r>
                      <a:r>
                        <a:rPr lang="en-US" altLang="ko-KR" sz="2400" b="0" i="0" dirty="0" smtClean="0">
                          <a:solidFill>
                            <a:srgbClr val="2A00FF"/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</a:rPr>
                        <a:t>"</a:t>
                      </a:r>
                      <a:r>
                        <a:rPr lang="en-US" altLang="ko-KR" sz="2400" b="0" i="0" dirty="0" smtClean="0">
                          <a:solidFill>
                            <a:srgbClr val="000000"/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</a:rPr>
                        <a:t>);</a:t>
                      </a:r>
                    </a:p>
                    <a:p>
                      <a:pPr marL="85725" indent="0" algn="l"/>
                      <a:r>
                        <a:rPr lang="en-US" altLang="ko-KR" sz="2400" b="0" i="0" dirty="0" err="1" smtClean="0">
                          <a:solidFill>
                            <a:srgbClr val="6A3E3E"/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</a:rPr>
                        <a:t>in</a:t>
                      </a:r>
                      <a:r>
                        <a:rPr lang="en-US" altLang="ko-KR" sz="2400" b="0" i="0" dirty="0" err="1" smtClean="0">
                          <a:solidFill>
                            <a:srgbClr val="000000"/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</a:rPr>
                        <a:t>.close</a:t>
                      </a:r>
                      <a:r>
                        <a:rPr lang="en-US" altLang="ko-KR" sz="2400" b="0" i="0" dirty="0" smtClean="0">
                          <a:solidFill>
                            <a:srgbClr val="000000"/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</a:rPr>
                        <a:t>();</a:t>
                      </a:r>
                      <a:endParaRPr lang="ko-KR" altLang="en-US" sz="2400" b="0" i="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9974040"/>
                  </a:ext>
                </a:extLst>
              </a:tr>
            </a:tbl>
          </a:graphicData>
        </a:graphic>
      </p:graphicFrame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743" y="1333253"/>
            <a:ext cx="2470101" cy="84592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3"/>
          <a:srcRect b="4469"/>
          <a:stretch/>
        </p:blipFill>
        <p:spPr>
          <a:xfrm>
            <a:off x="3430291" y="1333252"/>
            <a:ext cx="2495502" cy="84592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34372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Gallery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AC464412-510E-4F2B-8947-A0DDBD028997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갤러리</Template>
  <TotalTime>1816</TotalTime>
  <Words>1618</Words>
  <Application>Microsoft Office PowerPoint</Application>
  <PresentationFormat>와이드스크린</PresentationFormat>
  <Paragraphs>358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4" baseType="lpstr">
      <vt:lpstr>맑은 고딕</vt:lpstr>
      <vt:lpstr>맑은 고딕 Semilight</vt:lpstr>
      <vt:lpstr>Arial</vt:lpstr>
      <vt:lpstr>Palatino Linotype</vt:lpstr>
      <vt:lpstr>Wingdings</vt:lpstr>
      <vt:lpstr>Gallery</vt:lpstr>
      <vt:lpstr>제어문 - 조건문</vt:lpstr>
      <vt:lpstr>제어문</vt:lpstr>
      <vt:lpstr>조건문 </vt:lpstr>
      <vt:lpstr>조건문 - if</vt:lpstr>
      <vt:lpstr>if 사용 예</vt:lpstr>
      <vt:lpstr>if 사용 예</vt:lpstr>
      <vt:lpstr>조건문 – if-else</vt:lpstr>
      <vt:lpstr>조건문 – if-else</vt:lpstr>
      <vt:lpstr>비교 연산과 논리 연산의 복합 사례</vt:lpstr>
      <vt:lpstr>if-else 사용 예 </vt:lpstr>
      <vt:lpstr>조건문 - 다중 if-else 문</vt:lpstr>
      <vt:lpstr>다중 if-else 사용 예</vt:lpstr>
      <vt:lpstr>중첩 if-else 문</vt:lpstr>
      <vt:lpstr>제어문 - switch문</vt:lpstr>
      <vt:lpstr>switch 문으로 학점 매기기</vt:lpstr>
      <vt:lpstr>제어문 - case 문의 값</vt:lpstr>
      <vt:lpstr>switch 문 활용</vt:lpstr>
      <vt:lpstr>다중 if &amp; switch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hallym</dc:creator>
  <cp:lastModifiedBy>hallym</cp:lastModifiedBy>
  <cp:revision>373</cp:revision>
  <dcterms:created xsi:type="dcterms:W3CDTF">2020-03-05T03:10:27Z</dcterms:created>
  <dcterms:modified xsi:type="dcterms:W3CDTF">2020-04-03T03:55:11Z</dcterms:modified>
</cp:coreProperties>
</file>