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318" r:id="rId3"/>
    <p:sldId id="339" r:id="rId4"/>
    <p:sldId id="319" r:id="rId5"/>
    <p:sldId id="336" r:id="rId6"/>
    <p:sldId id="323" r:id="rId7"/>
    <p:sldId id="337" r:id="rId8"/>
    <p:sldId id="324" r:id="rId9"/>
    <p:sldId id="325" r:id="rId10"/>
    <p:sldId id="326" r:id="rId11"/>
    <p:sldId id="327" r:id="rId12"/>
    <p:sldId id="328" r:id="rId13"/>
    <p:sldId id="32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4FD"/>
    <a:srgbClr val="EC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0AE1A-1189-4F9D-AF11-ED0C94B55E2F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107CC-1673-4F8F-A8E5-381FB4974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9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1_5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1_5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1_5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84" y="1"/>
            <a:ext cx="11413067" cy="9874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49252" y="1146176"/>
            <a:ext cx="5693833" cy="5083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6285" y="1146176"/>
            <a:ext cx="5693833" cy="5083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9351433" y="6532564"/>
            <a:ext cx="2540000" cy="166687"/>
          </a:xfrm>
        </p:spPr>
        <p:txBody>
          <a:bodyPr/>
          <a:lstStyle>
            <a:lvl1pPr>
              <a:defRPr/>
            </a:lvl1pPr>
          </a:lstStyle>
          <a:p>
            <a:fld id="{BE2417B8-BB63-401D-B0BD-FEAEF463A583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70933" y="6496050"/>
            <a:ext cx="3860800" cy="21113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1_5</a:t>
            </a:r>
            <a:r>
              <a:rPr lang="ko-KR" altLang="en-US" smtClean="0"/>
              <a:t>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220566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84" y="1"/>
            <a:ext cx="11413067" cy="9874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49251" y="1146176"/>
            <a:ext cx="11590867" cy="508317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351433" y="6532564"/>
            <a:ext cx="2540000" cy="166687"/>
          </a:xfrm>
        </p:spPr>
        <p:txBody>
          <a:bodyPr/>
          <a:lstStyle>
            <a:lvl1pPr>
              <a:defRPr/>
            </a:lvl1pPr>
          </a:lstStyle>
          <a:p>
            <a:fld id="{642ABEB2-7CDC-4B94-A7B2-850D0E90A65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0933" y="6496050"/>
            <a:ext cx="3860800" cy="21113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1_5</a:t>
            </a:r>
            <a:r>
              <a:rPr lang="ko-KR" altLang="en-US" smtClean="0"/>
              <a:t>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69228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78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016" y="96550"/>
            <a:ext cx="9520158" cy="916676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24" y="1273323"/>
            <a:ext cx="11944608" cy="5230027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23746" y="6651826"/>
            <a:ext cx="4868254" cy="206174"/>
          </a:xfrm>
        </p:spPr>
        <p:txBody>
          <a:bodyPr/>
          <a:lstStyle>
            <a:lvl1pPr algn="r">
              <a:defRPr sz="900" b="1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1_5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1448" y="856767"/>
            <a:ext cx="367932" cy="286507"/>
          </a:xfrm>
        </p:spPr>
        <p:txBody>
          <a:bodyPr/>
          <a:lstStyle>
            <a:lvl1pPr algn="r">
              <a:defRPr sz="1000">
                <a:latin typeface="+mn-ea"/>
                <a:ea typeface="+mn-ea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8742" y="15968"/>
            <a:ext cx="0" cy="107784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1_5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1_5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1_5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1_5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1_5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1_5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1_5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/>
          <a:srcRect t="2769" b="-2769"/>
          <a:stretch/>
        </p:blipFill>
        <p:spPr>
          <a:xfrm>
            <a:off x="0" y="6622992"/>
            <a:ext cx="12192000" cy="25558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1_5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 smtClean="0">
                <a:latin typeface="+mn-ea"/>
                <a:ea typeface="+mn-ea"/>
              </a:rPr>
              <a:t>제어문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- </a:t>
            </a:r>
            <a:r>
              <a:rPr lang="ko-KR" altLang="en-US" b="1" dirty="0" err="1" smtClean="0">
                <a:latin typeface="+mn-ea"/>
                <a:ea typeface="+mn-ea"/>
              </a:rPr>
              <a:t>반복문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자바프로그래밍</a:t>
            </a:r>
            <a:r>
              <a:rPr lang="en-US" altLang="ko-KR" sz="2000" dirty="0" smtClean="0"/>
              <a:t>1_5</a:t>
            </a:r>
            <a:r>
              <a:rPr lang="ko-KR" altLang="en-US" sz="2000" dirty="0" smtClean="0"/>
              <a:t>주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신미영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37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53824" y="1273323"/>
            <a:ext cx="4556938" cy="5230027"/>
          </a:xfrm>
        </p:spPr>
        <p:txBody>
          <a:bodyPr/>
          <a:lstStyle/>
          <a:p>
            <a:r>
              <a:rPr lang="en-US" altLang="ko-KR" dirty="0"/>
              <a:t>-1</a:t>
            </a:r>
            <a:r>
              <a:rPr lang="ko-KR" altLang="en-US" dirty="0"/>
              <a:t>이 입력될 때까지 입력된 </a:t>
            </a:r>
            <a:r>
              <a:rPr lang="ko-KR" altLang="en-US" dirty="0" smtClean="0"/>
              <a:t>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 출력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1_5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22595" y="142905"/>
            <a:ext cx="9520158" cy="916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+mn-ea"/>
                <a:ea typeface="+mn-ea"/>
              </a:rPr>
              <a:t>while </a:t>
            </a:r>
            <a:r>
              <a:rPr lang="ko-KR" altLang="en-US" dirty="0" smtClean="0">
                <a:latin typeface="+mn-ea"/>
                <a:ea typeface="+mn-ea"/>
              </a:rPr>
              <a:t>문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80" y="5097112"/>
            <a:ext cx="3527281" cy="9291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13135"/>
              </p:ext>
            </p:extLst>
          </p:nvPr>
        </p:nvGraphicFramePr>
        <p:xfrm>
          <a:off x="4642396" y="934560"/>
          <a:ext cx="7432812" cy="5577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32812">
                  <a:extLst>
                    <a:ext uri="{9D8B030D-6E8A-4147-A177-3AD203B41FA5}">
                      <a16:colId xmlns:a16="http://schemas.microsoft.com/office/drawing/2014/main" val="4176209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WhileExam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marL="179388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358775" indent="0" algn="l"/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count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=0;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count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는 입력된 정수의 개수</a:t>
                      </a:r>
                    </a:p>
                    <a:p>
                      <a:pPr marL="358775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Scanner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Scanner(System.</a:t>
                      </a:r>
                      <a:r>
                        <a:rPr lang="en-US" altLang="ko-KR" sz="1800" b="0" i="0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358775" indent="0"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정수를 입력하고 마지막에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-1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을 입력하세요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."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358775" indent="0" algn="l"/>
                      <a:endParaRPr lang="ko-KR" altLang="en-US" sz="1800" b="0" i="0" dirty="0" smtClean="0">
                        <a:latin typeface="+mn-ea"/>
                        <a:ea typeface="+mn-ea"/>
                      </a:endParaRPr>
                    </a:p>
                    <a:p>
                      <a:pPr marL="358775" indent="0" algn="l"/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.nextInt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정수 입력</a:t>
                      </a:r>
                    </a:p>
                    <a:p>
                      <a:pPr marL="358775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while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!= -1) {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-1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이 입력되면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while 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문 벗어남</a:t>
                      </a:r>
                    </a:p>
                    <a:p>
                      <a:pPr marL="358775" indent="0" algn="l"/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   count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++;</a:t>
                      </a:r>
                    </a:p>
                    <a:p>
                      <a:pPr marL="358775" indent="0" algn="l"/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   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.nextInt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정수 입력</a:t>
                      </a:r>
                    </a:p>
                    <a:p>
                      <a:pPr marL="358775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358775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if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count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== 0) </a:t>
                      </a:r>
                    </a:p>
                    <a:p>
                      <a:pPr marL="358775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입력된 수가 없습니다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."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358775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else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358775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정수의 개수는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count</a:t>
                      </a:r>
                      <a:r>
                        <a:rPr lang="ko-KR" altLang="en-US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358775" indent="0" algn="l"/>
                      <a:endParaRPr lang="en-US" altLang="ko-KR" sz="18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358775" indent="0"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프로그램 종료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358775" indent="0" algn="l"/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.close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179388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1800" b="0" i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676957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80" y="2284353"/>
            <a:ext cx="3527281" cy="24188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4976754" y="2572283"/>
            <a:ext cx="5825129" cy="2640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4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583909" y="1925621"/>
            <a:ext cx="6996068" cy="4449541"/>
            <a:chOff x="2045382" y="2122175"/>
            <a:chExt cx="6654236" cy="420267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5382" y="2122175"/>
              <a:ext cx="6654236" cy="420267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550161" y="3888336"/>
              <a:ext cx="1285581" cy="421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+mn-ea"/>
                </a:rPr>
                <a:t>..</a:t>
              </a:r>
              <a:r>
                <a:rPr lang="ko-KR" altLang="en-US" sz="2000" b="1" dirty="0" err="1" smtClean="0">
                  <a:latin typeface="+mn-ea"/>
                </a:rPr>
                <a:t>실행문</a:t>
              </a:r>
              <a:r>
                <a:rPr lang="en-US" altLang="ko-KR" sz="2000" b="1" dirty="0" smtClean="0">
                  <a:latin typeface="+mn-ea"/>
                </a:rPr>
                <a:t>..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46172" y="3296756"/>
              <a:ext cx="1285581" cy="421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+mn-ea"/>
                </a:rPr>
                <a:t>..</a:t>
              </a:r>
              <a:r>
                <a:rPr lang="ko-KR" altLang="en-US" sz="2000" b="1" dirty="0" err="1" smtClean="0">
                  <a:latin typeface="+mn-ea"/>
                </a:rPr>
                <a:t>실행문</a:t>
              </a:r>
              <a:r>
                <a:rPr lang="en-US" altLang="ko-KR" sz="2000" b="1" dirty="0" smtClean="0">
                  <a:latin typeface="+mn-ea"/>
                </a:rPr>
                <a:t>..</a:t>
              </a:r>
              <a:endParaRPr lang="ko-KR" altLang="en-US" sz="2000" b="1" dirty="0">
                <a:latin typeface="+mn-ea"/>
              </a:endParaRPr>
            </a:p>
          </p:txBody>
        </p:sp>
      </p:grpSp>
      <p:sp>
        <p:nvSpPr>
          <p:cNvPr id="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do-while </a:t>
            </a:r>
            <a:r>
              <a:rPr lang="ko-KR" altLang="en-US" dirty="0" smtClean="0">
                <a:latin typeface="+mn-ea"/>
                <a:ea typeface="+mn-ea"/>
              </a:rPr>
              <a:t>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반복 조건이 </a:t>
            </a:r>
            <a:r>
              <a:rPr lang="en-US" altLang="ko-KR" dirty="0"/>
              <a:t>true</a:t>
            </a:r>
            <a:r>
              <a:rPr lang="ko-KR" altLang="en-US" dirty="0"/>
              <a:t>이면 반복</a:t>
            </a:r>
            <a:r>
              <a:rPr lang="en-US" altLang="ko-KR" dirty="0"/>
              <a:t>, false</a:t>
            </a:r>
            <a:r>
              <a:rPr lang="ko-KR" altLang="en-US" dirty="0"/>
              <a:t>이면 반복 종료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반복 </a:t>
            </a:r>
            <a:r>
              <a:rPr lang="ko-KR" altLang="en-US"/>
              <a:t>조건이 </a:t>
            </a:r>
            <a:r>
              <a:rPr lang="ko-KR" altLang="en-US" smtClean="0"/>
              <a:t>없으면 </a:t>
            </a:r>
            <a:r>
              <a:rPr lang="ko-KR" altLang="en-US" dirty="0"/>
              <a:t>컴파일 오류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무조건 최소 한번 </a:t>
            </a:r>
            <a:r>
              <a:rPr lang="ko-KR" altLang="en-US" dirty="0" err="1"/>
              <a:t>작업문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b="1" dirty="0" smtClean="0"/>
              <a:t>조건식 다음에 반드시 </a:t>
            </a:r>
            <a:r>
              <a:rPr lang="en-US" altLang="ko-KR" b="1" dirty="0" smtClean="0">
                <a:solidFill>
                  <a:srgbClr val="FF0000"/>
                </a:solidFill>
              </a:rPr>
              <a:t>;</a:t>
            </a:r>
            <a:endParaRPr lang="ko-KR" altLang="en-US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1_5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03020" y="4241488"/>
            <a:ext cx="1110953" cy="39887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74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do-while </a:t>
            </a:r>
            <a:r>
              <a:rPr lang="ko-KR" altLang="en-US" dirty="0" smtClean="0">
                <a:latin typeface="+mn-ea"/>
                <a:ea typeface="+mn-ea"/>
              </a:rPr>
              <a:t>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1_5</a:t>
            </a:r>
            <a:r>
              <a:rPr lang="ko-KR" altLang="en-US" smtClean="0"/>
              <a:t>주</a:t>
            </a:r>
            <a:endParaRPr 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596292"/>
              </p:ext>
            </p:extLst>
          </p:nvPr>
        </p:nvGraphicFramePr>
        <p:xfrm>
          <a:off x="949598" y="999748"/>
          <a:ext cx="7432812" cy="5577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432812">
                  <a:extLst>
                    <a:ext uri="{9D8B030D-6E8A-4147-A177-3AD203B41FA5}">
                      <a16:colId xmlns:a16="http://schemas.microsoft.com/office/drawing/2014/main" val="4176209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DoWhileExam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marL="179388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358775" indent="0" algn="l"/>
                      <a:r>
                        <a:rPr lang="en-US" altLang="ko-KR" sz="18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count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=0, 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count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는 입력된 정수의 개수</a:t>
                      </a:r>
                    </a:p>
                    <a:p>
                      <a:pPr marL="358775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Scanner 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Scanner(System.</a:t>
                      </a:r>
                      <a:r>
                        <a:rPr lang="en-US" altLang="ko-KR" sz="1800" b="0" i="0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358775" indent="0"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정수를 입력하고 마지막에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-1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을 입력하세요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."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358775" indent="0" algn="l"/>
                      <a:endParaRPr lang="ko-KR" altLang="en-US" sz="1800" b="0" i="0" dirty="0" smtClean="0">
                        <a:latin typeface="+mn-ea"/>
                        <a:ea typeface="+mn-ea"/>
                      </a:endParaRPr>
                    </a:p>
                    <a:p>
                      <a:pPr marL="358775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do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{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-1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이 입력되면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while 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문 벗어남</a:t>
                      </a:r>
                    </a:p>
                    <a:p>
                      <a:pPr marL="717550" indent="0" algn="l"/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.nextInt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 </a:t>
                      </a:r>
                      <a:r>
                        <a:rPr lang="en-US" altLang="ko-KR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18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정수 입력</a:t>
                      </a:r>
                    </a:p>
                    <a:p>
                      <a:pPr marL="717550" indent="0" algn="l"/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count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++;</a:t>
                      </a:r>
                    </a:p>
                    <a:p>
                      <a:pPr marL="358775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while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!= -1);</a:t>
                      </a:r>
                    </a:p>
                    <a:p>
                      <a:pPr marL="358775" indent="0" algn="l"/>
                      <a:r>
                        <a:rPr lang="ko-KR" altLang="en-US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358775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if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((</a:t>
                      </a:r>
                      <a:r>
                        <a:rPr lang="en-US" altLang="ko-KR" sz="18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count-1)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== 0) </a:t>
                      </a:r>
                    </a:p>
                    <a:p>
                      <a:pPr marL="717550" indent="0"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입력된 수가 없습니다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."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358775" indent="0" algn="l"/>
                      <a:r>
                        <a:rPr lang="en-US" altLang="ko-KR" sz="18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else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717550" indent="0"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정수의 개수는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1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count</a:t>
                      </a:r>
                      <a:r>
                        <a:rPr lang="en-US" altLang="ko-KR" sz="18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-1) 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358775" indent="0" algn="l"/>
                      <a:endParaRPr lang="en-US" altLang="ko-KR" sz="18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358775" indent="0" algn="l"/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8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프로그램 종료</a:t>
                      </a:r>
                      <a:r>
                        <a:rPr lang="en-US" altLang="ko-KR" sz="18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358775" indent="0" algn="l"/>
                      <a:r>
                        <a:rPr lang="en-US" altLang="ko-KR" sz="18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in</a:t>
                      </a:r>
                      <a:r>
                        <a:rPr lang="en-US" altLang="ko-KR" sz="18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.close</a:t>
                      </a:r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179388" indent="0"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1800" b="0" i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67695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233696" y="2616609"/>
            <a:ext cx="6354969" cy="26646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3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do-while </a:t>
            </a:r>
            <a:r>
              <a:rPr lang="ko-KR" altLang="en-US" dirty="0">
                <a:latin typeface="+mn-ea"/>
              </a:rPr>
              <a:t>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주사위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다섯 번 던져서 나오는 눈을 출력 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1_5</a:t>
            </a:r>
            <a:r>
              <a:rPr lang="ko-KR" altLang="en-US" smtClean="0"/>
              <a:t>주</a:t>
            </a:r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03" y="1839910"/>
            <a:ext cx="1914525" cy="2286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946037"/>
              </p:ext>
            </p:extLst>
          </p:nvPr>
        </p:nvGraphicFramePr>
        <p:xfrm>
          <a:off x="2786942" y="1839910"/>
          <a:ext cx="8467869" cy="4663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467869">
                  <a:extLst>
                    <a:ext uri="{9D8B030D-6E8A-4147-A177-3AD203B41FA5}">
                      <a16:colId xmlns:a16="http://schemas.microsoft.com/office/drawing/2014/main" val="4176209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DoWhileExam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marL="265113" indent="0" algn="l"/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623888" indent="0" algn="l"/>
                      <a:r>
                        <a:rPr lang="en-US" altLang="ko-KR" sz="20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count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=1;  </a:t>
                      </a:r>
                      <a:r>
                        <a:rPr lang="en-US" altLang="ko-KR" sz="2000" b="0" i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2000" b="0" i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주사위 던지는 횟수</a:t>
                      </a:r>
                      <a:endParaRPr lang="en-US" altLang="ko-KR" sz="2000" b="0" i="0" dirty="0" smtClean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  <a:p>
                      <a:pPr marL="623888" indent="0" algn="l"/>
                      <a:r>
                        <a:rPr lang="en-US" altLang="ko-KR" sz="20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value1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value2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623888" indent="0" algn="l"/>
                      <a:endParaRPr lang="ko-KR" altLang="en-US" sz="2000" b="0" i="0" dirty="0" smtClean="0">
                        <a:latin typeface="+mn-ea"/>
                        <a:ea typeface="+mn-ea"/>
                      </a:endParaRPr>
                    </a:p>
                    <a:p>
                      <a:pPr marL="623888" indent="0" algn="l"/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do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{</a:t>
                      </a:r>
                    </a:p>
                    <a:p>
                      <a:pPr marL="896938" indent="0" algn="l"/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value1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=(</a:t>
                      </a:r>
                      <a:r>
                        <a:rPr lang="en-US" altLang="ko-KR" sz="20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)(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Math.random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()*6) +1;</a:t>
                      </a:r>
                    </a:p>
                    <a:p>
                      <a:pPr marL="896938" indent="0" algn="l"/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value2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=(</a:t>
                      </a:r>
                      <a:r>
                        <a:rPr lang="en-US" altLang="ko-KR" sz="20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)(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Math.random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()*6) +1;</a:t>
                      </a:r>
                    </a:p>
                    <a:p>
                      <a:pPr marL="896938" indent="0" algn="l"/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.printf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"%d 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회 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: ( %d, %d) \n"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count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value1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value2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896938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++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count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623888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while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count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&lt; 6);</a:t>
                      </a:r>
                    </a:p>
                    <a:p>
                      <a:pPr marL="623888" indent="0" algn="l"/>
                      <a:endParaRPr lang="ko-KR" altLang="en-US" sz="2000" b="0" i="0" dirty="0" smtClean="0">
                        <a:latin typeface="+mn-ea"/>
                        <a:ea typeface="+mn-ea"/>
                      </a:endParaRPr>
                    </a:p>
                    <a:p>
                      <a:pPr marL="623888" indent="0" algn="l"/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프로그램 종료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265113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2000" b="0" i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676957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276141" y="3213217"/>
            <a:ext cx="7978670" cy="2059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04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3824" y="1273323"/>
            <a:ext cx="9742206" cy="523002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조건을 만족하는 동안 특정 작업을 반복해서 실행하는 문장</a:t>
            </a:r>
            <a:endParaRPr lang="en-US" altLang="ko-KR" dirty="0" smtClean="0"/>
          </a:p>
          <a:p>
            <a:r>
              <a:rPr lang="ko-KR" altLang="en-US" dirty="0" smtClean="0"/>
              <a:t>조건이 충족되지 않으면 반복 종료 </a:t>
            </a:r>
            <a:endParaRPr lang="en-US" altLang="ko-KR" dirty="0" smtClean="0"/>
          </a:p>
          <a:p>
            <a:r>
              <a:rPr lang="ko-KR" altLang="en-US" dirty="0" smtClean="0"/>
              <a:t>반복이 필요한 경우</a:t>
            </a:r>
            <a:endParaRPr lang="en-US" altLang="ko-KR" dirty="0" smtClean="0"/>
          </a:p>
          <a:p>
            <a:r>
              <a:rPr lang="ko-KR" altLang="en-US" dirty="0" smtClean="0"/>
              <a:t>자바 반복문의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 </a:t>
            </a:r>
            <a:r>
              <a:rPr lang="ko-KR" altLang="en-US" dirty="0" smtClean="0"/>
              <a:t>문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반복 횟수를 알고 있을 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while, do while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조건에 따라 반복할 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1_5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구름 모양 설명선 6"/>
          <p:cNvSpPr/>
          <p:nvPr/>
        </p:nvSpPr>
        <p:spPr>
          <a:xfrm>
            <a:off x="5755591" y="4308892"/>
            <a:ext cx="2973937" cy="1324071"/>
          </a:xfrm>
          <a:prstGeom prst="cloudCallout">
            <a:avLst>
              <a:gd name="adj1" fmla="val -8654"/>
              <a:gd name="adj2" fmla="val 1535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이름 찾기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자료 검색 반복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" name="구름 모양 설명선 7"/>
          <p:cNvSpPr/>
          <p:nvPr/>
        </p:nvSpPr>
        <p:spPr>
          <a:xfrm>
            <a:off x="6178609" y="1985084"/>
            <a:ext cx="3324314" cy="1715031"/>
          </a:xfrm>
          <a:prstGeom prst="cloudCallout">
            <a:avLst>
              <a:gd name="adj1" fmla="val -2685"/>
              <a:gd name="adj2" fmla="val 1100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부터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100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사이 짝수 합 계산하기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덧셈 반복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구름 모양 설명선 8"/>
          <p:cNvSpPr/>
          <p:nvPr/>
        </p:nvSpPr>
        <p:spPr>
          <a:xfrm>
            <a:off x="8729528" y="3498381"/>
            <a:ext cx="2973937" cy="1324071"/>
          </a:xfrm>
          <a:prstGeom prst="cloudCallout">
            <a:avLst>
              <a:gd name="adj1" fmla="val -8654"/>
              <a:gd name="adj2" fmla="val 1535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한 반에서 최고 성적 찾기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성적 검색 반복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311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for </a:t>
            </a:r>
            <a:r>
              <a:rPr lang="ko-KR" altLang="en-US" dirty="0" smtClean="0">
                <a:latin typeface="+mn-ea"/>
                <a:ea typeface="+mn-ea"/>
              </a:rPr>
              <a:t>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1_5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42" y="1244666"/>
            <a:ext cx="8730572" cy="486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5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for </a:t>
            </a:r>
            <a:r>
              <a:rPr lang="ko-KR" altLang="en-US" dirty="0" smtClean="0">
                <a:latin typeface="+mn-ea"/>
                <a:ea typeface="+mn-ea"/>
              </a:rPr>
              <a:t>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0" name="슬라이드 번호 개체 틀 3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43" y="1421943"/>
            <a:ext cx="6945091" cy="4201189"/>
          </a:xfrm>
          <a:prstGeom prst="rect">
            <a:avLst/>
          </a:prstGeom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1_5</a:t>
            </a:r>
            <a:r>
              <a:rPr lang="ko-KR" altLang="en-US" smtClean="0"/>
              <a:t>주</a:t>
            </a:r>
            <a:endParaRPr 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001228"/>
              </p:ext>
            </p:extLst>
          </p:nvPr>
        </p:nvGraphicFramePr>
        <p:xfrm>
          <a:off x="3994917" y="1627697"/>
          <a:ext cx="7952104" cy="399543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952104">
                  <a:extLst>
                    <a:ext uri="{9D8B030D-6E8A-4147-A177-3AD203B41FA5}">
                      <a16:colId xmlns:a16="http://schemas.microsoft.com/office/drawing/2014/main" val="4246506026"/>
                    </a:ext>
                  </a:extLst>
                </a:gridCol>
              </a:tblGrid>
              <a:tr h="399543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ForExam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marL="358775" indent="0" algn="l">
                        <a:spcBef>
                          <a:spcPts val="400"/>
                        </a:spcBef>
                      </a:pPr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22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358775" indent="0" algn="l">
                        <a:spcBef>
                          <a:spcPts val="400"/>
                        </a:spcBef>
                      </a:pPr>
                      <a:r>
                        <a:rPr lang="en-US" altLang="ko-KR" sz="22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//1</a:t>
                      </a:r>
                      <a:r>
                        <a:rPr lang="ko-KR" altLang="en-US" sz="22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부터 </a:t>
                      </a:r>
                      <a:r>
                        <a:rPr lang="en-US" altLang="ko-KR" sz="22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22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까지 합 계산</a:t>
                      </a:r>
                    </a:p>
                    <a:p>
                      <a:pPr marL="717550" indent="0" algn="l">
                        <a:spcBef>
                          <a:spcPts val="400"/>
                        </a:spcBef>
                      </a:pPr>
                      <a:r>
                        <a:rPr lang="en-US" altLang="ko-KR" sz="22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hap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0;</a:t>
                      </a:r>
                    </a:p>
                    <a:p>
                      <a:pPr marL="717550" indent="0" algn="l">
                        <a:spcBef>
                          <a:spcPts val="400"/>
                        </a:spcBef>
                      </a:pPr>
                      <a:r>
                        <a:rPr lang="nn-NO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nn-NO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nn-NO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nn-NO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nn-NO" altLang="ko-KR" sz="22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nn-NO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=1; </a:t>
                      </a:r>
                      <a:r>
                        <a:rPr lang="nn-NO" altLang="ko-KR" sz="22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nn-NO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&lt;=10; </a:t>
                      </a:r>
                      <a:r>
                        <a:rPr lang="nn-NO" altLang="ko-KR" sz="22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nn-NO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++) </a:t>
                      </a:r>
                      <a:r>
                        <a:rPr lang="nn-NO" altLang="ko-KR" sz="22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2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변수 </a:t>
                      </a:r>
                      <a:r>
                        <a:rPr lang="en-US" altLang="ko-KR" sz="2200" b="0" i="0" kern="1200" dirty="0" err="1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22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22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for </a:t>
                      </a:r>
                      <a:r>
                        <a:rPr lang="ko-KR" altLang="en-US" sz="22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밖에서 사용 불가</a:t>
                      </a:r>
                      <a:r>
                        <a:rPr lang="nn-NO" altLang="ko-KR" sz="2200" b="0" i="0" kern="120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717550" indent="0" algn="l">
                        <a:spcBef>
                          <a:spcPts val="400"/>
                        </a:spcBef>
                      </a:pPr>
                      <a:r>
                        <a:rPr lang="nn-NO" altLang="ko-KR" sz="22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    hap</a:t>
                      </a:r>
                      <a:r>
                        <a:rPr lang="nn-NO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+= </a:t>
                      </a:r>
                      <a:r>
                        <a:rPr lang="nn-NO" altLang="ko-KR" sz="22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nn-NO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 </a:t>
                      </a:r>
                      <a:r>
                        <a:rPr lang="nn-NO" altLang="ko-KR" sz="22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//hap = hap + i</a:t>
                      </a:r>
                    </a:p>
                    <a:p>
                      <a:pPr marL="717550" indent="0" algn="l">
                        <a:spcBef>
                          <a:spcPts val="400"/>
                        </a:spcBef>
                      </a:pPr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2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"1+2+3+......+10 = "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R" sz="22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hap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71755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2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프로그램 종료</a:t>
                      </a:r>
                      <a:r>
                        <a:rPr lang="en-US" altLang="ko-KR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358775" indent="0" algn="l">
                        <a:spcBef>
                          <a:spcPts val="400"/>
                        </a:spcBef>
                      </a:pP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2200" b="0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411931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440" y="1066373"/>
            <a:ext cx="2667000" cy="390525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305414" y="1243927"/>
            <a:ext cx="3689503" cy="5084429"/>
            <a:chOff x="305414" y="1243927"/>
            <a:chExt cx="3689503" cy="5084429"/>
          </a:xfrm>
        </p:grpSpPr>
        <p:grpSp>
          <p:nvGrpSpPr>
            <p:cNvPr id="14" name="그룹 13"/>
            <p:cNvGrpSpPr/>
            <p:nvPr/>
          </p:nvGrpSpPr>
          <p:grpSpPr>
            <a:xfrm>
              <a:off x="305414" y="1243927"/>
              <a:ext cx="3689503" cy="5084429"/>
              <a:chOff x="305414" y="1243927"/>
              <a:chExt cx="3689503" cy="5084429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305414" y="1243927"/>
                <a:ext cx="3689503" cy="5084429"/>
                <a:chOff x="305414" y="1243927"/>
                <a:chExt cx="3689503" cy="5084429"/>
              </a:xfrm>
            </p:grpSpPr>
            <p:pic>
              <p:nvPicPr>
                <p:cNvPr id="8" name="그림 7"/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53160"/>
                <a:stretch/>
              </p:blipFill>
              <p:spPr>
                <a:xfrm>
                  <a:off x="305414" y="1243927"/>
                  <a:ext cx="3689503" cy="5084429"/>
                </a:xfrm>
                <a:prstGeom prst="rect">
                  <a:avLst/>
                </a:prstGeom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1563880" y="2580831"/>
                  <a:ext cx="965673" cy="338554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 err="1" smtClean="0">
                      <a:latin typeface="+mn-ea"/>
                    </a:rPr>
                    <a:t>i</a:t>
                  </a:r>
                  <a:r>
                    <a:rPr lang="en-US" altLang="ko-KR" sz="1600" b="1" dirty="0" smtClean="0">
                      <a:latin typeface="+mn-ea"/>
                    </a:rPr>
                    <a:t> &lt;= 10</a:t>
                  </a:r>
                  <a:endParaRPr lang="ko-KR" altLang="en-US" sz="1600" b="1" dirty="0">
                    <a:latin typeface="+mn-ea"/>
                  </a:endParaRPr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948583" y="3724170"/>
                <a:ext cx="2187724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n-NO" altLang="ko-KR" dirty="0">
                    <a:solidFill>
                      <a:srgbClr val="6A3E3E"/>
                    </a:solidFill>
                    <a:latin typeface="+mn-ea"/>
                  </a:rPr>
                  <a:t>hap</a:t>
                </a:r>
                <a:r>
                  <a:rPr lang="nn-NO" altLang="ko-KR" dirty="0">
                    <a:solidFill>
                      <a:srgbClr val="000000"/>
                    </a:solidFill>
                    <a:latin typeface="+mn-ea"/>
                  </a:rPr>
                  <a:t> += </a:t>
                </a:r>
                <a:r>
                  <a:rPr lang="nn-NO" altLang="ko-KR" dirty="0">
                    <a:solidFill>
                      <a:srgbClr val="6A3E3E"/>
                    </a:solidFill>
                    <a:latin typeface="+mn-ea"/>
                  </a:rPr>
                  <a:t>i</a:t>
                </a:r>
                <a:endParaRPr lang="ko-KR" altLang="en-US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435691" y="1443031"/>
              <a:ext cx="1213505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n-NO" altLang="ko-KR" dirty="0" smtClean="0">
                  <a:latin typeface="+mn-ea"/>
                </a:rPr>
                <a:t>i = 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84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for </a:t>
            </a:r>
            <a:r>
              <a:rPr lang="ko-KR" altLang="en-US" dirty="0">
                <a:latin typeface="+mn-ea"/>
              </a:rPr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1_5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50429"/>
          <a:stretch/>
        </p:blipFill>
        <p:spPr>
          <a:xfrm>
            <a:off x="410364" y="1403371"/>
            <a:ext cx="2134179" cy="41433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8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2193935"/>
              </p:ext>
            </p:extLst>
          </p:nvPr>
        </p:nvGraphicFramePr>
        <p:xfrm>
          <a:off x="3123245" y="1384899"/>
          <a:ext cx="8396485" cy="44196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396485">
                  <a:extLst>
                    <a:ext uri="{9D8B030D-6E8A-4147-A177-3AD203B41FA5}">
                      <a16:colId xmlns:a16="http://schemas.microsoft.com/office/drawing/2014/main" val="4246506026"/>
                    </a:ext>
                  </a:extLst>
                </a:gridCol>
              </a:tblGrid>
              <a:tr h="399543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24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4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4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ForExam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marL="358775" indent="0" algn="l">
                        <a:spcBef>
                          <a:spcPts val="400"/>
                        </a:spcBef>
                      </a:pPr>
                      <a:r>
                        <a:rPr lang="en-US" altLang="ko-KR" sz="24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4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4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24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358775" indent="0" algn="l">
                        <a:spcBef>
                          <a:spcPts val="400"/>
                        </a:spcBef>
                      </a:pPr>
                      <a:r>
                        <a:rPr lang="en-US" altLang="ko-KR" sz="24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//1</a:t>
                      </a:r>
                      <a:r>
                        <a:rPr lang="ko-KR" altLang="en-US" sz="24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부터 </a:t>
                      </a:r>
                      <a:r>
                        <a:rPr lang="en-US" altLang="ko-KR" sz="24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24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까지 합 계산</a:t>
                      </a:r>
                    </a:p>
                    <a:p>
                      <a:pPr marL="717550" indent="0" algn="l">
                        <a:spcBef>
                          <a:spcPts val="400"/>
                        </a:spcBef>
                      </a:pPr>
                      <a:r>
                        <a:rPr lang="en-US" altLang="ko-KR" sz="24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4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hap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0;</a:t>
                      </a:r>
                    </a:p>
                    <a:p>
                      <a:pPr marL="717550" indent="0" algn="l"/>
                      <a:r>
                        <a:rPr lang="nn-NO" altLang="ko-KR" sz="2400" b="1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nn-NO" altLang="ko-KR" sz="24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nn-NO" altLang="ko-KR" sz="2400" b="1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nn-NO" altLang="ko-KR" sz="24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nn-NO" altLang="ko-KR" sz="2400" b="1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nn-NO" altLang="ko-KR" sz="24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=1; </a:t>
                      </a:r>
                      <a:r>
                        <a:rPr lang="nn-NO" altLang="ko-KR" sz="2400" b="1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nn-NO" altLang="ko-KR" sz="24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&lt;=10; </a:t>
                      </a:r>
                      <a:r>
                        <a:rPr lang="nn-NO" altLang="ko-KR" sz="2400" b="1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nn-NO" altLang="ko-KR" sz="24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++) {</a:t>
                      </a:r>
                    </a:p>
                    <a:p>
                      <a:pPr marL="717550" indent="0" algn="l"/>
                      <a:r>
                        <a:rPr lang="nn-NO" altLang="ko-KR" sz="2400" b="1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    hap</a:t>
                      </a:r>
                      <a:r>
                        <a:rPr lang="nn-NO" altLang="ko-KR" sz="24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+= </a:t>
                      </a:r>
                      <a:r>
                        <a:rPr lang="nn-NO" altLang="ko-KR" sz="2400" b="1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nn-NO" altLang="ko-KR" sz="24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 </a:t>
                      </a:r>
                      <a:r>
                        <a:rPr lang="nn-NO" altLang="ko-KR" sz="2400" b="1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//hap = hap + i</a:t>
                      </a:r>
                    </a:p>
                    <a:p>
                      <a:pPr marL="717550" indent="0" algn="l"/>
                      <a:r>
                        <a:rPr lang="nn-NO" altLang="ko-KR" sz="24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System.</a:t>
                      </a:r>
                      <a:r>
                        <a:rPr lang="nn-NO" altLang="ko-KR" sz="2400" b="1" i="0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nn-NO" altLang="ko-KR" sz="24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.printf(</a:t>
                      </a:r>
                      <a:r>
                        <a:rPr lang="nn-NO" altLang="ko-KR" sz="2400" b="1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"1+ ...+ %d =  %d\n"</a:t>
                      </a:r>
                      <a:r>
                        <a:rPr lang="nn-NO" altLang="ko-KR" sz="24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nn-NO" altLang="ko-KR" sz="2400" b="1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nn-NO" altLang="ko-KR" sz="24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nn-NO" altLang="ko-KR" sz="2400" b="1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hap</a:t>
                      </a:r>
                      <a:r>
                        <a:rPr lang="nn-NO" altLang="ko-KR" sz="24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algn="l"/>
                      <a:r>
                        <a:rPr lang="en-US" altLang="ko-KR" sz="2400" b="1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}</a:t>
                      </a:r>
                    </a:p>
                    <a:p>
                      <a:pPr marL="71755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4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4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4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24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프로그램 종료</a:t>
                      </a:r>
                      <a:r>
                        <a:rPr lang="en-US" altLang="ko-KR" sz="24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358775" indent="0" algn="l">
                        <a:spcBef>
                          <a:spcPts val="400"/>
                        </a:spcBef>
                      </a:pP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>
                        <a:spcBef>
                          <a:spcPts val="400"/>
                        </a:spcBef>
                      </a:pPr>
                      <a:r>
                        <a:rPr lang="en-US" altLang="ko-KR" sz="24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2400" b="0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41193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69287" y="3003467"/>
            <a:ext cx="35655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n-NO" altLang="ko-KR" sz="2400" dirty="0">
                <a:solidFill>
                  <a:srgbClr val="7F0055"/>
                </a:solidFill>
                <a:latin typeface="맑은 고딕" panose="020B0503020000020004" pitchFamily="50" charset="-127"/>
              </a:rPr>
              <a:t>for</a:t>
            </a:r>
            <a:r>
              <a:rPr lang="nn-NO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nn-NO" altLang="ko-KR" sz="2400" dirty="0">
                <a:solidFill>
                  <a:srgbClr val="7F0055"/>
                </a:solidFill>
                <a:latin typeface="맑은 고딕" panose="020B0503020000020004" pitchFamily="50" charset="-127"/>
              </a:rPr>
              <a:t>int</a:t>
            </a:r>
            <a:r>
              <a:rPr lang="nn-NO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nn-NO" altLang="ko-KR" sz="2400" dirty="0">
                <a:solidFill>
                  <a:srgbClr val="6A3E3E"/>
                </a:solidFill>
                <a:latin typeface="맑은 고딕" panose="020B0503020000020004" pitchFamily="50" charset="-127"/>
              </a:rPr>
              <a:t>i</a:t>
            </a:r>
            <a:r>
              <a:rPr lang="nn-NO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=1; </a:t>
            </a:r>
            <a:r>
              <a:rPr lang="nn-NO" altLang="ko-KR" sz="2400" dirty="0">
                <a:solidFill>
                  <a:srgbClr val="6A3E3E"/>
                </a:solidFill>
                <a:latin typeface="맑은 고딕" panose="020B0503020000020004" pitchFamily="50" charset="-127"/>
              </a:rPr>
              <a:t>i</a:t>
            </a:r>
            <a:r>
              <a:rPr lang="nn-NO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&lt;=10; </a:t>
            </a:r>
            <a:r>
              <a:rPr lang="nn-NO" altLang="ko-KR" sz="2400" dirty="0">
                <a:solidFill>
                  <a:srgbClr val="6A3E3E"/>
                </a:solidFill>
                <a:latin typeface="맑은 고딕" panose="020B0503020000020004" pitchFamily="50" charset="-127"/>
              </a:rPr>
              <a:t>i</a:t>
            </a:r>
            <a:r>
              <a:rPr lang="nn-NO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+=2)</a:t>
            </a:r>
            <a:endParaRPr lang="ko-KR" altLang="en-US" sz="2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14" y="1793468"/>
            <a:ext cx="2239129" cy="2638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869287" y="3003466"/>
            <a:ext cx="505394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n-NO" altLang="ko-KR" sz="2400" dirty="0">
                <a:solidFill>
                  <a:srgbClr val="7F0055"/>
                </a:solidFill>
                <a:latin typeface="맑은 고딕" panose="020B0503020000020004" pitchFamily="50" charset="-127"/>
              </a:rPr>
              <a:t>for</a:t>
            </a:r>
            <a:r>
              <a:rPr lang="nn-NO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nn-NO" altLang="ko-KR" sz="2400" dirty="0">
                <a:solidFill>
                  <a:srgbClr val="7F0055"/>
                </a:solidFill>
                <a:latin typeface="맑은 고딕" panose="020B0503020000020004" pitchFamily="50" charset="-127"/>
              </a:rPr>
              <a:t>int</a:t>
            </a:r>
            <a:r>
              <a:rPr lang="nn-NO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nn-NO" altLang="ko-KR" sz="2400" dirty="0" smtClean="0">
                <a:solidFill>
                  <a:srgbClr val="6A3E3E"/>
                </a:solidFill>
                <a:latin typeface="맑은 고딕" panose="020B0503020000020004" pitchFamily="50" charset="-127"/>
              </a:rPr>
              <a:t>i</a:t>
            </a:r>
            <a:r>
              <a:rPr lang="nn-NO" altLang="ko-KR" sz="2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=1, </a:t>
            </a:r>
            <a:r>
              <a:rPr lang="en-US" altLang="ko-KR" sz="2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hap=0</a:t>
            </a:r>
            <a:r>
              <a:rPr lang="nn-NO" altLang="ko-KR" sz="2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; </a:t>
            </a:r>
            <a:r>
              <a:rPr lang="nn-NO" altLang="ko-KR" sz="2400" dirty="0">
                <a:solidFill>
                  <a:srgbClr val="6A3E3E"/>
                </a:solidFill>
                <a:latin typeface="맑은 고딕" panose="020B0503020000020004" pitchFamily="50" charset="-127"/>
              </a:rPr>
              <a:t>i</a:t>
            </a:r>
            <a:r>
              <a:rPr lang="nn-NO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&lt;=10; </a:t>
            </a:r>
            <a:r>
              <a:rPr lang="nn-NO" altLang="ko-KR" sz="2400" dirty="0">
                <a:solidFill>
                  <a:srgbClr val="6A3E3E"/>
                </a:solidFill>
                <a:latin typeface="맑은 고딕" panose="020B0503020000020004" pitchFamily="50" charset="-127"/>
              </a:rPr>
              <a:t>i</a:t>
            </a:r>
            <a:r>
              <a:rPr lang="nn-NO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+=2</a:t>
            </a:r>
            <a:r>
              <a:rPr lang="nn-NO" altLang="ko-KR" sz="24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){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3869287" y="2716847"/>
            <a:ext cx="1782777" cy="286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52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448528"/>
              </p:ext>
            </p:extLst>
          </p:nvPr>
        </p:nvGraphicFramePr>
        <p:xfrm>
          <a:off x="4593009" y="856767"/>
          <a:ext cx="6998841" cy="5273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998841">
                  <a:extLst>
                    <a:ext uri="{9D8B030D-6E8A-4147-A177-3AD203B41FA5}">
                      <a16:colId xmlns:a16="http://schemas.microsoft.com/office/drawing/2014/main" val="4157821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ForExam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marL="265113" indent="0" algn="l"/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538163" indent="0" algn="l"/>
                      <a:r>
                        <a:rPr lang="en-US" altLang="ko-KR" sz="20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sum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=0;</a:t>
                      </a:r>
                    </a:p>
                    <a:p>
                      <a:pPr marL="538163" indent="0" algn="l"/>
                      <a:endParaRPr lang="ko-KR" altLang="en-US" sz="2000" b="0" i="0" dirty="0" smtClean="0">
                        <a:latin typeface="+mn-ea"/>
                        <a:ea typeface="+mn-ea"/>
                      </a:endParaRPr>
                    </a:p>
                    <a:p>
                      <a:pPr marL="538163" indent="0" algn="l"/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=1;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&lt;=10;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++) { </a:t>
                      </a:r>
                      <a:r>
                        <a:rPr lang="en-US" altLang="ko-KR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1~10</a:t>
                      </a:r>
                      <a:r>
                        <a:rPr lang="ko-KR" altLang="en-US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까지 반복</a:t>
                      </a:r>
                    </a:p>
                    <a:p>
                      <a:pPr marL="896938" indent="0" algn="l"/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sum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+=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896938" indent="0" algn="l"/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 </a:t>
                      </a:r>
                      <a:r>
                        <a:rPr lang="en-US" altLang="ko-KR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더하는 수 출력</a:t>
                      </a:r>
                    </a:p>
                    <a:p>
                      <a:pPr marL="896938" indent="0" algn="l"/>
                      <a:endParaRPr lang="ko-KR" altLang="en-US" sz="2000" b="0" i="0" dirty="0" smtClean="0">
                        <a:latin typeface="+mn-ea"/>
                        <a:ea typeface="+mn-ea"/>
                      </a:endParaRPr>
                    </a:p>
                    <a:p>
                      <a:pPr marL="896938" indent="0" algn="l"/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if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&lt;=9) </a:t>
                      </a:r>
                      <a:r>
                        <a:rPr lang="en-US" altLang="ko-KR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1~9</a:t>
                      </a:r>
                      <a:r>
                        <a:rPr lang="ko-KR" altLang="en-US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까지는 </a:t>
                      </a:r>
                      <a:r>
                        <a:rPr lang="en-US" altLang="ko-KR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'+' </a:t>
                      </a:r>
                      <a:r>
                        <a:rPr lang="ko-KR" altLang="en-US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  <a:p>
                      <a:pPr marL="896938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"+"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896938" indent="0" algn="l"/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else</a:t>
                      </a:r>
                      <a:r>
                        <a:rPr lang="ko-KR" altLang="en-US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{ </a:t>
                      </a:r>
                      <a:r>
                        <a:rPr lang="en-US" altLang="ko-KR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en-US" altLang="ko-KR" sz="2000" b="0" i="0" dirty="0" err="1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ko-KR" altLang="en-US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인 경우 </a:t>
                      </a:r>
                    </a:p>
                    <a:p>
                      <a:pPr marL="896938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"="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 </a:t>
                      </a:r>
                      <a:r>
                        <a:rPr lang="en-US" altLang="ko-KR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'=' </a:t>
                      </a:r>
                      <a:r>
                        <a:rPr lang="ko-KR" altLang="en-US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출력하고</a:t>
                      </a:r>
                    </a:p>
                    <a:p>
                      <a:pPr marL="896938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sum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 </a:t>
                      </a:r>
                      <a:r>
                        <a:rPr lang="en-US" altLang="ko-KR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덧셈 결과 출력</a:t>
                      </a:r>
                    </a:p>
                    <a:p>
                      <a:pPr marL="896938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538163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265113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2000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59816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dirty="0">
                <a:latin typeface="+mn-ea"/>
              </a:rPr>
              <a:t>for </a:t>
            </a:r>
            <a:r>
              <a:rPr lang="ko-KR" altLang="en-US" dirty="0">
                <a:latin typeface="+mn-ea"/>
              </a:rPr>
              <a:t>문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1_5</a:t>
            </a:r>
            <a:r>
              <a:rPr lang="ko-KR" altLang="en-US" smtClean="0"/>
              <a:t>주</a:t>
            </a:r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1205" b="10237"/>
          <a:stretch/>
        </p:blipFill>
        <p:spPr>
          <a:xfrm>
            <a:off x="305414" y="1580796"/>
            <a:ext cx="4018170" cy="3761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14" name="그룹 13"/>
          <p:cNvGrpSpPr/>
          <p:nvPr/>
        </p:nvGrpSpPr>
        <p:grpSpPr>
          <a:xfrm>
            <a:off x="4811282" y="1956995"/>
            <a:ext cx="7171570" cy="3503768"/>
            <a:chOff x="4811282" y="1956995"/>
            <a:chExt cx="7171570" cy="3503768"/>
          </a:xfrm>
        </p:grpSpPr>
        <p:sp>
          <p:nvSpPr>
            <p:cNvPr id="13" name="직사각형 12"/>
            <p:cNvSpPr/>
            <p:nvPr/>
          </p:nvSpPr>
          <p:spPr>
            <a:xfrm>
              <a:off x="4811282" y="1956995"/>
              <a:ext cx="6780568" cy="35037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59858" y="2602020"/>
              <a:ext cx="6722994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2400" dirty="0">
                  <a:solidFill>
                    <a:srgbClr val="7F0055"/>
                  </a:solidFill>
                  <a:latin typeface="+mn-ea"/>
                </a:rPr>
                <a:t>for</a:t>
              </a:r>
              <a:r>
                <a:rPr lang="en-US" altLang="ko-KR" sz="2400" dirty="0">
                  <a:solidFill>
                    <a:srgbClr val="000000"/>
                  </a:solidFill>
                  <a:latin typeface="+mn-ea"/>
                </a:rPr>
                <a:t> (</a:t>
              </a:r>
              <a:r>
                <a:rPr lang="en-US" altLang="ko-KR" sz="2400" dirty="0" err="1">
                  <a:solidFill>
                    <a:srgbClr val="7F0055"/>
                  </a:solidFill>
                  <a:latin typeface="+mn-ea"/>
                </a:rPr>
                <a:t>int</a:t>
              </a:r>
              <a:r>
                <a:rPr lang="en-US" altLang="ko-KR" sz="24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sz="2400" dirty="0" err="1">
                  <a:solidFill>
                    <a:srgbClr val="6A3E3E"/>
                  </a:solidFill>
                  <a:latin typeface="+mn-ea"/>
                </a:rPr>
                <a:t>i</a:t>
              </a:r>
              <a:r>
                <a:rPr lang="en-US" altLang="ko-KR" sz="2400" dirty="0">
                  <a:solidFill>
                    <a:srgbClr val="000000"/>
                  </a:solidFill>
                  <a:latin typeface="+mn-ea"/>
                </a:rPr>
                <a:t> = 1; </a:t>
              </a:r>
              <a:r>
                <a:rPr lang="en-US" altLang="ko-KR" sz="2400" dirty="0" err="1">
                  <a:solidFill>
                    <a:srgbClr val="6A3E3E"/>
                  </a:solidFill>
                  <a:latin typeface="+mn-ea"/>
                </a:rPr>
                <a:t>i</a:t>
              </a:r>
              <a:r>
                <a:rPr lang="en-US" altLang="ko-KR" sz="2400" dirty="0">
                  <a:solidFill>
                    <a:srgbClr val="000000"/>
                  </a:solidFill>
                  <a:latin typeface="+mn-ea"/>
                </a:rPr>
                <a:t> &lt;= 10; </a:t>
              </a:r>
              <a:r>
                <a:rPr lang="en-US" altLang="ko-KR" sz="2400" dirty="0" err="1">
                  <a:solidFill>
                    <a:srgbClr val="6A3E3E"/>
                  </a:solidFill>
                  <a:latin typeface="+mn-ea"/>
                </a:rPr>
                <a:t>i</a:t>
              </a:r>
              <a:r>
                <a:rPr lang="en-US" altLang="ko-KR" sz="2400" dirty="0">
                  <a:solidFill>
                    <a:srgbClr val="000000"/>
                  </a:solidFill>
                  <a:latin typeface="+mn-ea"/>
                </a:rPr>
                <a:t>++) { </a:t>
              </a:r>
              <a:r>
                <a:rPr lang="en-US" altLang="ko-KR" sz="2400" dirty="0">
                  <a:solidFill>
                    <a:srgbClr val="3F7F5F"/>
                  </a:solidFill>
                  <a:latin typeface="+mn-ea"/>
                </a:rPr>
                <a:t>// 1~10</a:t>
              </a:r>
              <a:r>
                <a:rPr lang="ko-KR" altLang="en-US" sz="2400" dirty="0">
                  <a:solidFill>
                    <a:srgbClr val="3F7F5F"/>
                  </a:solidFill>
                  <a:latin typeface="+mn-ea"/>
                </a:rPr>
                <a:t>까지 반복</a:t>
              </a:r>
            </a:p>
            <a:p>
              <a:pPr marL="265113">
                <a:spcBef>
                  <a:spcPts val="600"/>
                </a:spcBef>
              </a:pPr>
              <a:r>
                <a:rPr lang="en-US" altLang="ko-KR" sz="2400" dirty="0">
                  <a:solidFill>
                    <a:srgbClr val="6A3E3E"/>
                  </a:solidFill>
                  <a:latin typeface="+mn-ea"/>
                </a:rPr>
                <a:t>sum</a:t>
              </a:r>
              <a:r>
                <a:rPr lang="en-US" altLang="ko-KR" sz="2400" dirty="0">
                  <a:solidFill>
                    <a:srgbClr val="000000"/>
                  </a:solidFill>
                  <a:latin typeface="+mn-ea"/>
                </a:rPr>
                <a:t> += </a:t>
              </a:r>
              <a:r>
                <a:rPr lang="en-US" altLang="ko-KR" sz="2400" dirty="0" err="1">
                  <a:solidFill>
                    <a:srgbClr val="6A3E3E"/>
                  </a:solidFill>
                  <a:latin typeface="+mn-ea"/>
                </a:rPr>
                <a:t>i</a:t>
              </a:r>
              <a:r>
                <a:rPr lang="en-US" altLang="ko-KR" sz="2400" dirty="0">
                  <a:solidFill>
                    <a:srgbClr val="000000"/>
                  </a:solidFill>
                  <a:latin typeface="+mn-ea"/>
                </a:rPr>
                <a:t>;</a:t>
              </a:r>
            </a:p>
            <a:p>
              <a:pPr marL="265113">
                <a:spcBef>
                  <a:spcPts val="600"/>
                </a:spcBef>
              </a:pPr>
              <a:r>
                <a:rPr lang="en-US" altLang="ko-KR" sz="2400" dirty="0" err="1">
                  <a:solidFill>
                    <a:srgbClr val="000000"/>
                  </a:solidFill>
                  <a:latin typeface="+mn-ea"/>
                </a:rPr>
                <a:t>System.</a:t>
              </a:r>
              <a:r>
                <a:rPr lang="en-US" altLang="ko-KR" sz="2400" dirty="0" err="1">
                  <a:solidFill>
                    <a:srgbClr val="0000C0"/>
                  </a:solidFill>
                  <a:latin typeface="+mn-ea"/>
                </a:rPr>
                <a:t>out</a:t>
              </a:r>
              <a:r>
                <a:rPr lang="en-US" altLang="ko-KR" sz="2400" dirty="0" err="1">
                  <a:solidFill>
                    <a:srgbClr val="000000"/>
                  </a:solidFill>
                  <a:latin typeface="+mn-ea"/>
                </a:rPr>
                <a:t>.print</a:t>
              </a:r>
              <a:r>
                <a:rPr lang="en-US" altLang="ko-KR" sz="2400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2400" dirty="0" err="1">
                  <a:solidFill>
                    <a:srgbClr val="6A3E3E"/>
                  </a:solidFill>
                  <a:latin typeface="+mn-ea"/>
                </a:rPr>
                <a:t>i</a:t>
              </a:r>
              <a:r>
                <a:rPr lang="en-US" altLang="ko-KR" sz="2400" dirty="0">
                  <a:solidFill>
                    <a:srgbClr val="000000"/>
                  </a:solidFill>
                  <a:latin typeface="+mn-ea"/>
                </a:rPr>
                <a:t>); </a:t>
              </a:r>
              <a:r>
                <a:rPr lang="en-US" altLang="ko-KR" sz="2400" dirty="0">
                  <a:solidFill>
                    <a:srgbClr val="3F7F5F"/>
                  </a:solidFill>
                  <a:latin typeface="+mn-ea"/>
                </a:rPr>
                <a:t>// </a:t>
              </a:r>
              <a:r>
                <a:rPr lang="ko-KR" altLang="en-US" sz="2400" dirty="0">
                  <a:solidFill>
                    <a:srgbClr val="3F7F5F"/>
                  </a:solidFill>
                  <a:latin typeface="+mn-ea"/>
                </a:rPr>
                <a:t>더하는 수 출력</a:t>
              </a:r>
            </a:p>
            <a:p>
              <a:pPr marL="265113">
                <a:spcBef>
                  <a:spcPts val="600"/>
                </a:spcBef>
              </a:pPr>
              <a:r>
                <a:rPr lang="en-US" altLang="ko-KR" sz="2400" dirty="0" err="1">
                  <a:solidFill>
                    <a:srgbClr val="000000"/>
                  </a:solidFill>
                  <a:latin typeface="+mn-ea"/>
                </a:rPr>
                <a:t>System.</a:t>
              </a:r>
              <a:r>
                <a:rPr lang="en-US" altLang="ko-KR" sz="2400" dirty="0" err="1">
                  <a:solidFill>
                    <a:srgbClr val="0000C0"/>
                  </a:solidFill>
                  <a:latin typeface="+mn-ea"/>
                </a:rPr>
                <a:t>out</a:t>
              </a:r>
              <a:r>
                <a:rPr lang="en-US" altLang="ko-KR" sz="2400" dirty="0" err="1">
                  <a:solidFill>
                    <a:srgbClr val="000000"/>
                  </a:solidFill>
                  <a:latin typeface="+mn-ea"/>
                </a:rPr>
                <a:t>.print</a:t>
              </a:r>
              <a:r>
                <a:rPr lang="en-US" altLang="ko-KR" sz="2400" dirty="0">
                  <a:solidFill>
                    <a:srgbClr val="000000"/>
                  </a:solidFill>
                  <a:latin typeface="+mn-ea"/>
                </a:rPr>
                <a:t>((</a:t>
              </a:r>
              <a:r>
                <a:rPr lang="en-US" altLang="ko-KR" sz="2400" dirty="0" err="1">
                  <a:solidFill>
                    <a:srgbClr val="6A3E3E"/>
                  </a:solidFill>
                  <a:latin typeface="+mn-ea"/>
                </a:rPr>
                <a:t>i</a:t>
              </a:r>
              <a:r>
                <a:rPr lang="en-US" altLang="ko-KR" sz="2400" dirty="0">
                  <a:solidFill>
                    <a:srgbClr val="000000"/>
                  </a:solidFill>
                  <a:latin typeface="+mn-ea"/>
                </a:rPr>
                <a:t> &lt;= 9) ? </a:t>
              </a:r>
              <a:r>
                <a:rPr lang="en-US" altLang="ko-KR" sz="2400" dirty="0">
                  <a:solidFill>
                    <a:srgbClr val="2A00FF"/>
                  </a:solidFill>
                  <a:latin typeface="+mn-ea"/>
                </a:rPr>
                <a:t>"+"</a:t>
              </a:r>
              <a:r>
                <a:rPr lang="en-US" altLang="ko-KR" sz="2400" dirty="0">
                  <a:solidFill>
                    <a:srgbClr val="000000"/>
                  </a:solidFill>
                  <a:latin typeface="+mn-ea"/>
                </a:rPr>
                <a:t> : </a:t>
              </a:r>
              <a:r>
                <a:rPr lang="en-US" altLang="ko-KR" sz="2400" dirty="0">
                  <a:solidFill>
                    <a:srgbClr val="2A00FF"/>
                  </a:solidFill>
                  <a:latin typeface="+mn-ea"/>
                </a:rPr>
                <a:t>"="</a:t>
              </a:r>
              <a:r>
                <a:rPr lang="en-US" altLang="ko-KR" sz="2400" dirty="0">
                  <a:solidFill>
                    <a:srgbClr val="000000"/>
                  </a:solidFill>
                  <a:latin typeface="+mn-ea"/>
                </a:rPr>
                <a:t> + </a:t>
              </a:r>
              <a:r>
                <a:rPr lang="en-US" altLang="ko-KR" sz="2400" dirty="0">
                  <a:solidFill>
                    <a:srgbClr val="6A3E3E"/>
                  </a:solidFill>
                  <a:latin typeface="+mn-ea"/>
                </a:rPr>
                <a:t>sum</a:t>
              </a:r>
              <a:r>
                <a:rPr lang="en-US" altLang="ko-KR" sz="2400" dirty="0">
                  <a:solidFill>
                    <a:srgbClr val="000000"/>
                  </a:solidFill>
                  <a:latin typeface="+mn-ea"/>
                </a:rPr>
                <a:t>); </a:t>
              </a:r>
              <a:endParaRPr lang="ko-KR" altLang="en-US" sz="2400" dirty="0">
                <a:solidFill>
                  <a:srgbClr val="3F7F5F"/>
                </a:solidFill>
                <a:latin typeface="+mn-ea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sz="2400" dirty="0">
                  <a:solidFill>
                    <a:srgbClr val="000000"/>
                  </a:solidFill>
                  <a:latin typeface="+mn-ea"/>
                </a:rPr>
                <a:t>}</a:t>
              </a:r>
              <a:endParaRPr lang="ko-KR" altLang="en-US" sz="24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51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for </a:t>
            </a:r>
            <a:r>
              <a:rPr lang="ko-KR" altLang="en-US" dirty="0">
                <a:latin typeface="+mn-ea"/>
              </a:rPr>
              <a:t>문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550833"/>
              </p:ext>
            </p:extLst>
          </p:nvPr>
        </p:nvGraphicFramePr>
        <p:xfrm>
          <a:off x="384725" y="2473093"/>
          <a:ext cx="5007671" cy="34442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007671">
                  <a:extLst>
                    <a:ext uri="{9D8B030D-6E8A-4147-A177-3AD203B41FA5}">
                      <a16:colId xmlns:a16="http://schemas.microsoft.com/office/drawing/2014/main" val="2851830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ForExam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marL="265113" indent="0" algn="l"/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265113" indent="0" algn="l"/>
                      <a:r>
                        <a:rPr lang="en-US" altLang="ko-KR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   </a:t>
                      </a:r>
                      <a:endParaRPr lang="ko-KR" altLang="en-US" sz="2000" b="0" i="0" dirty="0" smtClean="0">
                        <a:latin typeface="+mn-ea"/>
                        <a:ea typeface="+mn-ea"/>
                      </a:endParaRPr>
                    </a:p>
                    <a:p>
                      <a:pPr marL="538163" indent="0" algn="l"/>
                      <a:r>
                        <a:rPr lang="nn-NO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nn-NO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nn-NO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nn-NO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nn-NO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nn-NO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=10; </a:t>
                      </a:r>
                      <a:r>
                        <a:rPr lang="nn-NO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nn-NO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&gt;=0; </a:t>
                      </a:r>
                      <a:r>
                        <a:rPr lang="nn-NO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nn-NO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-=2) {</a:t>
                      </a:r>
                    </a:p>
                    <a:p>
                      <a:pPr marL="538163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.printf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 %d\t"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538163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538163" indent="0" algn="l"/>
                      <a:endParaRPr lang="en-US" altLang="ko-KR" sz="20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38163" indent="0" algn="l"/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538163" indent="0" algn="l"/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프로그램 종료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265113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2000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9515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1_5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419"/>
          <a:stretch/>
        </p:blipFill>
        <p:spPr>
          <a:xfrm>
            <a:off x="489380" y="1403371"/>
            <a:ext cx="4150318" cy="8096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811932" y="3358497"/>
            <a:ext cx="4153256" cy="1076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576" y="615718"/>
            <a:ext cx="1646425" cy="15972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10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539900"/>
              </p:ext>
            </p:extLst>
          </p:nvPr>
        </p:nvGraphicFramePr>
        <p:xfrm>
          <a:off x="6399540" y="2473093"/>
          <a:ext cx="5007671" cy="3139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007671">
                  <a:extLst>
                    <a:ext uri="{9D8B030D-6E8A-4147-A177-3AD203B41FA5}">
                      <a16:colId xmlns:a16="http://schemas.microsoft.com/office/drawing/2014/main" val="2851830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ForExam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marL="265113" indent="0" algn="l"/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265113" indent="0" algn="l"/>
                      <a:r>
                        <a:rPr lang="en-US" altLang="ko-KR" sz="20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   </a:t>
                      </a:r>
                      <a:endParaRPr lang="ko-KR" altLang="en-US" sz="2000" b="0" i="0" dirty="0" smtClean="0">
                        <a:latin typeface="+mn-ea"/>
                        <a:ea typeface="+mn-ea"/>
                      </a:endParaRPr>
                    </a:p>
                    <a:p>
                      <a:pPr marL="538163" indent="0" algn="l"/>
                      <a:r>
                        <a:rPr lang="nn-NO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nn-NO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nn-NO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nn-NO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nn-NO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nn-NO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=10; </a:t>
                      </a:r>
                      <a:r>
                        <a:rPr lang="nn-NO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nn-NO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&lt;=10000; </a:t>
                      </a:r>
                      <a:r>
                        <a:rPr lang="nn-NO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i*</a:t>
                      </a:r>
                      <a:r>
                        <a:rPr lang="nn-NO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=10) {</a:t>
                      </a:r>
                    </a:p>
                    <a:p>
                      <a:pPr marL="538163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.printf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 %d\n"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538163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538163" indent="0" algn="l"/>
                      <a:endParaRPr lang="en-US" altLang="ko-KR" sz="20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538163" indent="0" algn="l"/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프로그램 종료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265113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2000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9515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6826747" y="3392680"/>
            <a:ext cx="4153256" cy="1076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78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126784" y="2327143"/>
            <a:ext cx="7222313" cy="4262999"/>
            <a:chOff x="1990052" y="2500329"/>
            <a:chExt cx="6873054" cy="404935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t="5551" b="2841"/>
            <a:stretch/>
          </p:blipFill>
          <p:spPr>
            <a:xfrm>
              <a:off x="1990052" y="2500329"/>
              <a:ext cx="6873054" cy="404935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563738" y="4495103"/>
              <a:ext cx="122341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+mn-ea"/>
                </a:rPr>
                <a:t>..</a:t>
              </a:r>
              <a:r>
                <a:rPr lang="ko-KR" altLang="en-US" sz="2000" b="1" dirty="0" err="1" smtClean="0">
                  <a:latin typeface="+mn-ea"/>
                </a:rPr>
                <a:t>실행문</a:t>
              </a:r>
              <a:r>
                <a:rPr lang="en-US" altLang="ko-KR" sz="2000" b="1" dirty="0" smtClean="0">
                  <a:latin typeface="+mn-ea"/>
                </a:rPr>
                <a:t>..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95929" y="4801327"/>
              <a:ext cx="1223412" cy="4001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+mn-ea"/>
                </a:rPr>
                <a:t>..</a:t>
              </a:r>
              <a:r>
                <a:rPr lang="ko-KR" altLang="en-US" sz="2000" b="1" dirty="0" err="1" smtClean="0">
                  <a:latin typeface="+mn-ea"/>
                </a:rPr>
                <a:t>실행문</a:t>
              </a:r>
              <a:r>
                <a:rPr lang="en-US" altLang="ko-KR" sz="2000" b="1" dirty="0" smtClean="0">
                  <a:latin typeface="+mn-ea"/>
                </a:rPr>
                <a:t>..</a:t>
              </a:r>
              <a:endParaRPr lang="ko-KR" altLang="en-US" sz="2000" b="1" dirty="0">
                <a:latin typeface="+mn-ea"/>
              </a:endParaRPr>
            </a:p>
          </p:txBody>
        </p:sp>
      </p:grpSp>
      <p:sp>
        <p:nvSpPr>
          <p:cNvPr id="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while </a:t>
            </a:r>
            <a:r>
              <a:rPr lang="ko-KR" altLang="en-US" dirty="0" smtClean="0">
                <a:latin typeface="+mn-ea"/>
                <a:ea typeface="+mn-ea"/>
              </a:rPr>
              <a:t>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5414" y="1217512"/>
            <a:ext cx="11944608" cy="52300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반복 조건이 </a:t>
            </a:r>
            <a:r>
              <a:rPr lang="en-US" altLang="ko-KR" dirty="0"/>
              <a:t>true</a:t>
            </a:r>
            <a:r>
              <a:rPr lang="ko-KR" altLang="en-US" dirty="0"/>
              <a:t>이면 반복</a:t>
            </a:r>
            <a:r>
              <a:rPr lang="en-US" altLang="ko-KR" dirty="0"/>
              <a:t>, false</a:t>
            </a:r>
            <a:r>
              <a:rPr lang="ko-KR" altLang="en-US" dirty="0"/>
              <a:t>이면 반복 종료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 반복 조건이 없으면 컴파일 오류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 처음부터 </a:t>
            </a:r>
            <a:r>
              <a:rPr lang="ko-KR" altLang="en-US" dirty="0" smtClean="0"/>
              <a:t>반복 조건을 </a:t>
            </a:r>
            <a:r>
              <a:rPr lang="ko-KR" altLang="en-US" dirty="0"/>
              <a:t>통과한 후 </a:t>
            </a:r>
            <a:r>
              <a:rPr lang="ko-KR" altLang="en-US" dirty="0" err="1" smtClean="0"/>
              <a:t>실행문</a:t>
            </a:r>
            <a:r>
              <a:rPr lang="ko-KR" altLang="en-US" dirty="0" smtClean="0"/>
              <a:t> </a:t>
            </a:r>
            <a:r>
              <a:rPr lang="ko-KR" altLang="en-US" dirty="0"/>
              <a:t>수행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1_5</a:t>
            </a:r>
            <a:r>
              <a:rPr lang="ko-KR" altLang="en-US" smtClean="0"/>
              <a:t>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6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while </a:t>
            </a:r>
            <a:r>
              <a:rPr lang="ko-KR" altLang="en-US" dirty="0" smtClean="0">
                <a:latin typeface="+mn-ea"/>
                <a:ea typeface="+mn-ea"/>
              </a:rPr>
              <a:t>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1_5</a:t>
            </a:r>
            <a:r>
              <a:rPr lang="ko-KR" altLang="en-US" smtClean="0"/>
              <a:t>주</a:t>
            </a:r>
            <a:endParaRPr 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530016" y="1143274"/>
            <a:ext cx="3520867" cy="5187297"/>
            <a:chOff x="530016" y="1143274"/>
            <a:chExt cx="3520867" cy="518729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1195" t="2055" r="56828" b="1817"/>
            <a:stretch/>
          </p:blipFill>
          <p:spPr>
            <a:xfrm>
              <a:off x="530016" y="1143274"/>
              <a:ext cx="3520867" cy="518729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784541" y="2784066"/>
              <a:ext cx="1011815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latin typeface="+mn-ea"/>
                </a:rPr>
                <a:t>i</a:t>
              </a:r>
              <a:r>
                <a:rPr lang="en-US" altLang="ko-KR" b="1" dirty="0" smtClean="0">
                  <a:latin typeface="+mn-ea"/>
                </a:rPr>
                <a:t> &lt;= 10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45081" y="1273323"/>
              <a:ext cx="1213505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n-NO" altLang="ko-KR" dirty="0" smtClean="0">
                  <a:latin typeface="+mn-ea"/>
                </a:rPr>
                <a:t>i = 1</a:t>
              </a:r>
              <a:endParaRPr lang="ko-KR" altLang="en-US" dirty="0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/>
            <a:srcRect l="5526" t="67421" r="61769" b="28669"/>
            <a:stretch/>
          </p:blipFill>
          <p:spPr>
            <a:xfrm>
              <a:off x="884664" y="4830348"/>
              <a:ext cx="2743200" cy="21101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96965" y="4057388"/>
              <a:ext cx="2432448" cy="923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hap += </a:t>
              </a:r>
              <a:r>
                <a:rPr lang="en-US" altLang="ko-KR" dirty="0" err="1">
                  <a:latin typeface="+mn-ea"/>
                </a:rPr>
                <a:t>i</a:t>
              </a:r>
              <a:r>
                <a:rPr lang="en-US" altLang="ko-KR" dirty="0">
                  <a:latin typeface="+mn-ea"/>
                </a:rPr>
                <a:t>;</a:t>
              </a:r>
            </a:p>
            <a:p>
              <a:r>
                <a:rPr lang="en-US" altLang="ko-KR" dirty="0" err="1">
                  <a:latin typeface="+mn-ea"/>
                </a:rPr>
                <a:t>System.</a:t>
              </a:r>
              <a:r>
                <a:rPr lang="en-US" altLang="ko-KR" b="1" i="1" dirty="0" err="1">
                  <a:latin typeface="+mn-ea"/>
                </a:rPr>
                <a:t>out.print</a:t>
              </a:r>
              <a:r>
                <a:rPr lang="en-US" altLang="ko-KR" b="1" i="1" dirty="0">
                  <a:latin typeface="+mn-ea"/>
                </a:rPr>
                <a:t>(</a:t>
              </a:r>
              <a:r>
                <a:rPr lang="en-US" altLang="ko-KR" b="1" i="1" dirty="0" err="1">
                  <a:latin typeface="+mn-ea"/>
                </a:rPr>
                <a:t>i</a:t>
              </a:r>
              <a:r>
                <a:rPr lang="en-US" altLang="ko-KR" b="1" i="1" dirty="0">
                  <a:latin typeface="+mn-ea"/>
                </a:rPr>
                <a:t>); </a:t>
              </a:r>
              <a:endParaRPr lang="en-US" altLang="ko-KR" b="1" i="1" dirty="0" smtClean="0">
                <a:latin typeface="+mn-ea"/>
              </a:endParaRPr>
            </a:p>
            <a:p>
              <a:r>
                <a:rPr lang="en-US" altLang="ko-KR" dirty="0" err="1" smtClean="0">
                  <a:latin typeface="+mn-ea"/>
                </a:rPr>
                <a:t>i</a:t>
              </a:r>
              <a:r>
                <a:rPr lang="en-US" altLang="ko-KR" dirty="0">
                  <a:latin typeface="+mn-ea"/>
                </a:rPr>
                <a:t>++;</a:t>
              </a:r>
              <a:endParaRPr lang="ko-KR" altLang="en-US" dirty="0">
                <a:latin typeface="+mn-ea"/>
              </a:endParaRPr>
            </a:p>
          </p:txBody>
        </p:sp>
      </p:grp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477722"/>
              </p:ext>
            </p:extLst>
          </p:nvPr>
        </p:nvGraphicFramePr>
        <p:xfrm>
          <a:off x="4340095" y="1832348"/>
          <a:ext cx="7102723" cy="44500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102723">
                  <a:extLst>
                    <a:ext uri="{9D8B030D-6E8A-4147-A177-3AD203B41FA5}">
                      <a16:colId xmlns:a16="http://schemas.microsoft.com/office/drawing/2014/main" val="4176209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WhileExam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marL="265113" indent="0" algn="l"/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22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538163" indent="0" algn="l"/>
                      <a:r>
                        <a:rPr lang="en-US" altLang="ko-KR" sz="22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2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hap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0, </a:t>
                      </a:r>
                      <a:r>
                        <a:rPr lang="en-US" altLang="ko-KR" sz="22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=1;</a:t>
                      </a:r>
                    </a:p>
                    <a:p>
                      <a:pPr marL="538163" indent="0" algn="l"/>
                      <a:endParaRPr lang="ko-KR" altLang="en-US" sz="2200" b="0" i="0" dirty="0" smtClean="0">
                        <a:latin typeface="+mn-ea"/>
                        <a:ea typeface="+mn-ea"/>
                      </a:endParaRPr>
                    </a:p>
                    <a:p>
                      <a:pPr marL="538163" indent="0" algn="l"/>
                      <a:r>
                        <a:rPr lang="en-US" altLang="ko-KR" sz="22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while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2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&lt;= 10) {</a:t>
                      </a:r>
                    </a:p>
                    <a:p>
                      <a:pPr marL="538163" indent="0" algn="l"/>
                      <a:r>
                        <a:rPr lang="en-US" altLang="ko-KR" sz="22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    hap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+= </a:t>
                      </a:r>
                      <a:r>
                        <a:rPr lang="en-US" altLang="ko-KR" sz="22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538163" indent="0" algn="l"/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2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2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 </a:t>
                      </a:r>
                      <a:r>
                        <a:rPr lang="en-US" altLang="ko-KR" sz="22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// </a:t>
                      </a:r>
                      <a:r>
                        <a:rPr lang="ko-KR" altLang="en-US" sz="2200" b="0" i="0" dirty="0" smtClean="0">
                          <a:solidFill>
                            <a:srgbClr val="3F7F5F"/>
                          </a:solidFill>
                          <a:latin typeface="+mn-ea"/>
                          <a:ea typeface="+mn-ea"/>
                        </a:rPr>
                        <a:t>더하는 수 출력</a:t>
                      </a:r>
                    </a:p>
                    <a:p>
                      <a:pPr marL="538163" indent="0" algn="l"/>
                      <a:r>
                        <a:rPr lang="en-US" altLang="ko-KR" sz="22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22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++;</a:t>
                      </a:r>
                    </a:p>
                    <a:p>
                      <a:pPr marL="538163" indent="0" algn="l"/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538163" indent="0" algn="l"/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2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538163" indent="0" algn="l"/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2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2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2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"1+2+3+......+10 = "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R" sz="22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hap</a:t>
                      </a:r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265113" indent="0" algn="l"/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22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2200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676957"/>
                  </a:ext>
                </a:extLst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095" y="856767"/>
            <a:ext cx="2676525" cy="7715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4703289" y="3230310"/>
            <a:ext cx="5825129" cy="20314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82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2265</TotalTime>
  <Words>947</Words>
  <Application>Microsoft Office PowerPoint</Application>
  <PresentationFormat>와이드스크린</PresentationFormat>
  <Paragraphs>205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Palatino Linotype</vt:lpstr>
      <vt:lpstr>Wingdings</vt:lpstr>
      <vt:lpstr>Gallery</vt:lpstr>
      <vt:lpstr>제어문 - 반복문</vt:lpstr>
      <vt:lpstr>반복문</vt:lpstr>
      <vt:lpstr>for 문</vt:lpstr>
      <vt:lpstr>for 문</vt:lpstr>
      <vt:lpstr>for 문</vt:lpstr>
      <vt:lpstr>for 문</vt:lpstr>
      <vt:lpstr>for 문</vt:lpstr>
      <vt:lpstr>while 문</vt:lpstr>
      <vt:lpstr>while 문</vt:lpstr>
      <vt:lpstr>PowerPoint 프레젠테이션</vt:lpstr>
      <vt:lpstr>do-while 문</vt:lpstr>
      <vt:lpstr>do-while 문</vt:lpstr>
      <vt:lpstr>do-while 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hallym</dc:creator>
  <cp:lastModifiedBy>hallym</cp:lastModifiedBy>
  <cp:revision>453</cp:revision>
  <dcterms:created xsi:type="dcterms:W3CDTF">2020-03-05T03:10:27Z</dcterms:created>
  <dcterms:modified xsi:type="dcterms:W3CDTF">2020-04-09T03:36:53Z</dcterms:modified>
</cp:coreProperties>
</file>