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339" r:id="rId3"/>
    <p:sldId id="342" r:id="rId4"/>
    <p:sldId id="334" r:id="rId5"/>
    <p:sldId id="346" r:id="rId6"/>
    <p:sldId id="335" r:id="rId7"/>
    <p:sldId id="340" r:id="rId8"/>
    <p:sldId id="332" r:id="rId9"/>
    <p:sldId id="333" r:id="rId10"/>
    <p:sldId id="348" r:id="rId11"/>
    <p:sldId id="350" r:id="rId12"/>
    <p:sldId id="351" r:id="rId13"/>
    <p:sldId id="352" r:id="rId14"/>
    <p:sldId id="355" r:id="rId15"/>
    <p:sldId id="356" r:id="rId16"/>
    <p:sldId id="353" r:id="rId17"/>
    <p:sldId id="35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4FD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10C21-942A-4F17-AD1C-32A7FDC76FFD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622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6678E-0027-4DC9-A6D0-38D62A6795A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0597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C4D05-D591-4085-A5BD-7D76863D65B2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197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2CB7B-7269-4F4B-9334-9DC39C011077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56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A8F72-891A-4B12-BBF1-422682FE5B18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474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598F1-74B1-4C9A-99F3-30E8C02CE29F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3946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  <a:ea typeface="+mn-ea"/>
              </a:rPr>
              <a:t>제어문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– </a:t>
            </a:r>
            <a:r>
              <a:rPr lang="ko-KR" altLang="en-US" b="1" dirty="0" err="1" smtClean="0">
                <a:latin typeface="+mn-ea"/>
                <a:ea typeface="+mn-ea"/>
              </a:rPr>
              <a:t>반복문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1_6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배열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1_6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99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 이란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121448" y="1183854"/>
            <a:ext cx="11944608" cy="5230027"/>
          </a:xfrm>
        </p:spPr>
        <p:txBody>
          <a:bodyPr>
            <a:normAutofit/>
          </a:bodyPr>
          <a:lstStyle/>
          <a:p>
            <a:pPr marL="0" indent="0" defTabSz="8001000"/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필요성</a:t>
            </a:r>
          </a:p>
          <a:p>
            <a:pPr marL="584200" lvl="2" indent="-101600" defTabSz="8001000">
              <a:spcAft>
                <a:spcPct val="20000"/>
              </a:spcAft>
            </a:pPr>
            <a:r>
              <a:rPr lang="ko-KR" altLang="en-US" b="1" dirty="0"/>
              <a:t> </a:t>
            </a:r>
            <a:r>
              <a:rPr lang="ko-KR" altLang="en-US" dirty="0"/>
              <a:t>개별적인 변수와 배열</a:t>
            </a:r>
          </a:p>
          <a:p>
            <a:pPr marL="584200" lvl="2" indent="-101600" defTabSz="8001000"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1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A39E-2C2F-4469-A27D-C7FFFF5282E5}" type="slidenum">
              <a:rPr lang="en-US" altLang="ko-KR"/>
              <a:pPr/>
              <a:t>10</a:t>
            </a:fld>
            <a:endParaRPr lang="en-US" altLang="ko-KR"/>
          </a:p>
        </p:txBody>
      </p:sp>
      <p:pic>
        <p:nvPicPr>
          <p:cNvPr id="355332" name="Picture 4" descr="2장(배열의필요성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6" b="66771"/>
          <a:stretch/>
        </p:blipFill>
        <p:spPr bwMode="auto">
          <a:xfrm>
            <a:off x="1015845" y="2221638"/>
            <a:ext cx="7534582" cy="103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4161702" y="896729"/>
            <a:ext cx="3292536" cy="1410463"/>
            <a:chOff x="2995" y="722"/>
            <a:chExt cx="1787" cy="1000"/>
          </a:xfrm>
        </p:grpSpPr>
        <p:sp>
          <p:nvSpPr>
            <p:cNvPr id="355334" name="AutoShape 6"/>
            <p:cNvSpPr>
              <a:spLocks noChangeArrowheads="1"/>
            </p:cNvSpPr>
            <p:nvPr/>
          </p:nvSpPr>
          <p:spPr bwMode="auto">
            <a:xfrm>
              <a:off x="2995" y="722"/>
              <a:ext cx="1787" cy="1000"/>
            </a:xfrm>
            <a:prstGeom prst="cloudCallout">
              <a:avLst>
                <a:gd name="adj1" fmla="val -13343"/>
                <a:gd name="adj2" fmla="val 24410"/>
              </a:avLst>
            </a:prstGeom>
            <a:ln>
              <a:noFill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ko-KR" altLang="ko-KR" sz="2400" dirty="0">
                <a:latin typeface="+mn-ea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3198" y="846"/>
              <a:ext cx="1381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10</a:t>
              </a:r>
              <a:r>
                <a:rPr lang="ko-KR" altLang="en-US" sz="2000" b="1" dirty="0">
                  <a:latin typeface="+mn-ea"/>
                </a:rPr>
                <a:t>개의 데이터를 저장하기 위해 </a:t>
              </a:r>
              <a:r>
                <a:rPr lang="en-US" altLang="ko-KR" sz="2000" b="1" dirty="0">
                  <a:latin typeface="+mn-ea"/>
                </a:rPr>
                <a:t>10</a:t>
              </a:r>
              <a:r>
                <a:rPr lang="ko-KR" altLang="en-US" sz="2000" b="1" dirty="0">
                  <a:latin typeface="+mn-ea"/>
                </a:rPr>
                <a:t>개의 변수를 사용</a:t>
              </a:r>
              <a:r>
                <a:rPr lang="en-US" altLang="ko-KR" sz="2000" b="1" dirty="0">
                  <a:latin typeface="+mn-ea"/>
                </a:rPr>
                <a:t>?</a:t>
              </a:r>
            </a:p>
          </p:txBody>
        </p:sp>
      </p:grpSp>
      <p:grpSp>
        <p:nvGrpSpPr>
          <p:cNvPr id="355337" name="Group 9"/>
          <p:cNvGrpSpPr>
            <a:grpSpLocks/>
          </p:cNvGrpSpPr>
          <p:nvPr/>
        </p:nvGrpSpPr>
        <p:grpSpPr bwMode="auto">
          <a:xfrm>
            <a:off x="8266738" y="2601018"/>
            <a:ext cx="3704755" cy="2254250"/>
            <a:chOff x="3909" y="3048"/>
            <a:chExt cx="2105" cy="1420"/>
          </a:xfrm>
        </p:grpSpPr>
        <p:sp>
          <p:nvSpPr>
            <p:cNvPr id="355338" name="AutoShape 10"/>
            <p:cNvSpPr>
              <a:spLocks noChangeArrowheads="1"/>
            </p:cNvSpPr>
            <p:nvPr/>
          </p:nvSpPr>
          <p:spPr bwMode="auto">
            <a:xfrm>
              <a:off x="3909" y="3048"/>
              <a:ext cx="2105" cy="1420"/>
            </a:xfrm>
            <a:prstGeom prst="cloudCallout">
              <a:avLst>
                <a:gd name="adj1" fmla="val -17213"/>
                <a:gd name="adj2" fmla="val 18167"/>
              </a:avLst>
            </a:prstGeom>
            <a:ln>
              <a:noFill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ko-KR" altLang="ko-KR" sz="2000">
                <a:latin typeface="+mn-ea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4218" y="3351"/>
              <a:ext cx="1644" cy="1028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10</a:t>
              </a:r>
              <a:r>
                <a:rPr lang="ko-KR" altLang="en-US" sz="2000" b="1" dirty="0">
                  <a:latin typeface="+mn-ea"/>
                </a:rPr>
                <a:t>개의 데이터 타입이 모두 같은 경우 한곳에 저장한 후 하나의 변수로 사용 </a:t>
              </a:r>
              <a:r>
                <a:rPr lang="en-US" altLang="ko-KR" sz="2000" b="1" dirty="0">
                  <a:latin typeface="+mn-ea"/>
                </a:rPr>
                <a:t>- </a:t>
              </a:r>
              <a:r>
                <a:rPr lang="ko-KR" altLang="en-US" sz="2000" b="1" dirty="0">
                  <a:latin typeface="+mn-ea"/>
                </a:rPr>
                <a:t>배열</a:t>
              </a:r>
            </a:p>
          </p:txBody>
        </p:sp>
      </p:grpSp>
      <p:sp>
        <p:nvSpPr>
          <p:cNvPr id="355343" name="Rectangle 15"/>
          <p:cNvSpPr>
            <a:spLocks noChangeArrowheads="1"/>
          </p:cNvSpPr>
          <p:nvPr/>
        </p:nvSpPr>
        <p:spPr bwMode="auto">
          <a:xfrm>
            <a:off x="801270" y="5213552"/>
            <a:ext cx="10406508" cy="120032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인덱스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ko-KR" altLang="en-US" sz="2400" b="1" dirty="0" smtClean="0">
                <a:latin typeface="+mn-ea"/>
              </a:rPr>
              <a:t>배열의 항목에 부여되는 순번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배열 </a:t>
            </a:r>
            <a:r>
              <a:rPr lang="ko-KR" altLang="en-US" sz="2400" b="1" dirty="0">
                <a:latin typeface="+mn-ea"/>
              </a:rPr>
              <a:t>이름과 인덱스를 사용하여 각각의 배열 항목을 단일변수처럼 </a:t>
            </a:r>
            <a:r>
              <a:rPr lang="ko-KR" altLang="en-US" sz="2400" b="1" dirty="0" smtClean="0">
                <a:latin typeface="+mn-ea"/>
              </a:rPr>
              <a:t>사용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66"/>
                </a:solidFill>
                <a:latin typeface="+mn-ea"/>
              </a:rPr>
              <a:t>인덱스는 </a:t>
            </a:r>
            <a:r>
              <a:rPr lang="en-US" altLang="ko-KR" sz="2400" b="1" dirty="0">
                <a:solidFill>
                  <a:srgbClr val="FF0066"/>
                </a:solidFill>
                <a:latin typeface="+mn-ea"/>
              </a:rPr>
              <a:t>0</a:t>
            </a:r>
            <a:r>
              <a:rPr lang="ko-KR" altLang="en-US" sz="2400" b="1" dirty="0">
                <a:solidFill>
                  <a:srgbClr val="FF0066"/>
                </a:solidFill>
                <a:latin typeface="+mn-ea"/>
              </a:rPr>
              <a:t>부터 시작</a:t>
            </a:r>
          </a:p>
        </p:txBody>
      </p:sp>
      <p:pic>
        <p:nvPicPr>
          <p:cNvPr id="17" name="Picture 4" descr="2장(배열의필요성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0" r="18014" b="4484"/>
          <a:stretch/>
        </p:blipFill>
        <p:spPr bwMode="auto">
          <a:xfrm>
            <a:off x="1015845" y="3454392"/>
            <a:ext cx="7077478" cy="12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배열선언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247392" y="1239140"/>
            <a:ext cx="11944608" cy="5230027"/>
          </a:xfrm>
        </p:spPr>
        <p:txBody>
          <a:bodyPr>
            <a:normAutofit/>
          </a:bodyPr>
          <a:lstStyle/>
          <a:p>
            <a:pPr marL="0" indent="0" defTabSz="8001000"/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선언 </a:t>
            </a:r>
            <a:r>
              <a:rPr lang="en-US" altLang="ko-KR" dirty="0">
                <a:solidFill>
                  <a:srgbClr val="4378B5"/>
                </a:solidFill>
              </a:rPr>
              <a:t>(1</a:t>
            </a:r>
            <a:r>
              <a:rPr lang="ko-KR" altLang="en-US" dirty="0">
                <a:solidFill>
                  <a:srgbClr val="4378B5"/>
                </a:solidFill>
              </a:rPr>
              <a:t>차원 배열</a:t>
            </a:r>
            <a:r>
              <a:rPr lang="en-US" altLang="ko-KR" dirty="0">
                <a:solidFill>
                  <a:srgbClr val="4378B5"/>
                </a:solidFill>
              </a:rPr>
              <a:t>)</a:t>
            </a:r>
          </a:p>
          <a:p>
            <a:pPr marL="584200" lvl="2" indent="-101600" defTabSz="8001000">
              <a:spcAft>
                <a:spcPct val="20000"/>
              </a:spcAft>
            </a:pPr>
            <a:r>
              <a:rPr lang="en-US" altLang="ko-KR" b="1" dirty="0"/>
              <a:t> </a:t>
            </a:r>
            <a:r>
              <a:rPr lang="ko-KR" altLang="en-US" dirty="0"/>
              <a:t>배열 변수 </a:t>
            </a:r>
            <a:r>
              <a:rPr lang="ko-KR" altLang="en-US" dirty="0" smtClean="0"/>
              <a:t>선언문 </a:t>
            </a:r>
            <a:r>
              <a:rPr lang="ko-KR" altLang="en-US" dirty="0"/>
              <a:t>형식 </a:t>
            </a:r>
            <a:r>
              <a:rPr lang="en-US" altLang="ko-KR" dirty="0"/>
              <a:t>(1)       </a:t>
            </a:r>
            <a:r>
              <a:rPr lang="en-US" altLang="ko-KR" dirty="0" smtClean="0"/>
              <a:t>    </a:t>
            </a:r>
            <a:r>
              <a:rPr lang="ko-KR" altLang="en-US" dirty="0"/>
              <a:t>배열 변수 </a:t>
            </a:r>
            <a:r>
              <a:rPr lang="ko-KR" altLang="en-US" dirty="0" smtClean="0"/>
              <a:t>선언문 </a:t>
            </a:r>
            <a:r>
              <a:rPr lang="ko-KR" altLang="en-US" dirty="0"/>
              <a:t>형식 </a:t>
            </a:r>
            <a:r>
              <a:rPr lang="en-US" altLang="ko-KR" dirty="0"/>
              <a:t>(2)</a:t>
            </a:r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  <a:buNone/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2843-9946-4C4B-B40A-D894490CA950}" type="slidenum">
              <a:rPr lang="en-US" altLang="ko-KR"/>
              <a:pPr/>
              <a:t>11</a:t>
            </a:fld>
            <a:endParaRPr lang="en-US" altLang="ko-KR"/>
          </a:p>
        </p:txBody>
      </p:sp>
      <p:pic>
        <p:nvPicPr>
          <p:cNvPr id="357380" name="Picture 4" descr="2장(배열선언형식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51" y="2413638"/>
            <a:ext cx="2536825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1" name="Picture 5" descr="2장(배열선언형식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87" y="2336295"/>
            <a:ext cx="2611438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2" name="Picture 6" descr="2장(배열선언예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03" y="3685100"/>
            <a:ext cx="3263900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3" name="Picture 7" descr="2장(배열선언예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64" y="3685100"/>
            <a:ext cx="3429000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8001000">
              <a:lnSpc>
                <a:spcPct val="100000"/>
              </a:lnSpc>
            </a:pPr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생성 </a:t>
            </a:r>
            <a:r>
              <a:rPr lang="en-US" altLang="ko-KR" dirty="0">
                <a:solidFill>
                  <a:srgbClr val="4378B5"/>
                </a:solidFill>
              </a:rPr>
              <a:t>(1</a:t>
            </a:r>
            <a:r>
              <a:rPr lang="ko-KR" altLang="en-US" dirty="0">
                <a:solidFill>
                  <a:srgbClr val="4378B5"/>
                </a:solidFill>
              </a:rPr>
              <a:t>차원 배열</a:t>
            </a:r>
            <a:r>
              <a:rPr lang="en-US" altLang="ko-KR" dirty="0">
                <a:solidFill>
                  <a:srgbClr val="4378B5"/>
                </a:solidFill>
              </a:rPr>
              <a:t>)</a:t>
            </a:r>
          </a:p>
          <a:p>
            <a:pPr marL="825500" lvl="2" indent="-3429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 smtClean="0"/>
              <a:t>배열은 </a:t>
            </a:r>
            <a:r>
              <a:rPr lang="ko-KR" altLang="en-US" b="1" dirty="0" err="1"/>
              <a:t>선언</a:t>
            </a:r>
            <a:r>
              <a:rPr lang="ko-KR" altLang="en-US" dirty="0" err="1"/>
              <a:t>뿐만</a:t>
            </a:r>
            <a:r>
              <a:rPr lang="ko-KR" altLang="en-US" dirty="0"/>
              <a:t> 아니라 </a:t>
            </a:r>
            <a:r>
              <a:rPr lang="ko-KR" altLang="en-US" b="1" dirty="0"/>
              <a:t>생성</a:t>
            </a:r>
            <a:r>
              <a:rPr lang="ko-KR" altLang="en-US" dirty="0"/>
              <a:t>을 해야만 사용할 수 있음</a:t>
            </a:r>
          </a:p>
          <a:p>
            <a:pPr marL="825500" lvl="2" indent="-3429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 smtClean="0"/>
          </a:p>
          <a:p>
            <a:pPr marL="127000" lvl="1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368300" lvl="1" indent="-3429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>
                <a:solidFill>
                  <a:srgbClr val="4378B5"/>
                </a:solidFill>
              </a:rPr>
              <a:t>배열 선언 </a:t>
            </a:r>
            <a:r>
              <a:rPr lang="en-US" altLang="ko-KR" dirty="0">
                <a:solidFill>
                  <a:srgbClr val="4378B5"/>
                </a:solidFill>
              </a:rPr>
              <a:t>&amp; </a:t>
            </a:r>
            <a:r>
              <a:rPr lang="ko-KR" altLang="en-US" dirty="0">
                <a:solidFill>
                  <a:srgbClr val="4378B5"/>
                </a:solidFill>
              </a:rPr>
              <a:t>생성 </a:t>
            </a:r>
          </a:p>
          <a:p>
            <a:pPr marL="482600" lvl="2" indent="0" defTabSz="800100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[10];</a:t>
            </a:r>
          </a:p>
          <a:p>
            <a:pPr marL="482600" lvl="2" indent="0" defTabSz="800100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ko-KR" dirty="0" smtClean="0"/>
              <a:t>float[]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new float[5];</a:t>
            </a:r>
            <a:endParaRPr lang="ko-KR" altLang="en-US" dirty="0"/>
          </a:p>
          <a:p>
            <a:pPr marL="482600" lvl="2" indent="0" defTabSz="800100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ko-KR" dirty="0" smtClean="0"/>
              <a:t>String[] </a:t>
            </a:r>
            <a:r>
              <a:rPr lang="en-US" altLang="ko-KR" dirty="0" err="1" smtClean="0"/>
              <a:t>strArr</a:t>
            </a:r>
            <a:r>
              <a:rPr lang="en-US" altLang="ko-KR" dirty="0" smtClean="0"/>
              <a:t> = new String[3];</a:t>
            </a: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  <a:buNone/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F400-D8E3-4DA0-8985-5175F9C86CFD}" type="slidenum">
              <a:rPr lang="en-US" altLang="ko-KR"/>
              <a:pPr/>
              <a:t>12</a:t>
            </a:fld>
            <a:endParaRPr lang="en-US" altLang="ko-KR"/>
          </a:p>
        </p:txBody>
      </p:sp>
      <p:pic>
        <p:nvPicPr>
          <p:cNvPr id="359428" name="Picture 4" descr="2장(배열생성형식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92" y="2414390"/>
            <a:ext cx="2484930" cy="11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29" name="Picture 5" descr="2장(배열생성예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53" y="2331056"/>
            <a:ext cx="3960812" cy="1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 생성 이유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8001000">
              <a:lnSpc>
                <a:spcPct val="100000"/>
              </a:lnSpc>
            </a:pPr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배열을 생성해야 하는 이유</a:t>
            </a:r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b="1" dirty="0"/>
              <a:t> </a:t>
            </a:r>
            <a:r>
              <a:rPr lang="ko-KR" altLang="en-US" dirty="0"/>
              <a:t>단일 변수의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 smtClean="0"/>
              <a:t> 배열의 </a:t>
            </a:r>
            <a:r>
              <a:rPr lang="ko-KR" altLang="en-US" dirty="0"/>
              <a:t>메모리</a:t>
            </a:r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90CA-5B98-4CB5-BA57-EA7918611ED3}" type="slidenum">
              <a:rPr lang="en-US" altLang="ko-KR"/>
              <a:pPr/>
              <a:t>13</a:t>
            </a:fld>
            <a:endParaRPr lang="en-US" altLang="ko-KR"/>
          </a:p>
        </p:txBody>
      </p:sp>
      <p:pic>
        <p:nvPicPr>
          <p:cNvPr id="365572" name="Picture 4" descr="2장(단일변수메모리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83" y="2104743"/>
            <a:ext cx="65532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573" name="Picture 5" descr="2장(단일변수메모리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4" y="2867121"/>
            <a:ext cx="6561137" cy="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장(배열메모리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2"/>
          <a:stretch>
            <a:fillRect/>
          </a:stretch>
        </p:blipFill>
        <p:spPr bwMode="auto">
          <a:xfrm>
            <a:off x="1471414" y="4178344"/>
            <a:ext cx="5711952" cy="9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2장(배열메모리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3" y="5414754"/>
            <a:ext cx="8185335" cy="9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2장(배열메모리3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3" y="5284706"/>
            <a:ext cx="8347706" cy="115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3665" y="4251667"/>
            <a:ext cx="4751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NullPointerException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 변수가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null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값을 가진 상태에서 배열을 참조하게 되면 발생하는 예외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6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4378B5"/>
                </a:solidFill>
              </a:rPr>
              <a:t>값 목록으로 배열 </a:t>
            </a:r>
            <a:r>
              <a:rPr lang="ko-KR" altLang="en-US" dirty="0" smtClean="0">
                <a:solidFill>
                  <a:srgbClr val="4378B5"/>
                </a:solidFill>
              </a:rPr>
              <a:t>생성</a:t>
            </a:r>
            <a:endParaRPr lang="en-US" altLang="ko-KR" dirty="0" smtClean="0">
              <a:solidFill>
                <a:srgbClr val="4378B5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형식 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[] </a:t>
            </a:r>
            <a:r>
              <a:rPr lang="ko-KR" altLang="en-US" dirty="0" smtClean="0"/>
              <a:t>배열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 v1, v2, ……};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{12,34,43,56,37};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주의사항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 변수 선언 이후 다른 </a:t>
            </a:r>
            <a:r>
              <a:rPr lang="ko-KR" altLang="en-US" dirty="0" err="1" smtClean="0"/>
              <a:t>실행문에서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</a:t>
            </a:r>
            <a:r>
              <a:rPr lang="ko-KR" altLang="en-US" dirty="0" smtClean="0"/>
              <a:t>사용한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생성 불가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{12,34,43,56,37};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오류</a:t>
            </a:r>
            <a:endParaRPr lang="en-US" altLang="ko-KR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97491"/>
              </p:ext>
            </p:extLst>
          </p:nvPr>
        </p:nvGraphicFramePr>
        <p:xfrm>
          <a:off x="4150152" y="3274857"/>
          <a:ext cx="3471490" cy="8185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4298">
                  <a:extLst>
                    <a:ext uri="{9D8B030D-6E8A-4147-A177-3AD203B41FA5}">
                      <a16:colId xmlns:a16="http://schemas.microsoft.com/office/drawing/2014/main" val="211023691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2046811540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2167701862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2630051730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3190256041"/>
                    </a:ext>
                  </a:extLst>
                </a:gridCol>
              </a:tblGrid>
              <a:tr h="409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[0]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[1]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[2]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[3]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[4]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30338"/>
                  </a:ext>
                </a:extLst>
              </a:tr>
              <a:tr h="409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34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43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56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37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90078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16762"/>
              </p:ext>
            </p:extLst>
          </p:nvPr>
        </p:nvGraphicFramePr>
        <p:xfrm>
          <a:off x="2273181" y="3351755"/>
          <a:ext cx="8802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216">
                  <a:extLst>
                    <a:ext uri="{9D8B030D-6E8A-4147-A177-3AD203B41FA5}">
                      <a16:colId xmlns:a16="http://schemas.microsoft.com/office/drawing/2014/main" val="2580651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30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590009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837204" y="3888336"/>
            <a:ext cx="1312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4568" y="5439135"/>
            <a:ext cx="48686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arr</a:t>
            </a:r>
            <a:r>
              <a:rPr lang="en-US" altLang="ko-KR" sz="2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= new </a:t>
            </a:r>
            <a:r>
              <a:rPr lang="en-US" altLang="ko-KR" sz="2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[] {12,34,43,56,37};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가로로 말린 두루마리 모양 10"/>
          <p:cNvSpPr/>
          <p:nvPr/>
        </p:nvSpPr>
        <p:spPr>
          <a:xfrm>
            <a:off x="6006487" y="1351643"/>
            <a:ext cx="5769618" cy="1844895"/>
          </a:xfrm>
          <a:prstGeom prst="horizontalScroll">
            <a:avLst>
              <a:gd name="adj" fmla="val 63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배열 특징</a:t>
            </a:r>
            <a:endParaRPr lang="en-US" altLang="ko-KR" sz="24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같은 타입의 데이터만 저장</a:t>
            </a:r>
            <a:endParaRPr lang="en-US" altLang="ko-KR" sz="24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한 번 생성된 배열은 크기 변경 불가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24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 이용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8001000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이용 </a:t>
            </a:r>
            <a:r>
              <a:rPr lang="en-US" altLang="ko-KR" dirty="0">
                <a:solidFill>
                  <a:srgbClr val="4378B5"/>
                </a:solidFill>
              </a:rPr>
              <a:t>(1</a:t>
            </a:r>
            <a:r>
              <a:rPr lang="ko-KR" altLang="en-US" dirty="0">
                <a:solidFill>
                  <a:srgbClr val="4378B5"/>
                </a:solidFill>
              </a:rPr>
              <a:t>차원 배열</a:t>
            </a:r>
            <a:r>
              <a:rPr lang="en-US" altLang="ko-KR" dirty="0">
                <a:solidFill>
                  <a:srgbClr val="4378B5"/>
                </a:solidFill>
              </a:rPr>
              <a:t>)</a:t>
            </a:r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r>
              <a:rPr lang="en-US" altLang="ko-KR" b="1" dirty="0"/>
              <a:t>  </a:t>
            </a:r>
            <a:r>
              <a:rPr lang="ko-KR" altLang="en-US" b="1" dirty="0"/>
              <a:t>배열 이름</a:t>
            </a:r>
            <a:r>
              <a:rPr lang="ko-KR" altLang="en-US" dirty="0"/>
              <a:t>과 </a:t>
            </a:r>
            <a:r>
              <a:rPr lang="ko-KR" altLang="en-US" b="1" dirty="0"/>
              <a:t>인덱스</a:t>
            </a:r>
            <a:r>
              <a:rPr lang="ko-KR" altLang="en-US" dirty="0"/>
              <a:t>를 이용하면 배열 항목을 단일 변수처럼 사용 가능</a:t>
            </a:r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/>
              <a:t> </a:t>
            </a:r>
            <a:r>
              <a:rPr lang="ko-KR" altLang="en-US" b="1" dirty="0"/>
              <a:t>  </a:t>
            </a:r>
            <a:r>
              <a:rPr lang="ko-KR" altLang="en-US" dirty="0"/>
              <a:t>배열 항목을 가리키는 식</a:t>
            </a:r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ko-KR" dirty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06-AA3D-4AD2-8C49-76278328D68A}" type="slidenum">
              <a:rPr lang="en-US" altLang="ko-KR"/>
              <a:pPr/>
              <a:t>15</a:t>
            </a:fld>
            <a:endParaRPr lang="en-US" altLang="ko-KR"/>
          </a:p>
        </p:txBody>
      </p:sp>
      <p:pic>
        <p:nvPicPr>
          <p:cNvPr id="361476" name="Picture 4" descr="2장(배열항목참조예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45" y="4257667"/>
            <a:ext cx="4968875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477" name="Picture 5" descr="2장(배열항목참조형식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09" y="2832713"/>
            <a:ext cx="2879725" cy="12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0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사용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8001000"/>
            <a:r>
              <a:rPr lang="en-US" altLang="ko-KR" sz="2100" dirty="0"/>
              <a:t> </a:t>
            </a:r>
            <a:r>
              <a:rPr lang="ko-KR" altLang="en-US" sz="2100" dirty="0" smtClean="0"/>
              <a:t>키보드로 입력한 데이터를 배열에 저장하고 출력</a:t>
            </a:r>
            <a:endParaRPr lang="en-US" altLang="ko-KR" sz="2400" dirty="0"/>
          </a:p>
        </p:txBody>
      </p:sp>
      <p:sp>
        <p:nvSpPr>
          <p:cNvPr id="1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9090-0FFF-4B74-BB7D-F98C5E67890F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63526" name="Oval 6"/>
          <p:cNvSpPr>
            <a:spLocks noChangeArrowheads="1"/>
          </p:cNvSpPr>
          <p:nvPr/>
        </p:nvSpPr>
        <p:spPr bwMode="auto">
          <a:xfrm>
            <a:off x="4610100" y="3271839"/>
            <a:ext cx="228600" cy="21748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3529" name="Oval 9"/>
          <p:cNvSpPr>
            <a:spLocks noChangeArrowheads="1"/>
          </p:cNvSpPr>
          <p:nvPr/>
        </p:nvSpPr>
        <p:spPr bwMode="auto">
          <a:xfrm>
            <a:off x="5192713" y="3543301"/>
            <a:ext cx="228600" cy="2190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4" y="1839046"/>
            <a:ext cx="3620104" cy="23740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43272"/>
              </p:ext>
            </p:extLst>
          </p:nvPr>
        </p:nvGraphicFramePr>
        <p:xfrm>
          <a:off x="4396210" y="1748470"/>
          <a:ext cx="7319400" cy="475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319400">
                  <a:extLst>
                    <a:ext uri="{9D8B030D-6E8A-4147-A177-3AD203B41FA5}">
                      <a16:colId xmlns:a16="http://schemas.microsoft.com/office/drawing/2014/main" val="16616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java.util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.*;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ArrayExam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444500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u="sng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u="sng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u="sng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u="sng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u="sng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sng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[5]; 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크기가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인 정수형 배열 선언과 생성</a:t>
                      </a:r>
                    </a:p>
                    <a:p>
                      <a:pPr marL="803275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&lt;5;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107632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+1)+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1076325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]=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803275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80327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======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배열 원소 출력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======"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&lt;5;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107632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+1)+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 "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]);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444500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ko-KR" altLang="en-US" dirty="0" err="1">
                <a:latin typeface="+mj-ea"/>
                <a:ea typeface="+mj-ea"/>
              </a:rPr>
              <a:t>반복문이</a:t>
            </a:r>
            <a:r>
              <a:rPr lang="ko-KR" altLang="en-US" dirty="0">
                <a:latin typeface="+mj-ea"/>
                <a:ea typeface="+mj-ea"/>
              </a:rPr>
              <a:t> 다른 </a:t>
            </a:r>
            <a:r>
              <a:rPr lang="ko-KR" altLang="en-US" dirty="0" err="1">
                <a:latin typeface="+mj-ea"/>
                <a:ea typeface="+mj-ea"/>
              </a:rPr>
              <a:t>반복문을</a:t>
            </a:r>
            <a:r>
              <a:rPr lang="ko-KR" altLang="en-US" dirty="0">
                <a:latin typeface="+mj-ea"/>
                <a:ea typeface="+mj-ea"/>
              </a:rPr>
              <a:t> 내포하는 구조</a:t>
            </a:r>
            <a:endParaRPr lang="en-US" altLang="ko-KR" dirty="0">
              <a:latin typeface="+mj-ea"/>
              <a:ea typeface="+mj-ea"/>
            </a:endParaRPr>
          </a:p>
          <a:p>
            <a:pPr marL="228600" lvl="1">
              <a:spcBef>
                <a:spcPts val="1000"/>
              </a:spcBef>
            </a:pPr>
            <a:r>
              <a:rPr lang="ko-KR" altLang="en-US" dirty="0">
                <a:latin typeface="+mj-ea"/>
                <a:ea typeface="+mj-ea"/>
              </a:rPr>
              <a:t>너무 많은 중첩 반복은 프로그램 구조를 복잡하게 하므로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중 또는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중 반복이 적당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97" y="2632357"/>
            <a:ext cx="6315343" cy="33445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6166"/>
              </p:ext>
            </p:extLst>
          </p:nvPr>
        </p:nvGraphicFramePr>
        <p:xfrm>
          <a:off x="1853737" y="2540004"/>
          <a:ext cx="7641839" cy="3779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641839">
                  <a:extLst>
                    <a:ext uri="{9D8B030D-6E8A-4147-A177-3AD203B41FA5}">
                      <a16:colId xmlns:a16="http://schemas.microsoft.com/office/drawing/2014/main" val="292196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NestedLoop1 {</a:t>
                      </a:r>
                    </a:p>
                    <a:p>
                      <a:pPr marL="265113" indent="0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 </a:t>
                      </a:r>
                      <a:r>
                        <a:rPr lang="en-US" altLang="ko-KR" sz="22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&lt;=9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803275" indent="179388" algn="l"/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"&gt;&gt; %d 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단 출력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&lt;&lt; \n"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179388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 </a:t>
                      </a:r>
                      <a:r>
                        <a:rPr lang="en-US" altLang="ko-KR" sz="22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2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&lt;10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803275" indent="179388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"*"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"="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(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+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"\t"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179388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538163" indent="0" algn="l"/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538163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2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7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880154"/>
              </p:ext>
            </p:extLst>
          </p:nvPr>
        </p:nvGraphicFramePr>
        <p:xfrm>
          <a:off x="3273203" y="1403371"/>
          <a:ext cx="6067350" cy="3749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67350">
                  <a:extLst>
                    <a:ext uri="{9D8B030D-6E8A-4147-A177-3AD203B41FA5}">
                      <a16:colId xmlns:a16="http://schemas.microsoft.com/office/drawing/2014/main" val="156535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NestedLoop2 {</a:t>
                      </a:r>
                    </a:p>
                    <a:p>
                      <a:pPr marL="358775" indent="0" algn="l"/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4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24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  //</a:t>
                      </a:r>
                      <a:r>
                        <a:rPr lang="ko-KR" altLang="en-US" sz="24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직각 삼각형 출력</a:t>
                      </a:r>
                    </a:p>
                    <a:p>
                      <a:pPr marL="803275" indent="0" algn="l"/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4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 </a:t>
                      </a:r>
                      <a:r>
                        <a:rPr lang="en-US" altLang="ko-KR" sz="24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&lt;6 ;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1255713" indent="0" algn="l"/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4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&lt;=</a:t>
                      </a:r>
                      <a:r>
                        <a:rPr lang="en-US" altLang="ko-KR" sz="24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24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1255713" indent="0" algn="l"/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"&amp;"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1255713" indent="0" algn="l"/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803275" indent="0" algn="l"/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4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400" b="1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4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358775" indent="0" algn="l"/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4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3265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1" y="1483834"/>
            <a:ext cx="1565794" cy="23486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067800" y="2607715"/>
            <a:ext cx="4119073" cy="219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break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234079"/>
            <a:ext cx="11944608" cy="5230027"/>
          </a:xfrm>
        </p:spPr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하나를 완전히 빠져 나갈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 반복의 경우 안쪽 반복문의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문이 실행되면 안쪽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벗어남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29390" y="3442450"/>
            <a:ext cx="8372536" cy="2924166"/>
            <a:chOff x="1129390" y="3442450"/>
            <a:chExt cx="8372536" cy="29241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390" y="3442450"/>
              <a:ext cx="8372536" cy="292416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62842" y="3592591"/>
              <a:ext cx="905853" cy="307777"/>
            </a:xfrm>
            <a:prstGeom prst="rect">
              <a:avLst/>
            </a:prstGeom>
            <a:solidFill>
              <a:srgbClr val="E2F4FD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증감식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1587" y="3584045"/>
              <a:ext cx="905853" cy="307777"/>
            </a:xfrm>
            <a:prstGeom prst="rect">
              <a:avLst/>
            </a:prstGeom>
            <a:solidFill>
              <a:srgbClr val="E2F4FD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증감식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99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break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1246" y="31745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레이블을 사용하여 전체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반복문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벗어나기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04005"/>
              </p:ext>
            </p:extLst>
          </p:nvPr>
        </p:nvGraphicFramePr>
        <p:xfrm>
          <a:off x="4589256" y="926552"/>
          <a:ext cx="7169758" cy="5577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169758">
                  <a:extLst>
                    <a:ext uri="{9D8B030D-6E8A-4147-A177-3AD203B41FA5}">
                      <a16:colId xmlns:a16="http://schemas.microsoft.com/office/drawing/2014/main" val="166403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20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rnd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exit: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난수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생성 횟수를 하세요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0) &gt;&gt;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r>
                        <a:rPr lang="en-US" altLang="ko-KR" sz="20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0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 ;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&lt;=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;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sv-SE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rnd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sv-SE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)(Math.random()*50)+1;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+=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rnd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")"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rnd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"\t"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20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0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0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 200)</a:t>
                      </a:r>
                    </a:p>
                    <a:p>
                      <a:pPr marL="803275" indent="0" algn="l"/>
                      <a:r>
                        <a:rPr lang="en-US" altLang="ko-KR" sz="20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20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exit;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</a:t>
                      </a:r>
                      <a:r>
                        <a:rPr lang="en-US" altLang="ko-KR" sz="20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thap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=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!= 0);</a:t>
                      </a:r>
                    </a:p>
                    <a:p>
                      <a:pPr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"\n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181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589256" y="1845892"/>
            <a:ext cx="7075753" cy="4033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5" y="2398948"/>
            <a:ext cx="3953185" cy="1239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5198" y="1409711"/>
            <a:ext cx="3993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난수</a:t>
            </a:r>
            <a:r>
              <a:rPr lang="ko-KR" altLang="en-US" sz="24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합이 </a:t>
            </a:r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200</a:t>
            </a:r>
            <a:r>
              <a:rPr lang="ko-KR" altLang="en-US" sz="24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이상이면 프로그램 종료</a:t>
            </a:r>
            <a:endParaRPr lang="ko-KR" altLang="en-US" sz="24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9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break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47392" y="1143274"/>
            <a:ext cx="3384571" cy="5230027"/>
          </a:xfrm>
        </p:spPr>
        <p:txBody>
          <a:bodyPr/>
          <a:lstStyle/>
          <a:p>
            <a:r>
              <a:rPr lang="ko-KR" altLang="en-US" dirty="0" smtClean="0"/>
              <a:t>음수가 입력되면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문을 사용하여 정수 입력을 중단한다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6" y="2685272"/>
            <a:ext cx="2975221" cy="19751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7307"/>
              </p:ext>
            </p:extLst>
          </p:nvPr>
        </p:nvGraphicFramePr>
        <p:xfrm>
          <a:off x="3672598" y="319262"/>
          <a:ext cx="8035139" cy="5882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035139">
                  <a:extLst>
                    <a:ext uri="{9D8B030D-6E8A-4147-A177-3AD203B41FA5}">
                      <a16:colId xmlns:a16="http://schemas.microsoft.com/office/drawing/2014/main" val="145213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java.util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.*;</a:t>
                      </a:r>
                    </a:p>
                    <a:p>
                      <a:pPr algn="l"/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BreakExam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20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true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pPr marL="803275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양의 정수를 입력하세요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803275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&lt; 0) {</a:t>
                      </a:r>
                    </a:p>
                    <a:p>
                      <a:pPr marL="80327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음수가 입력되어 반복을 종료합니다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break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}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5546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91569" y="2780293"/>
            <a:ext cx="8600431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무한 </a:t>
            </a:r>
            <a:r>
              <a:rPr lang="ko-KR" altLang="en-US" sz="2200" dirty="0" err="1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반복문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2200" dirty="0" smtClean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err="1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반복문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 내에 반드시 반복을 종료할 수 있는 문장이 있어야 함</a:t>
            </a:r>
            <a:endParaRPr lang="en-US" altLang="ko-KR" sz="2200" dirty="0" smtClean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형식</a:t>
            </a:r>
            <a:endParaRPr lang="en-US" altLang="ko-KR" sz="2200" dirty="0" smtClean="0">
              <a:solidFill>
                <a:schemeClr val="accent4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		for(;;)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2200" dirty="0" err="1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do~while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(true);         </a:t>
            </a:r>
            <a:endParaRPr lang="ko-KR" altLang="en-US" sz="22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2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중첩 </a:t>
            </a:r>
            <a:r>
              <a:rPr lang="ko-KR" altLang="en-US" dirty="0" err="1" smtClean="0">
                <a:latin typeface="+mn-ea"/>
                <a:ea typeface="+mn-ea"/>
              </a:rPr>
              <a:t>반복문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&amp; </a:t>
            </a:r>
            <a:r>
              <a:rPr lang="ko-KR" altLang="en-US" dirty="0" smtClean="0">
                <a:latin typeface="+mn-ea"/>
                <a:ea typeface="+mn-ea"/>
              </a:rPr>
              <a:t>무한 </a:t>
            </a:r>
            <a:r>
              <a:rPr lang="ko-KR" altLang="en-US" dirty="0" err="1" smtClean="0">
                <a:latin typeface="+mn-ea"/>
                <a:ea typeface="+mn-ea"/>
              </a:rPr>
              <a:t>반복문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817" y="4904149"/>
            <a:ext cx="2894713" cy="1088322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817" y="423436"/>
            <a:ext cx="2894713" cy="441287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60429"/>
              </p:ext>
            </p:extLst>
          </p:nvPr>
        </p:nvGraphicFramePr>
        <p:xfrm>
          <a:off x="635524" y="331805"/>
          <a:ext cx="7541322" cy="6126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541322">
                  <a:extLst>
                    <a:ext uri="{9D8B030D-6E8A-4147-A177-3AD203B41FA5}">
                      <a16:colId xmlns:a16="http://schemas.microsoft.com/office/drawing/2014/main" val="274713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boolean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flag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</a:t>
                      </a:r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true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algn="l"/>
                      <a:endParaRPr lang="ko-KR" altLang="en-US" sz="1800" b="0" i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flag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{</a:t>
                      </a:r>
                    </a:p>
                    <a:p>
                      <a:pPr marL="444500" indent="0" algn="l"/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for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=0;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&lt;5;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++)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{</a:t>
                      </a:r>
                    </a:p>
                    <a:p>
                      <a:pPr marL="896938" indent="0" algn="l"/>
                      <a:r>
                        <a:rPr lang="nn-NO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data1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(</a:t>
                      </a:r>
                      <a:r>
                        <a:rPr lang="nn-NO" altLang="ko-KR" sz="1800" b="0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)(Math.random()*9)+1;</a:t>
                      </a:r>
                    </a:p>
                    <a:p>
                      <a:pPr marL="896938" indent="0" algn="l"/>
                      <a:r>
                        <a:rPr lang="nn-NO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data2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(</a:t>
                      </a:r>
                      <a:r>
                        <a:rPr lang="nn-NO" altLang="ko-KR" sz="1800" b="0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)(Math.random()*9)+1;</a:t>
                      </a:r>
                    </a:p>
                    <a:p>
                      <a:pPr marL="896938" indent="0" algn="l"/>
                      <a:endParaRPr lang="ko-KR" altLang="en-US" sz="1800" b="0" i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896938" indent="0" algn="l"/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nn-NO" altLang="ko-KR" sz="1800" b="0" i="0" dirty="0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.printf(</a:t>
                      </a:r>
                      <a:r>
                        <a:rPr lang="nn-NO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 %d) %d * %d = "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(</a:t>
                      </a:r>
                      <a:r>
                        <a:rPr lang="nn-NO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+1), </a:t>
                      </a:r>
                      <a:r>
                        <a:rPr lang="nn-NO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data1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nn-NO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data2</a:t>
                      </a:r>
                      <a:r>
                        <a:rPr lang="nn-NO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marL="896938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gop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();</a:t>
                      </a:r>
                    </a:p>
                    <a:p>
                      <a:pPr marL="896938" indent="0" algn="l"/>
                      <a:endParaRPr lang="ko-KR" altLang="en-US" sz="1800" b="0" i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896938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data1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data2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gop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{</a:t>
                      </a:r>
                    </a:p>
                    <a:p>
                      <a:pPr marL="896938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정답입니다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count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++;</a:t>
                      </a:r>
                    </a:p>
                    <a:p>
                      <a:pPr marL="896938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marL="896938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else</a:t>
                      </a:r>
                    </a:p>
                    <a:p>
                      <a:pPr marL="896938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오답입니다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marL="444500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marL="444500" indent="0" algn="l"/>
                      <a:endParaRPr lang="ko-KR" altLang="en-US" sz="1800" b="0" i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444500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종료하려면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또는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입력하세요 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marL="444500" indent="0" algn="l"/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.next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().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charAt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(0);</a:t>
                      </a:r>
                    </a:p>
                    <a:p>
                      <a:pPr marL="444500" indent="0" algn="l"/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== 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'N'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||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ch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== 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'n'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444500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flag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</a:t>
                      </a:r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false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endParaRPr lang="ko-KR" altLang="en-US" b="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9281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544713" y="330324"/>
            <a:ext cx="2959643" cy="566066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continue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빠져 나가지 않으면서 다음 반복으로 진행</a:t>
            </a:r>
            <a:endParaRPr lang="en-US" altLang="ko-KR" dirty="0" smtClean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16937" y="2417883"/>
            <a:ext cx="11316057" cy="1974655"/>
            <a:chOff x="616937" y="2417883"/>
            <a:chExt cx="11316057" cy="19746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37" y="2417883"/>
              <a:ext cx="11316057" cy="19746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16667" y="2621696"/>
              <a:ext cx="1153682" cy="369332"/>
            </a:xfrm>
            <a:prstGeom prst="rect">
              <a:avLst/>
            </a:prstGeom>
            <a:solidFill>
              <a:srgbClr val="E2F4FD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증감식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23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latin typeface="+mn-ea"/>
                <a:ea typeface="+mn-ea"/>
              </a:rPr>
              <a:t>continue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배수를 제외한 정수를 출력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08282"/>
              </p:ext>
            </p:extLst>
          </p:nvPr>
        </p:nvGraphicFramePr>
        <p:xfrm>
          <a:off x="483416" y="1909147"/>
          <a:ext cx="6840330" cy="4287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840330">
                  <a:extLst>
                    <a:ext uri="{9D8B030D-6E8A-4147-A177-3AD203B41FA5}">
                      <a16:colId xmlns:a16="http://schemas.microsoft.com/office/drawing/2014/main" val="127485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ContinueExam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&lt;51;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896938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%2==0 ||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%3 == 0)</a:t>
                      </a:r>
                    </a:p>
                    <a:p>
                      <a:pPr marL="896938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continue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896938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</a:p>
                    <a:p>
                      <a:pPr marL="896938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 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ko-KR" altLang="en-US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"\n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2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3259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25495" y="2726108"/>
            <a:ext cx="4059253" cy="228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25" y="1760671"/>
            <a:ext cx="5463741" cy="589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5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2505</TotalTime>
  <Words>947</Words>
  <Application>Microsoft Office PowerPoint</Application>
  <PresentationFormat>와이드스크린</PresentationFormat>
  <Paragraphs>247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Palatino Linotype</vt:lpstr>
      <vt:lpstr>Wingdings</vt:lpstr>
      <vt:lpstr>Gallery</vt:lpstr>
      <vt:lpstr>제어문 – 반복문2</vt:lpstr>
      <vt:lpstr>중첩 반복문</vt:lpstr>
      <vt:lpstr>중첩 반복문</vt:lpstr>
      <vt:lpstr>break문</vt:lpstr>
      <vt:lpstr>break문</vt:lpstr>
      <vt:lpstr>break 문</vt:lpstr>
      <vt:lpstr>중첩 반복문 &amp; 무한 반복문</vt:lpstr>
      <vt:lpstr>continue문</vt:lpstr>
      <vt:lpstr>continue 문</vt:lpstr>
      <vt:lpstr>배열</vt:lpstr>
      <vt:lpstr>배열 이란</vt:lpstr>
      <vt:lpstr>배열선언</vt:lpstr>
      <vt:lpstr>배열 생성</vt:lpstr>
      <vt:lpstr>배열 생성 이유</vt:lpstr>
      <vt:lpstr>배열 생성</vt:lpstr>
      <vt:lpstr>배열 이용</vt:lpstr>
      <vt:lpstr>배열 사용 예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509</cp:revision>
  <dcterms:created xsi:type="dcterms:W3CDTF">2020-03-05T03:10:27Z</dcterms:created>
  <dcterms:modified xsi:type="dcterms:W3CDTF">2020-04-17T06:17:51Z</dcterms:modified>
</cp:coreProperties>
</file>