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360" r:id="rId3"/>
    <p:sldId id="350" r:id="rId4"/>
    <p:sldId id="351" r:id="rId5"/>
    <p:sldId id="352" r:id="rId6"/>
    <p:sldId id="355" r:id="rId7"/>
    <p:sldId id="356" r:id="rId8"/>
    <p:sldId id="353" r:id="rId9"/>
    <p:sldId id="357" r:id="rId10"/>
    <p:sldId id="354" r:id="rId11"/>
    <p:sldId id="361" r:id="rId12"/>
    <p:sldId id="362" r:id="rId13"/>
    <p:sldId id="363" r:id="rId14"/>
    <p:sldId id="365" r:id="rId15"/>
    <p:sldId id="364" r:id="rId16"/>
    <p:sldId id="3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4FD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310C21-942A-4F17-AD1C-32A7FDC76FF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622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6678E-0027-4DC9-A6D0-38D62A6795A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0597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C4D05-D591-4085-A5BD-7D76863D65B2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197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2CB7B-7269-4F4B-9334-9DC39C011077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56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A8F72-891A-4B12-BBF1-422682FE5B1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474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598F1-74B1-4C9A-99F3-30E8C02CE29F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306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598F1-74B1-4C9A-99F3-30E8C02CE29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3946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배열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1_7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사용 </a:t>
            </a:r>
            <a:r>
              <a:rPr lang="ko-KR" altLang="en-US" dirty="0" smtClean="0"/>
              <a:t>예 </a:t>
            </a:r>
            <a:endParaRPr lang="ko-KR" alt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8001000"/>
            <a:r>
              <a:rPr lang="en-US" altLang="ko-KR" sz="2100" dirty="0"/>
              <a:t> </a:t>
            </a:r>
            <a:r>
              <a:rPr lang="ko-KR" altLang="en-US" sz="2100" dirty="0" smtClean="0"/>
              <a:t>키보드로 입력한 데이터를 배열에 저장하고 출력</a:t>
            </a:r>
            <a:endParaRPr lang="en-US" altLang="ko-KR" sz="2400" dirty="0"/>
          </a:p>
        </p:txBody>
      </p:sp>
      <p:sp>
        <p:nvSpPr>
          <p:cNvPr id="1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9090-0FFF-4B74-BB7D-F98C5E67890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63526" name="Oval 6"/>
          <p:cNvSpPr>
            <a:spLocks noChangeArrowheads="1"/>
          </p:cNvSpPr>
          <p:nvPr/>
        </p:nvSpPr>
        <p:spPr bwMode="auto">
          <a:xfrm>
            <a:off x="4610100" y="3271839"/>
            <a:ext cx="228600" cy="21748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3529" name="Oval 9"/>
          <p:cNvSpPr>
            <a:spLocks noChangeArrowheads="1"/>
          </p:cNvSpPr>
          <p:nvPr/>
        </p:nvSpPr>
        <p:spPr bwMode="auto">
          <a:xfrm>
            <a:off x="5192713" y="3543301"/>
            <a:ext cx="228600" cy="2190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4" y="1839046"/>
            <a:ext cx="3620104" cy="23740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0750"/>
              </p:ext>
            </p:extLst>
          </p:nvPr>
        </p:nvGraphicFramePr>
        <p:xfrm>
          <a:off x="4396210" y="1748470"/>
          <a:ext cx="7319400" cy="475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319400">
                  <a:extLst>
                    <a:ext uri="{9D8B030D-6E8A-4147-A177-3AD203B41FA5}">
                      <a16:colId xmlns:a16="http://schemas.microsoft.com/office/drawing/2014/main" val="166165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java.util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.*;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ArrayExam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444500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u="none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[5];  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크기가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인 정수형 배열 선언과 생성</a:t>
                      </a:r>
                    </a:p>
                    <a:p>
                      <a:pPr marL="803275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800" b="0" i="0" kern="120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  <a:cs typeface="+mn-cs"/>
                        </a:rPr>
                        <a:t>dim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i="0" kern="120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107632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+1)+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“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“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1076325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]=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803275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80327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“ ======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배열 원소 출력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======“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800" b="0" i="0" kern="120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  <a:cs typeface="+mn-cs"/>
                        </a:rPr>
                        <a:t>dim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800" b="0" i="0" kern="120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  <a:cs typeface="+mn-cs"/>
                        </a:rPr>
                        <a:t>length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107632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+1)+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 "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]);</a:t>
                      </a:r>
                    </a:p>
                    <a:p>
                      <a:pPr marL="8032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444500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사용 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생성된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배열에 저장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37984"/>
              </p:ext>
            </p:extLst>
          </p:nvPr>
        </p:nvGraphicFramePr>
        <p:xfrm>
          <a:off x="399417" y="1950261"/>
          <a:ext cx="7616202" cy="4053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616202">
                  <a:extLst>
                    <a:ext uri="{9D8B030D-6E8A-4147-A177-3AD203B41FA5}">
                      <a16:colId xmlns:a16="http://schemas.microsoft.com/office/drawing/2014/main" val="150600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[5];  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크기가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인 정수형 배열 선언과 생성</a:t>
                      </a:r>
                    </a:p>
                    <a:p>
                      <a:pPr marL="265113" indent="0"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</a:t>
                      </a:r>
                    </a:p>
                    <a:p>
                      <a:pPr marL="265113" indent="0" algn="l"/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dim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265113" indent="0" algn="l"/>
                      <a:r>
                        <a:rPr lang="sv-SE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dim</a:t>
                      </a:r>
                      <a:r>
                        <a:rPr lang="sv-SE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sv-SE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sv-SE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]=(</a:t>
                      </a:r>
                      <a:r>
                        <a:rPr lang="sv-SE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sv-SE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)(Math.random()*50) + 1;  </a:t>
                      </a:r>
                      <a:r>
                        <a:rPr lang="sv-SE" altLang="ko-KR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000" b="0" i="0" kern="120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난수로</a:t>
                      </a:r>
                      <a:r>
                        <a:rPr lang="ko-KR" altLang="en-US" sz="20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 배열 초기화</a:t>
                      </a:r>
                      <a:endParaRPr lang="sv-SE" altLang="ko-KR" sz="2000" b="0" i="0" kern="120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== 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배열 원소 출력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=="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((++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)+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 "</a:t>
                      </a:r>
                      <a:r>
                        <a:rPr lang="ko-KR" altLang="en-US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946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25" y="1848156"/>
            <a:ext cx="1881121" cy="1476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074" y="3668411"/>
            <a:ext cx="1828872" cy="14077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083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명령행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실행 시 </a:t>
            </a:r>
            <a:r>
              <a:rPr lang="ko-KR" altLang="en-US" dirty="0" err="1" smtClean="0"/>
              <a:t>명령행으로</a:t>
            </a:r>
            <a:r>
              <a:rPr lang="ko-KR" altLang="en-US" dirty="0" smtClean="0"/>
              <a:t> 입력한 값을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900301" y="2358240"/>
            <a:ext cx="8779587" cy="4059512"/>
            <a:chOff x="754924" y="2349694"/>
            <a:chExt cx="8779587" cy="40595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924" y="2349694"/>
              <a:ext cx="3158990" cy="121390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5014" y="2366787"/>
              <a:ext cx="5019497" cy="404241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54924" y="3307222"/>
              <a:ext cx="3158990" cy="256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29702" y="3238856"/>
              <a:ext cx="3553580" cy="7263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8" idx="3"/>
              <a:endCxn id="9" idx="1"/>
            </p:cNvCxnSpPr>
            <p:nvPr/>
          </p:nvCxnSpPr>
          <p:spPr>
            <a:xfrm>
              <a:off x="3913914" y="3435410"/>
              <a:ext cx="1915788" cy="166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1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명령행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33836"/>
              </p:ext>
            </p:extLst>
          </p:nvPr>
        </p:nvGraphicFramePr>
        <p:xfrm>
          <a:off x="750132" y="1839165"/>
          <a:ext cx="8128000" cy="4450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51914383"/>
                    </a:ext>
                  </a:extLst>
                </a:gridCol>
              </a:tblGrid>
              <a:tr h="381815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358775" indent="0" algn="l"/>
                      <a:r>
                        <a:rPr lang="en-US" altLang="ko-KR" sz="22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0;</a:t>
                      </a:r>
                    </a:p>
                    <a:p>
                      <a:pPr marL="358775" indent="0" algn="l"/>
                      <a:endParaRPr lang="ko-KR" altLang="en-US" sz="2200" b="0" i="0" dirty="0" smtClean="0">
                        <a:latin typeface="+mn-ea"/>
                        <a:ea typeface="+mn-ea"/>
                      </a:endParaRPr>
                    </a:p>
                    <a:p>
                      <a:pPr marL="358775" indent="0"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length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!= 2) {</a:t>
                      </a:r>
                    </a:p>
                    <a:p>
                      <a:pPr marL="623888" indent="0" algn="l"/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 값 부족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623888" indent="0" algn="l"/>
                      <a:r>
                        <a:rPr lang="en-US" altLang="ko-KR" sz="2200" b="1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System.exit</a:t>
                      </a:r>
                      <a:r>
                        <a:rPr lang="en-US" altLang="ko-KR" sz="22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(0); </a:t>
                      </a:r>
                      <a:r>
                        <a:rPr lang="en-US" altLang="ko-KR" sz="22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22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프로그램 강제 종료</a:t>
                      </a:r>
                    </a:p>
                    <a:p>
                      <a:pPr marL="358775" indent="0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 </a:t>
                      </a:r>
                    </a:p>
                    <a:p>
                      <a:pPr marL="358775" indent="0"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623888" indent="0" algn="l"/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== 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배열 원소 출력 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== 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623888" indent="0"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(String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23888" indent="0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((++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+ 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번 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 "</a:t>
                      </a:r>
                      <a:r>
                        <a:rPr lang="ko-KR" altLang="en-US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2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3608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694" y="1967352"/>
            <a:ext cx="2300377" cy="9139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864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검색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0" y="1898235"/>
            <a:ext cx="2567922" cy="5343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80258"/>
              </p:ext>
            </p:extLst>
          </p:nvPr>
        </p:nvGraphicFramePr>
        <p:xfrm>
          <a:off x="3513867" y="934218"/>
          <a:ext cx="8128000" cy="5303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9438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scan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u="none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= { 10, 20, 30, 40, 50, 60, 70, 80, 90, 100 };</a:t>
                      </a: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-1;</a:t>
                      </a:r>
                    </a:p>
                    <a:p>
                      <a:pPr marL="26511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탐색할 값을 입력 하시오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scan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7F0055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7F0055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7F0055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7F0055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7F0055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7F0055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&lt; 0)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해당 자료가 존재하지 않습니다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index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위치에 있습니다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."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3343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0" y="2771705"/>
            <a:ext cx="2706747" cy="5186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888336" y="3008120"/>
            <a:ext cx="5315485" cy="1768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5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502201"/>
            <a:ext cx="3247184" cy="19911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메뉴 처리 하기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ko-KR" sz="2000" dirty="0" smtClean="0"/>
              <a:t>에스프레소</a:t>
            </a:r>
            <a:r>
              <a:rPr lang="en-US" altLang="ko-KR" sz="2000" dirty="0" smtClean="0"/>
              <a:t> :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2000</a:t>
            </a:r>
            <a:r>
              <a:rPr lang="ko-KR" altLang="ko-KR" sz="2000" dirty="0" smtClean="0"/>
              <a:t>원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ko-KR" sz="2000" dirty="0" err="1" smtClean="0"/>
              <a:t>아메리카노</a:t>
            </a:r>
            <a:r>
              <a:rPr lang="en-US" altLang="ko-KR" sz="2000" dirty="0" smtClean="0"/>
              <a:t> :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2500</a:t>
            </a:r>
            <a:r>
              <a:rPr lang="ko-KR" altLang="ko-KR" sz="2000" dirty="0" smtClean="0"/>
              <a:t>원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ko-KR" sz="2000" dirty="0" err="1" smtClean="0"/>
              <a:t>카푸치노</a:t>
            </a:r>
            <a:r>
              <a:rPr lang="en-US" altLang="ko-KR" sz="2000" dirty="0" smtClean="0"/>
              <a:t> :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3000</a:t>
            </a:r>
            <a:r>
              <a:rPr lang="ko-KR" altLang="ko-KR" sz="2000" dirty="0" smtClean="0"/>
              <a:t>원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ko-KR" sz="2000" dirty="0" err="1" smtClean="0"/>
              <a:t>카페라떼</a:t>
            </a:r>
            <a:r>
              <a:rPr lang="en-US" altLang="ko-KR" sz="2000" dirty="0" smtClean="0"/>
              <a:t> : 3500</a:t>
            </a:r>
            <a:r>
              <a:rPr lang="ko-KR" altLang="ko-KR" sz="2000" dirty="0" smtClean="0"/>
              <a:t>원 </a:t>
            </a:r>
            <a:endParaRPr lang="ko-KR" altLang="ko-KR" sz="2000" dirty="0"/>
          </a:p>
          <a:p>
            <a:pPr>
              <a:lnSpc>
                <a:spcPct val="100000"/>
              </a:lnSpc>
            </a:pP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68594"/>
              </p:ext>
            </p:extLst>
          </p:nvPr>
        </p:nvGraphicFramePr>
        <p:xfrm>
          <a:off x="3467691" y="1143274"/>
          <a:ext cx="8428053" cy="4998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428053">
                  <a:extLst>
                    <a:ext uri="{9D8B030D-6E8A-4147-A177-3AD203B41FA5}">
                      <a16:colId xmlns:a16="http://schemas.microsoft.com/office/drawing/2014/main" val="428206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600" b="0" i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scan</a:t>
                      </a:r>
                      <a:r>
                        <a:rPr lang="en-US" altLang="ko-KR" sz="16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600" b="0" i="0" u="none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6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en-US" altLang="ko-KR" sz="1600" b="0" i="0" u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String[]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menu</a:t>
                      </a:r>
                      <a:r>
                        <a:rPr lang="ko-KR" altLang="en-US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{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카푸치노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에스프레소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아메리카노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카페라떼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cost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{3000, 2000, 2500, 3500};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choice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ko-KR" altLang="en-US" sz="16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1. 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카푸치노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\t 2. 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에스프레소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\n 3. 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아메리카노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\t4. </a:t>
                      </a:r>
                      <a:r>
                        <a:rPr lang="ko-KR" altLang="en-US" sz="16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카페라떼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주문하려는 커피 종류를 입력하세요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choice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scan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()-1;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수량을 입력 하세요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6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scan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endParaRPr lang="en-US" altLang="ko-KR" sz="16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6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6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주문내역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"</a:t>
                      </a:r>
                      <a:r>
                        <a:rPr lang="ko-KR" altLang="en-US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menu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choice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]+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"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잔 </a:t>
                      </a:r>
                      <a:r>
                        <a:rPr lang="en-US" altLang="ko-KR" sz="16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ko-KR" altLang="en-US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(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cost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choice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 * </a:t>
                      </a:r>
                      <a:r>
                        <a:rPr lang="en-US" altLang="ko-KR" sz="16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));</a:t>
                      </a:r>
                      <a:endParaRPr lang="ko-KR" altLang="en-US" sz="1600" b="0" i="0" dirty="0" smtClean="0">
                        <a:latin typeface="+mn-ea"/>
                        <a:ea typeface="+mn-ea"/>
                      </a:endParaRP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16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endParaRPr lang="ko-KR" altLang="en-US" sz="16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469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4" y="3623418"/>
            <a:ext cx="3095594" cy="1055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481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크기를 입력 받아 배열 생성하기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242"/>
          <a:stretch/>
        </p:blipFill>
        <p:spPr>
          <a:xfrm>
            <a:off x="530017" y="1899837"/>
            <a:ext cx="2719414" cy="11424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37263"/>
              </p:ext>
            </p:extLst>
          </p:nvPr>
        </p:nvGraphicFramePr>
        <p:xfrm>
          <a:off x="4999289" y="698721"/>
          <a:ext cx="6999005" cy="5577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99005">
                  <a:extLst>
                    <a:ext uri="{9D8B030D-6E8A-4147-A177-3AD203B41FA5}">
                      <a16:colId xmlns:a16="http://schemas.microsoft.com/office/drawing/2014/main" val="306839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scan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u="none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digit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배열 크기를 </a:t>
                      </a:r>
                      <a:r>
                        <a:rPr lang="ko-KR" altLang="en-US" sz="18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입력하시오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&gt;&gt;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scan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digit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];  </a:t>
                      </a:r>
                      <a:r>
                        <a:rPr lang="en-US" altLang="ko-KR" sz="18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입력 받은 값만큼 배열 생성</a:t>
                      </a:r>
                      <a:endParaRPr lang="en-US" altLang="ko-KR" sz="1800" b="0" i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"\</a:t>
                      </a:r>
                      <a:r>
                        <a:rPr lang="en-US" altLang="ko-KR" sz="1800" b="0" i="0" dirty="0" err="1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nprogram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 stop"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8115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290095" y="3042303"/>
            <a:ext cx="5614587" cy="252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6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9" y="3485514"/>
            <a:ext cx="5939257" cy="298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타입과 참조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5414" y="1266251"/>
            <a:ext cx="11944608" cy="311067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참조 타입 변수 </a:t>
            </a:r>
            <a:r>
              <a:rPr lang="en-US" altLang="ko-KR" dirty="0"/>
              <a:t>– </a:t>
            </a:r>
            <a:r>
              <a:rPr lang="ko-KR" altLang="en-US" dirty="0"/>
              <a:t>주소를 통해 객체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/>
              <a:t>null(</a:t>
            </a:r>
            <a:r>
              <a:rPr lang="ko-KR" altLang="en-US" dirty="0"/>
              <a:t>널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변수가 참조하는 객체가 없을 경우 초기값으로 사용 가능</a:t>
            </a:r>
            <a:endParaRPr lang="en-US" altLang="ko-KR" dirty="0"/>
          </a:p>
          <a:p>
            <a:pPr lvl="1"/>
            <a:r>
              <a:rPr lang="ko-KR" altLang="en-US" dirty="0"/>
              <a:t>참조 타입의 변수에만 </a:t>
            </a:r>
            <a:r>
              <a:rPr lang="ko-KR" altLang="en-US" dirty="0" smtClean="0"/>
              <a:t>저장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array=null;</a:t>
            </a:r>
            <a:endParaRPr lang="en-US" altLang="ko-KR" dirty="0"/>
          </a:p>
          <a:p>
            <a:pPr marL="228600" lvl="1">
              <a:spcBef>
                <a:spcPts val="1000"/>
              </a:spcBef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2" t="14454" b="42213"/>
          <a:stretch/>
        </p:blipFill>
        <p:spPr bwMode="auto">
          <a:xfrm>
            <a:off x="9013992" y="718285"/>
            <a:ext cx="2534320" cy="2767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37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 이란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121448" y="1183854"/>
            <a:ext cx="11944608" cy="5230027"/>
          </a:xfrm>
        </p:spPr>
        <p:txBody>
          <a:bodyPr>
            <a:normAutofit/>
          </a:bodyPr>
          <a:lstStyle/>
          <a:p>
            <a:pPr marL="0" indent="0" defTabSz="8001000"/>
            <a:r>
              <a:rPr lang="en-US" altLang="ko-KR" dirty="0">
                <a:solidFill>
                  <a:srgbClr val="4378B5"/>
                </a:solidFill>
              </a:rPr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배열의 필요성</a:t>
            </a:r>
          </a:p>
          <a:p>
            <a:pPr marL="584200" lvl="2" indent="-101600" defTabSz="8001000">
              <a:spcAft>
                <a:spcPct val="20000"/>
              </a:spcAft>
            </a:pPr>
            <a:r>
              <a:rPr lang="ko-KR" altLang="en-US" b="1" dirty="0"/>
              <a:t> </a:t>
            </a:r>
            <a:r>
              <a:rPr lang="ko-KR" altLang="en-US" dirty="0"/>
              <a:t>개별적인 변수와 배열</a:t>
            </a:r>
          </a:p>
          <a:p>
            <a:pPr marL="584200" lvl="2" indent="-101600" defTabSz="8001000"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</p:txBody>
      </p:sp>
      <p:sp>
        <p:nvSpPr>
          <p:cNvPr id="1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A39E-2C2F-4469-A27D-C7FFFF5282E5}" type="slidenum">
              <a:rPr lang="en-US" altLang="ko-KR"/>
              <a:pPr/>
              <a:t>2</a:t>
            </a:fld>
            <a:endParaRPr lang="en-US" altLang="ko-KR"/>
          </a:p>
        </p:txBody>
      </p:sp>
      <p:pic>
        <p:nvPicPr>
          <p:cNvPr id="355332" name="Picture 4" descr="2장(배열의필요성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6" b="66771"/>
          <a:stretch/>
        </p:blipFill>
        <p:spPr bwMode="auto">
          <a:xfrm>
            <a:off x="1015845" y="2221638"/>
            <a:ext cx="7534582" cy="103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4161702" y="896729"/>
            <a:ext cx="3292536" cy="1410463"/>
            <a:chOff x="2995" y="722"/>
            <a:chExt cx="1787" cy="1000"/>
          </a:xfrm>
        </p:grpSpPr>
        <p:sp>
          <p:nvSpPr>
            <p:cNvPr id="355334" name="AutoShape 6"/>
            <p:cNvSpPr>
              <a:spLocks noChangeArrowheads="1"/>
            </p:cNvSpPr>
            <p:nvPr/>
          </p:nvSpPr>
          <p:spPr bwMode="auto">
            <a:xfrm>
              <a:off x="2995" y="722"/>
              <a:ext cx="1787" cy="1000"/>
            </a:xfrm>
            <a:prstGeom prst="cloudCallout">
              <a:avLst>
                <a:gd name="adj1" fmla="val -13343"/>
                <a:gd name="adj2" fmla="val 24410"/>
              </a:avLst>
            </a:prstGeom>
            <a:ln>
              <a:noFill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ko-KR" altLang="ko-KR" sz="2400" dirty="0">
                <a:latin typeface="+mn-ea"/>
              </a:endParaRPr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3198" y="846"/>
              <a:ext cx="1381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10</a:t>
              </a:r>
              <a:r>
                <a:rPr lang="ko-KR" altLang="en-US" sz="2000" b="1" dirty="0">
                  <a:latin typeface="+mn-ea"/>
                </a:rPr>
                <a:t>개의 데이터를 저장하기 위해 </a:t>
              </a:r>
              <a:r>
                <a:rPr lang="en-US" altLang="ko-KR" sz="2000" b="1" dirty="0">
                  <a:latin typeface="+mn-ea"/>
                </a:rPr>
                <a:t>10</a:t>
              </a:r>
              <a:r>
                <a:rPr lang="ko-KR" altLang="en-US" sz="2000" b="1" dirty="0">
                  <a:latin typeface="+mn-ea"/>
                </a:rPr>
                <a:t>개의 변수를 사용</a:t>
              </a:r>
              <a:r>
                <a:rPr lang="en-US" altLang="ko-KR" sz="2000" b="1" dirty="0">
                  <a:latin typeface="+mn-ea"/>
                </a:rPr>
                <a:t>?</a:t>
              </a:r>
            </a:p>
          </p:txBody>
        </p:sp>
      </p:grpSp>
      <p:grpSp>
        <p:nvGrpSpPr>
          <p:cNvPr id="355337" name="Group 9"/>
          <p:cNvGrpSpPr>
            <a:grpSpLocks/>
          </p:cNvGrpSpPr>
          <p:nvPr/>
        </p:nvGrpSpPr>
        <p:grpSpPr bwMode="auto">
          <a:xfrm>
            <a:off x="8266738" y="2601018"/>
            <a:ext cx="3704755" cy="2254250"/>
            <a:chOff x="3909" y="3048"/>
            <a:chExt cx="2105" cy="1420"/>
          </a:xfrm>
        </p:grpSpPr>
        <p:sp>
          <p:nvSpPr>
            <p:cNvPr id="355338" name="AutoShape 10"/>
            <p:cNvSpPr>
              <a:spLocks noChangeArrowheads="1"/>
            </p:cNvSpPr>
            <p:nvPr/>
          </p:nvSpPr>
          <p:spPr bwMode="auto">
            <a:xfrm>
              <a:off x="3909" y="3048"/>
              <a:ext cx="2105" cy="1420"/>
            </a:xfrm>
            <a:prstGeom prst="cloudCallout">
              <a:avLst>
                <a:gd name="adj1" fmla="val -17213"/>
                <a:gd name="adj2" fmla="val 18167"/>
              </a:avLst>
            </a:prstGeom>
            <a:ln>
              <a:noFill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ko-KR" altLang="ko-KR" sz="2000">
                <a:latin typeface="+mn-ea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4218" y="3351"/>
              <a:ext cx="1644" cy="1028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10</a:t>
              </a:r>
              <a:r>
                <a:rPr lang="ko-KR" altLang="en-US" sz="2000" b="1" dirty="0">
                  <a:latin typeface="+mn-ea"/>
                </a:rPr>
                <a:t>개의 데이터 타입이 모두 같은 경우 한곳에 저장한 후 하나의 변수로 사용 </a:t>
              </a:r>
              <a:r>
                <a:rPr lang="en-US" altLang="ko-KR" sz="2000" b="1" dirty="0">
                  <a:latin typeface="+mn-ea"/>
                </a:rPr>
                <a:t>- </a:t>
              </a:r>
              <a:r>
                <a:rPr lang="ko-KR" altLang="en-US" sz="2000" b="1" dirty="0">
                  <a:latin typeface="+mn-ea"/>
                </a:rPr>
                <a:t>배열</a:t>
              </a:r>
            </a:p>
          </p:txBody>
        </p:sp>
      </p:grpSp>
      <p:sp>
        <p:nvSpPr>
          <p:cNvPr id="355343" name="Rectangle 15"/>
          <p:cNvSpPr>
            <a:spLocks noChangeArrowheads="1"/>
          </p:cNvSpPr>
          <p:nvPr/>
        </p:nvSpPr>
        <p:spPr bwMode="auto">
          <a:xfrm>
            <a:off x="801270" y="5213552"/>
            <a:ext cx="10406508" cy="120032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인덱스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ko-KR" altLang="en-US" sz="2400" b="1" dirty="0" smtClean="0">
                <a:latin typeface="+mn-ea"/>
              </a:rPr>
              <a:t>배열의 항목에 부여되는 순번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배열 </a:t>
            </a:r>
            <a:r>
              <a:rPr lang="ko-KR" altLang="en-US" sz="2400" b="1" dirty="0">
                <a:latin typeface="+mn-ea"/>
              </a:rPr>
              <a:t>이름과 인덱스를 사용하여 각각의 배열 항목을 단일변수처럼 </a:t>
            </a:r>
            <a:r>
              <a:rPr lang="ko-KR" altLang="en-US" sz="2400" b="1" dirty="0" smtClean="0">
                <a:latin typeface="+mn-ea"/>
              </a:rPr>
              <a:t>사용</a:t>
            </a:r>
            <a:endParaRPr lang="en-US" altLang="ko-KR" sz="2400" b="1" dirty="0" smtClean="0">
              <a:latin typeface="+mn-ea"/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FF0066"/>
                </a:solidFill>
                <a:latin typeface="+mn-ea"/>
              </a:rPr>
              <a:t>인덱스는 </a:t>
            </a:r>
            <a:r>
              <a:rPr lang="en-US" altLang="ko-KR" sz="2400" b="1" dirty="0">
                <a:solidFill>
                  <a:srgbClr val="FF0066"/>
                </a:solidFill>
                <a:latin typeface="+mn-ea"/>
              </a:rPr>
              <a:t>0</a:t>
            </a:r>
            <a:r>
              <a:rPr lang="ko-KR" altLang="en-US" sz="2400" b="1" dirty="0">
                <a:solidFill>
                  <a:srgbClr val="FF0066"/>
                </a:solidFill>
                <a:latin typeface="+mn-ea"/>
              </a:rPr>
              <a:t>부터 시작</a:t>
            </a:r>
          </a:p>
        </p:txBody>
      </p:sp>
      <p:pic>
        <p:nvPicPr>
          <p:cNvPr id="17" name="Picture 4" descr="2장(배열의필요성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0" r="18014" b="4484"/>
          <a:stretch/>
        </p:blipFill>
        <p:spPr bwMode="auto">
          <a:xfrm>
            <a:off x="1015845" y="3454392"/>
            <a:ext cx="7077478" cy="12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배열선언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247392" y="1239140"/>
            <a:ext cx="11944608" cy="5230027"/>
          </a:xfrm>
        </p:spPr>
        <p:txBody>
          <a:bodyPr>
            <a:normAutofit/>
          </a:bodyPr>
          <a:lstStyle/>
          <a:p>
            <a:pPr marL="0" indent="0" defTabSz="8001000"/>
            <a:r>
              <a:rPr lang="en-US" altLang="ko-KR" dirty="0">
                <a:solidFill>
                  <a:srgbClr val="4378B5"/>
                </a:solidFill>
              </a:rPr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배열의 선언 </a:t>
            </a:r>
            <a:r>
              <a:rPr lang="en-US" altLang="ko-KR" dirty="0">
                <a:solidFill>
                  <a:srgbClr val="4378B5"/>
                </a:solidFill>
              </a:rPr>
              <a:t>(1</a:t>
            </a:r>
            <a:r>
              <a:rPr lang="ko-KR" altLang="en-US" dirty="0">
                <a:solidFill>
                  <a:srgbClr val="4378B5"/>
                </a:solidFill>
              </a:rPr>
              <a:t>차원 배열</a:t>
            </a:r>
            <a:r>
              <a:rPr lang="en-US" altLang="ko-KR" dirty="0">
                <a:solidFill>
                  <a:srgbClr val="4378B5"/>
                </a:solidFill>
              </a:rPr>
              <a:t>)</a:t>
            </a:r>
          </a:p>
          <a:p>
            <a:pPr marL="584200" lvl="2" indent="-101600" defTabSz="8001000">
              <a:spcAft>
                <a:spcPct val="20000"/>
              </a:spcAft>
            </a:pPr>
            <a:r>
              <a:rPr lang="en-US" altLang="ko-KR" b="1" dirty="0"/>
              <a:t> </a:t>
            </a:r>
            <a:r>
              <a:rPr lang="ko-KR" altLang="en-US" dirty="0"/>
              <a:t>배열 변수 </a:t>
            </a:r>
            <a:r>
              <a:rPr lang="ko-KR" altLang="en-US" dirty="0" smtClean="0"/>
              <a:t>선언문 </a:t>
            </a:r>
            <a:r>
              <a:rPr lang="ko-KR" altLang="en-US" dirty="0"/>
              <a:t>형식 </a:t>
            </a:r>
            <a:r>
              <a:rPr lang="en-US" altLang="ko-KR" dirty="0"/>
              <a:t>(1)       </a:t>
            </a:r>
            <a:r>
              <a:rPr lang="en-US" altLang="ko-KR" dirty="0" smtClean="0"/>
              <a:t>    </a:t>
            </a:r>
            <a:r>
              <a:rPr lang="ko-KR" altLang="en-US" dirty="0"/>
              <a:t>배열 변수 </a:t>
            </a:r>
            <a:r>
              <a:rPr lang="ko-KR" altLang="en-US" dirty="0" smtClean="0"/>
              <a:t>선언문 </a:t>
            </a:r>
            <a:r>
              <a:rPr lang="ko-KR" altLang="en-US" dirty="0"/>
              <a:t>형식 </a:t>
            </a:r>
            <a:r>
              <a:rPr lang="en-US" altLang="ko-KR" dirty="0"/>
              <a:t>(2)</a:t>
            </a:r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  <a:buNone/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spcAft>
                <a:spcPct val="20000"/>
              </a:spcAft>
            </a:pPr>
            <a:endParaRPr lang="en-US" altLang="ko-KR" dirty="0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2843-9946-4C4B-B40A-D894490CA950}" type="slidenum">
              <a:rPr lang="en-US" altLang="ko-KR"/>
              <a:pPr/>
              <a:t>3</a:t>
            </a:fld>
            <a:endParaRPr lang="en-US" altLang="ko-KR"/>
          </a:p>
        </p:txBody>
      </p:sp>
      <p:pic>
        <p:nvPicPr>
          <p:cNvPr id="357380" name="Picture 4" descr="2장(배열선언형식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51" y="2413638"/>
            <a:ext cx="2536825" cy="11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81" name="Picture 5" descr="2장(배열선언형식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87" y="2336295"/>
            <a:ext cx="2611438" cy="11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82" name="Picture 6" descr="2장(배열선언예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03" y="3685100"/>
            <a:ext cx="3263900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383" name="Picture 7" descr="2장(배열선언예2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64" y="3685100"/>
            <a:ext cx="3429000" cy="11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8001000">
              <a:lnSpc>
                <a:spcPct val="100000"/>
              </a:lnSpc>
            </a:pPr>
            <a:r>
              <a:rPr lang="en-US" altLang="ko-KR" dirty="0">
                <a:solidFill>
                  <a:srgbClr val="4378B5"/>
                </a:solidFill>
              </a:rPr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배열의 생성 </a:t>
            </a:r>
            <a:r>
              <a:rPr lang="en-US" altLang="ko-KR" dirty="0">
                <a:solidFill>
                  <a:srgbClr val="4378B5"/>
                </a:solidFill>
              </a:rPr>
              <a:t>(1</a:t>
            </a:r>
            <a:r>
              <a:rPr lang="ko-KR" altLang="en-US" dirty="0">
                <a:solidFill>
                  <a:srgbClr val="4378B5"/>
                </a:solidFill>
              </a:rPr>
              <a:t>차원 배열</a:t>
            </a:r>
            <a:r>
              <a:rPr lang="en-US" altLang="ko-KR" dirty="0">
                <a:solidFill>
                  <a:srgbClr val="4378B5"/>
                </a:solidFill>
              </a:rPr>
              <a:t>)</a:t>
            </a:r>
          </a:p>
          <a:p>
            <a:pPr marL="825500" lvl="2" indent="-3429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dirty="0" smtClean="0"/>
              <a:t>배열은 </a:t>
            </a:r>
            <a:r>
              <a:rPr lang="ko-KR" altLang="en-US" b="1" dirty="0" err="1"/>
              <a:t>선언</a:t>
            </a:r>
            <a:r>
              <a:rPr lang="ko-KR" altLang="en-US" dirty="0" err="1"/>
              <a:t>뿐만</a:t>
            </a:r>
            <a:r>
              <a:rPr lang="ko-KR" altLang="en-US" dirty="0"/>
              <a:t> 아니라 </a:t>
            </a:r>
            <a:r>
              <a:rPr lang="ko-KR" altLang="en-US" b="1" dirty="0"/>
              <a:t>생성</a:t>
            </a:r>
            <a:r>
              <a:rPr lang="ko-KR" altLang="en-US" dirty="0"/>
              <a:t>을 해야만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825500" lvl="2" indent="-342900" defTabSz="8001000">
              <a:lnSpc>
                <a:spcPct val="100000"/>
              </a:lnSpc>
              <a:spcAft>
                <a:spcPct val="20000"/>
              </a:spcAft>
            </a:pPr>
            <a:r>
              <a:rPr lang="en-US" altLang="ko-KR" dirty="0" smtClean="0"/>
              <a:t>new </a:t>
            </a:r>
            <a:r>
              <a:rPr lang="ko-KR" altLang="en-US" dirty="0" smtClean="0"/>
              <a:t>연산자로 배열 생성</a:t>
            </a:r>
            <a:endParaRPr lang="ko-KR" altLang="en-US" dirty="0"/>
          </a:p>
          <a:p>
            <a:pPr marL="825500" lvl="2" indent="-3429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 smtClean="0"/>
          </a:p>
          <a:p>
            <a:pPr marL="127000" lvl="1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368300" lvl="1" indent="-3429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dirty="0">
                <a:solidFill>
                  <a:srgbClr val="4378B5"/>
                </a:solidFill>
              </a:rPr>
              <a:t>배열 선언 </a:t>
            </a:r>
            <a:r>
              <a:rPr lang="en-US" altLang="ko-KR" dirty="0">
                <a:solidFill>
                  <a:srgbClr val="4378B5"/>
                </a:solidFill>
              </a:rPr>
              <a:t>&amp; </a:t>
            </a:r>
            <a:r>
              <a:rPr lang="ko-KR" altLang="en-US" dirty="0">
                <a:solidFill>
                  <a:srgbClr val="4378B5"/>
                </a:solidFill>
              </a:rPr>
              <a:t>생성 </a:t>
            </a:r>
          </a:p>
          <a:p>
            <a:pPr marL="482600" lvl="2" indent="0" defTabSz="800100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[10];</a:t>
            </a:r>
          </a:p>
          <a:p>
            <a:pPr marL="482600" lvl="2" indent="0" defTabSz="800100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ko-KR" dirty="0" smtClean="0"/>
              <a:t>float[]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new float[5];</a:t>
            </a:r>
            <a:endParaRPr lang="ko-KR" altLang="en-US" dirty="0"/>
          </a:p>
          <a:p>
            <a:pPr marL="482600" lvl="2" indent="0" defTabSz="8001000">
              <a:lnSpc>
                <a:spcPct val="100000"/>
              </a:lnSpc>
              <a:spcAft>
                <a:spcPct val="20000"/>
              </a:spcAft>
              <a:buNone/>
            </a:pPr>
            <a:r>
              <a:rPr lang="en-US" altLang="ko-KR" dirty="0" smtClean="0"/>
              <a:t>String[] </a:t>
            </a:r>
            <a:r>
              <a:rPr lang="en-US" altLang="ko-KR" dirty="0" err="1" smtClean="0"/>
              <a:t>strArr</a:t>
            </a:r>
            <a:r>
              <a:rPr lang="en-US" altLang="ko-KR" dirty="0" smtClean="0"/>
              <a:t> = new String[3];</a:t>
            </a: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  <a:buNone/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F400-D8E3-4DA0-8985-5175F9C86CFD}" type="slidenum">
              <a:rPr lang="en-US" altLang="ko-KR"/>
              <a:pPr/>
              <a:t>4</a:t>
            </a:fld>
            <a:endParaRPr lang="en-US" altLang="ko-KR"/>
          </a:p>
        </p:txBody>
      </p:sp>
      <p:pic>
        <p:nvPicPr>
          <p:cNvPr id="359428" name="Picture 4" descr="2장(배열생성형식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14" y="2824588"/>
            <a:ext cx="2484930" cy="11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429" name="Picture 5" descr="2장(배열생성예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95" y="2741254"/>
            <a:ext cx="3960812" cy="1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0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 생성 이유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8001000">
              <a:lnSpc>
                <a:spcPct val="100000"/>
              </a:lnSpc>
            </a:pPr>
            <a:r>
              <a:rPr lang="en-US" altLang="ko-KR" dirty="0">
                <a:solidFill>
                  <a:srgbClr val="4378B5"/>
                </a:solidFill>
              </a:rPr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배열을 생성해야 하는 이유</a:t>
            </a:r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b="1" dirty="0"/>
              <a:t> </a:t>
            </a:r>
            <a:r>
              <a:rPr lang="ko-KR" altLang="en-US" dirty="0"/>
              <a:t>단일 변수의 </a:t>
            </a: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 smtClean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r>
              <a:rPr lang="ko-KR" altLang="en-US" dirty="0" smtClean="0"/>
              <a:t> 배열의 </a:t>
            </a:r>
            <a:r>
              <a:rPr lang="ko-KR" altLang="en-US" dirty="0"/>
              <a:t>메모리</a:t>
            </a:r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Aft>
                <a:spcPct val="20000"/>
              </a:spcAft>
            </a:pPr>
            <a:endParaRPr lang="en-US" altLang="ko-KR" dirty="0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90CA-5B98-4CB5-BA57-EA7918611ED3}" type="slidenum">
              <a:rPr lang="en-US" altLang="ko-KR"/>
              <a:pPr/>
              <a:t>5</a:t>
            </a:fld>
            <a:endParaRPr lang="en-US" altLang="ko-KR"/>
          </a:p>
        </p:txBody>
      </p:sp>
      <p:pic>
        <p:nvPicPr>
          <p:cNvPr id="365572" name="Picture 4" descr="2장(단일변수메모리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83" y="2104743"/>
            <a:ext cx="655320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573" name="Picture 5" descr="2장(단일변수메모리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4" y="2867121"/>
            <a:ext cx="6561137" cy="6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장(배열메모리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2"/>
          <a:stretch>
            <a:fillRect/>
          </a:stretch>
        </p:blipFill>
        <p:spPr bwMode="auto">
          <a:xfrm>
            <a:off x="1471414" y="4178344"/>
            <a:ext cx="5711952" cy="9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2장(배열메모리2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3" y="5414754"/>
            <a:ext cx="8185335" cy="95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2장(배열메모리3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3" y="5284706"/>
            <a:ext cx="8347706" cy="115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73665" y="4251667"/>
            <a:ext cx="4751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NullPointerException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배열 변수가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null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값을 가진 상태에서 배열을 참조하게 되면 발생하는 예외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6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rgbClr val="4378B5"/>
                </a:solidFill>
              </a:rPr>
              <a:t>값 목록으로 배열 </a:t>
            </a:r>
            <a:r>
              <a:rPr lang="ko-KR" altLang="en-US" dirty="0" smtClean="0">
                <a:solidFill>
                  <a:srgbClr val="4378B5"/>
                </a:solidFill>
              </a:rPr>
              <a:t>생성</a:t>
            </a:r>
            <a:endParaRPr lang="en-US" altLang="ko-KR" dirty="0" smtClean="0">
              <a:solidFill>
                <a:srgbClr val="4378B5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형식 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[] </a:t>
            </a:r>
            <a:r>
              <a:rPr lang="ko-KR" altLang="en-US" dirty="0" smtClean="0"/>
              <a:t>배열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{ v1, v2, ……};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{12,34,43,56,37};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주의사항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 변수 선언 이후 다른 </a:t>
            </a:r>
            <a:r>
              <a:rPr lang="ko-KR" altLang="en-US" dirty="0" err="1" smtClean="0"/>
              <a:t>실행문에서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{ }</a:t>
            </a:r>
            <a:r>
              <a:rPr lang="ko-KR" altLang="en-US" dirty="0" smtClean="0"/>
              <a:t>사용한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생성 불가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{12,34,43,56,37}; </a:t>
            </a:r>
            <a:r>
              <a:rPr lang="en-US" altLang="ko-KR" dirty="0" smtClean="0">
                <a:solidFill>
                  <a:srgbClr val="00B050"/>
                </a:solidFill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</a:rPr>
              <a:t>오류</a:t>
            </a:r>
            <a:endParaRPr lang="en-US" altLang="ko-KR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1_6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97491"/>
              </p:ext>
            </p:extLst>
          </p:nvPr>
        </p:nvGraphicFramePr>
        <p:xfrm>
          <a:off x="4150152" y="3274857"/>
          <a:ext cx="3471490" cy="8185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4298">
                  <a:extLst>
                    <a:ext uri="{9D8B030D-6E8A-4147-A177-3AD203B41FA5}">
                      <a16:colId xmlns:a16="http://schemas.microsoft.com/office/drawing/2014/main" val="211023691"/>
                    </a:ext>
                  </a:extLst>
                </a:gridCol>
                <a:gridCol w="694298">
                  <a:extLst>
                    <a:ext uri="{9D8B030D-6E8A-4147-A177-3AD203B41FA5}">
                      <a16:colId xmlns:a16="http://schemas.microsoft.com/office/drawing/2014/main" val="2046811540"/>
                    </a:ext>
                  </a:extLst>
                </a:gridCol>
                <a:gridCol w="694298">
                  <a:extLst>
                    <a:ext uri="{9D8B030D-6E8A-4147-A177-3AD203B41FA5}">
                      <a16:colId xmlns:a16="http://schemas.microsoft.com/office/drawing/2014/main" val="2167701862"/>
                    </a:ext>
                  </a:extLst>
                </a:gridCol>
                <a:gridCol w="694298">
                  <a:extLst>
                    <a:ext uri="{9D8B030D-6E8A-4147-A177-3AD203B41FA5}">
                      <a16:colId xmlns:a16="http://schemas.microsoft.com/office/drawing/2014/main" val="2630051730"/>
                    </a:ext>
                  </a:extLst>
                </a:gridCol>
                <a:gridCol w="694298">
                  <a:extLst>
                    <a:ext uri="{9D8B030D-6E8A-4147-A177-3AD203B41FA5}">
                      <a16:colId xmlns:a16="http://schemas.microsoft.com/office/drawing/2014/main" val="3190256041"/>
                    </a:ext>
                  </a:extLst>
                </a:gridCol>
              </a:tblGrid>
              <a:tr h="409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[0]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[1]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[2]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[3]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[4]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30338"/>
                  </a:ext>
                </a:extLst>
              </a:tr>
              <a:tr h="409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34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43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56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37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90078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16762"/>
              </p:ext>
            </p:extLst>
          </p:nvPr>
        </p:nvGraphicFramePr>
        <p:xfrm>
          <a:off x="2273181" y="3351755"/>
          <a:ext cx="88021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216">
                  <a:extLst>
                    <a:ext uri="{9D8B030D-6E8A-4147-A177-3AD203B41FA5}">
                      <a16:colId xmlns:a16="http://schemas.microsoft.com/office/drawing/2014/main" val="2580651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arr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30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590009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837204" y="3888336"/>
            <a:ext cx="1312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4568" y="5439135"/>
            <a:ext cx="48686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arr</a:t>
            </a:r>
            <a:r>
              <a:rPr lang="en-US" altLang="ko-KR" sz="2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= new </a:t>
            </a:r>
            <a:r>
              <a:rPr lang="en-US" altLang="ko-KR" sz="24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[] {12,34,43,56,37};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가로로 말린 두루마리 모양 10"/>
          <p:cNvSpPr/>
          <p:nvPr/>
        </p:nvSpPr>
        <p:spPr>
          <a:xfrm>
            <a:off x="6118789" y="1143274"/>
            <a:ext cx="5648770" cy="1787933"/>
          </a:xfrm>
          <a:prstGeom prst="horizontalScroll">
            <a:avLst>
              <a:gd name="adj" fmla="val 63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배열 특징</a:t>
            </a:r>
            <a:endParaRPr lang="en-US" altLang="ko-KR" sz="24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같은 타입의 데이터만 저장</a:t>
            </a:r>
            <a:endParaRPr lang="en-US" altLang="ko-KR" sz="2400" b="1" dirty="0" smtClean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2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한 번 생성된 배열은 크기 변경 불가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24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 이용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247392" y="1143274"/>
            <a:ext cx="11944608" cy="5230027"/>
          </a:xfrm>
        </p:spPr>
        <p:txBody>
          <a:bodyPr>
            <a:normAutofit/>
          </a:bodyPr>
          <a:lstStyle/>
          <a:p>
            <a:pPr marL="0" indent="0" defTabSz="8001000">
              <a:lnSpc>
                <a:spcPct val="100000"/>
              </a:lnSpc>
              <a:spcBef>
                <a:spcPts val="200"/>
              </a:spcBef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rgbClr val="4378B5"/>
                </a:solidFill>
              </a:rPr>
              <a:t>배열의 이용 </a:t>
            </a:r>
            <a:r>
              <a:rPr lang="en-US" altLang="ko-KR" dirty="0">
                <a:solidFill>
                  <a:srgbClr val="4378B5"/>
                </a:solidFill>
              </a:rPr>
              <a:t>(1</a:t>
            </a:r>
            <a:r>
              <a:rPr lang="ko-KR" altLang="en-US" dirty="0">
                <a:solidFill>
                  <a:srgbClr val="4378B5"/>
                </a:solidFill>
              </a:rPr>
              <a:t>차원 배열</a:t>
            </a:r>
            <a:r>
              <a:rPr lang="en-US" altLang="ko-KR" dirty="0">
                <a:solidFill>
                  <a:srgbClr val="4378B5"/>
                </a:solidFill>
              </a:rPr>
              <a:t>)</a:t>
            </a:r>
          </a:p>
          <a:p>
            <a:pPr marL="584200" lvl="2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</a:pPr>
            <a:r>
              <a:rPr lang="en-US" altLang="ko-KR" b="1" dirty="0"/>
              <a:t>  </a:t>
            </a:r>
            <a:r>
              <a:rPr lang="ko-KR" altLang="en-US" b="1" dirty="0"/>
              <a:t>배열 이름</a:t>
            </a:r>
            <a:r>
              <a:rPr lang="ko-KR" altLang="en-US" dirty="0"/>
              <a:t>과 </a:t>
            </a:r>
            <a:r>
              <a:rPr lang="ko-KR" altLang="en-US" b="1" dirty="0"/>
              <a:t>인덱스</a:t>
            </a:r>
            <a:r>
              <a:rPr lang="ko-KR" altLang="en-US" dirty="0"/>
              <a:t>를 이용하면 배열 항목을 단일 변수처럼 사용 가능</a:t>
            </a:r>
          </a:p>
          <a:p>
            <a:pPr marL="584200" lvl="2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</a:pPr>
            <a:r>
              <a:rPr lang="ko-KR" altLang="en-US" dirty="0"/>
              <a:t> </a:t>
            </a:r>
            <a:r>
              <a:rPr lang="ko-KR" altLang="en-US" b="1" dirty="0"/>
              <a:t>  </a:t>
            </a:r>
            <a:r>
              <a:rPr lang="ko-KR" altLang="en-US" dirty="0"/>
              <a:t>배열 항목을 가리키는 </a:t>
            </a:r>
            <a:r>
              <a:rPr lang="ko-KR" altLang="en-US" dirty="0" smtClean="0"/>
              <a:t>식</a:t>
            </a:r>
            <a:endParaRPr lang="en-US" altLang="ko-KR" dirty="0" smtClean="0"/>
          </a:p>
          <a:p>
            <a:pPr marL="584200" lvl="2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</a:pPr>
            <a:endParaRPr lang="en-US" altLang="ko-KR" dirty="0"/>
          </a:p>
          <a:p>
            <a:pPr marL="584200" lvl="2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</a:pPr>
            <a:endParaRPr lang="en-US" altLang="ko-KR" dirty="0" smtClean="0"/>
          </a:p>
          <a:p>
            <a:pPr marL="584200" lvl="2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</a:pPr>
            <a:endParaRPr lang="en-US" altLang="ko-KR" dirty="0"/>
          </a:p>
          <a:p>
            <a:pPr marL="127000" lvl="1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</a:pPr>
            <a:r>
              <a:rPr lang="en-US" altLang="ko-KR" dirty="0" smtClean="0"/>
              <a:t> </a:t>
            </a:r>
            <a:r>
              <a:rPr lang="ko-KR" altLang="en-US" dirty="0" smtClean="0"/>
              <a:t>레퍼런스 치환과 배열 공유</a:t>
            </a: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</a:pPr>
            <a:endParaRPr lang="ko-KR" altLang="en-US" dirty="0"/>
          </a:p>
          <a:p>
            <a:pPr marL="584200" lvl="2" indent="-101600" defTabSz="8001000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  <a:buNone/>
            </a:pPr>
            <a:endParaRPr lang="en-US" altLang="ko-KR" dirty="0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CA06-AA3D-4AD2-8C49-76278328D68A}" type="slidenum">
              <a:rPr lang="en-US" altLang="ko-KR"/>
              <a:pPr/>
              <a:t>7</a:t>
            </a:fld>
            <a:endParaRPr lang="en-US" altLang="ko-KR"/>
          </a:p>
        </p:txBody>
      </p:sp>
      <p:pic>
        <p:nvPicPr>
          <p:cNvPr id="361476" name="Picture 4" descr="2장(배열항목참조예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40" y="2476158"/>
            <a:ext cx="4388417" cy="121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477" name="Picture 5" descr="2장(배열항목참조형식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94" y="2476158"/>
            <a:ext cx="2456841" cy="11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518" y="3877132"/>
            <a:ext cx="3846120" cy="26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사용 </a:t>
            </a:r>
            <a:r>
              <a:rPr lang="ko-KR" altLang="en-US" dirty="0" smtClean="0"/>
              <a:t>예 </a:t>
            </a:r>
            <a:endParaRPr lang="ko-KR" alt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8001000"/>
            <a:r>
              <a:rPr lang="ko-KR" altLang="en-US" sz="2000" dirty="0" smtClean="0"/>
              <a:t> 향상된 </a:t>
            </a:r>
            <a:r>
              <a:rPr lang="en-US" altLang="ko-KR" sz="2000" dirty="0" smtClean="0"/>
              <a:t>for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marL="457200" lvl="1" indent="0" defTabSz="8001000"/>
            <a:r>
              <a:rPr lang="ko-KR" altLang="en-US" sz="2000" dirty="0" smtClean="0"/>
              <a:t>배열에서 가져 올 항목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①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있으면</a:t>
            </a:r>
            <a:endParaRPr lang="en-US" altLang="ko-KR" sz="2000" dirty="0" smtClean="0"/>
          </a:p>
          <a:p>
            <a:pPr marL="457200" lvl="1" indent="0" defTabSz="8001000"/>
            <a:r>
              <a:rPr lang="ko-KR" altLang="en-US" sz="2000" dirty="0" smtClean="0"/>
              <a:t>해당 값을 변수에 저장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②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하고</a:t>
            </a:r>
            <a:endParaRPr lang="en-US" altLang="ko-KR" sz="2000" dirty="0" smtClean="0"/>
          </a:p>
          <a:p>
            <a:pPr marL="457200" lvl="1" indent="0" defTabSz="8001000"/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실행문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③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을 실행</a:t>
            </a:r>
            <a:endParaRPr lang="en-US" altLang="ko-KR" sz="2000" dirty="0" smtClean="0"/>
          </a:p>
          <a:p>
            <a:pPr marL="457200" lvl="1" indent="0" defTabSz="8001000"/>
            <a:r>
              <a:rPr lang="ko-KR" altLang="en-US" sz="2000" dirty="0" smtClean="0"/>
              <a:t>가져올 항목이 없으면 </a:t>
            </a: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종료</a:t>
            </a:r>
            <a:endParaRPr lang="en-US" altLang="ko-KR" sz="2000" dirty="0" smtClean="0"/>
          </a:p>
          <a:p>
            <a:pPr marL="457200" lvl="1" indent="0" defTabSz="8001000"/>
            <a:endParaRPr lang="en-US" altLang="ko-KR" sz="2000" dirty="0"/>
          </a:p>
          <a:p>
            <a:pPr marL="457200" lvl="1" indent="0" defTabSz="8001000"/>
            <a:endParaRPr lang="en-US" altLang="ko-KR" sz="2000" dirty="0" smtClean="0"/>
          </a:p>
          <a:p>
            <a:pPr marL="457200" lvl="1" indent="0" defTabSz="8001000"/>
            <a:endParaRPr lang="en-US" altLang="ko-KR" sz="2000" dirty="0"/>
          </a:p>
          <a:p>
            <a:pPr marL="457200" lvl="1" indent="0" defTabSz="8001000"/>
            <a:endParaRPr lang="en-US" altLang="ko-KR" sz="2000" dirty="0" smtClean="0"/>
          </a:p>
          <a:p>
            <a:pPr marL="0" indent="0" defTabSz="8001000"/>
            <a:r>
              <a:rPr lang="en-US" altLang="ko-KR" sz="2000" dirty="0" smtClean="0"/>
              <a:t> </a:t>
            </a:r>
            <a:r>
              <a:rPr lang="ko-KR" altLang="en-US" sz="2000" dirty="0" smtClean="0"/>
              <a:t>배열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길이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크기</a:t>
            </a:r>
            <a:r>
              <a:rPr lang="en-US" altLang="ko-KR" sz="2000" dirty="0" smtClean="0"/>
              <a:t>)</a:t>
            </a:r>
          </a:p>
          <a:p>
            <a:pPr marL="457200" lvl="1" indent="0" defTabSz="8001000"/>
            <a:r>
              <a:rPr lang="ko-KR" altLang="en-US" sz="2000" dirty="0" smtClean="0"/>
              <a:t>배열에 저장할 수 있는 전체 항목 개수</a:t>
            </a:r>
            <a:endParaRPr lang="en-US" altLang="ko-KR" sz="2000" dirty="0" smtClean="0"/>
          </a:p>
          <a:p>
            <a:pPr marL="457200" lvl="1" indent="0" defTabSz="8001000"/>
            <a:r>
              <a:rPr lang="en-US" altLang="ko-KR" sz="2000" dirty="0" smtClean="0"/>
              <a:t>length </a:t>
            </a:r>
            <a:r>
              <a:rPr lang="ko-KR" altLang="en-US" sz="2000" dirty="0" smtClean="0"/>
              <a:t>필드 사용 </a:t>
            </a: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배열명</a:t>
            </a:r>
            <a:r>
              <a:rPr lang="en-US" altLang="ko-KR" sz="2000" dirty="0" smtClean="0"/>
              <a:t>.length</a:t>
            </a:r>
            <a:endParaRPr lang="en-US" altLang="ko-KR" sz="2000" dirty="0"/>
          </a:p>
        </p:txBody>
      </p:sp>
      <p:sp>
        <p:nvSpPr>
          <p:cNvPr id="1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49090-0FFF-4B74-BB7D-F98C5E67890F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63526" name="Oval 6"/>
          <p:cNvSpPr>
            <a:spLocks noChangeArrowheads="1"/>
          </p:cNvSpPr>
          <p:nvPr/>
        </p:nvSpPr>
        <p:spPr bwMode="auto">
          <a:xfrm>
            <a:off x="4610100" y="3271839"/>
            <a:ext cx="228600" cy="21748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3529" name="Oval 9"/>
          <p:cNvSpPr>
            <a:spLocks noChangeArrowheads="1"/>
          </p:cNvSpPr>
          <p:nvPr/>
        </p:nvSpPr>
        <p:spPr bwMode="auto">
          <a:xfrm>
            <a:off x="5192713" y="3543301"/>
            <a:ext cx="228600" cy="21907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55967"/>
              </p:ext>
            </p:extLst>
          </p:nvPr>
        </p:nvGraphicFramePr>
        <p:xfrm>
          <a:off x="5197134" y="1648056"/>
          <a:ext cx="6901298" cy="448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01298">
                  <a:extLst>
                    <a:ext uri="{9D8B030D-6E8A-4147-A177-3AD203B41FA5}">
                      <a16:colId xmlns:a16="http://schemas.microsoft.com/office/drawing/2014/main" val="166165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Dim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 //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배열 선언</a:t>
                      </a:r>
                    </a:p>
                    <a:p>
                      <a:pPr marL="53816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{3,7,9,3,6};  </a:t>
                      </a:r>
                      <a:r>
                        <a:rPr lang="en-US" altLang="ko-KR" sz="1800" b="0" i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i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800" b="0" i="0" u="none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1800" b="0" i="0" u="none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sz="1800" b="0" i="0" u="none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= {3,7,9,3,6}; </a:t>
                      </a:r>
                    </a:p>
                    <a:p>
                      <a:pPr marL="538163" indent="0" algn="l"/>
                      <a:r>
                        <a:rPr lang="en-US" altLang="ko-KR" sz="1800" b="1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[]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ref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53816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1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arr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800" b="1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1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향상된 </a:t>
                      </a:r>
                      <a:r>
                        <a:rPr lang="en-US" altLang="ko-KR" sz="1800" b="1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for </a:t>
                      </a:r>
                      <a:r>
                        <a:rPr lang="ko-KR" altLang="en-US" sz="1800" b="1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r>
                        <a:rPr lang="en-US" altLang="ko-KR" sz="1800" b="1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배열 항목 값 변경 불가</a:t>
                      </a:r>
                      <a:endParaRPr lang="en-US" altLang="ko-KR" sz="1800" b="1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"\t"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[2] = 90;</a:t>
                      </a:r>
                    </a:p>
                    <a:p>
                      <a:pPr marL="538163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538163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1800" b="1" i="0" dirty="0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for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1" i="0" dirty="0" err="1" smtClean="0">
                          <a:solidFill>
                            <a:srgbClr val="7F005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=0; 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&lt;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arr</a:t>
                      </a:r>
                      <a:r>
                        <a:rPr lang="en-US" altLang="ko-KR" sz="1800" b="1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800" b="1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length</a:t>
                      </a:r>
                      <a:r>
                        <a:rPr lang="en-US" altLang="ko-KR" sz="1800" b="1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  <a:r>
                        <a:rPr lang="en-US" altLang="ko-KR" sz="1800" b="1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++)</a:t>
                      </a:r>
                    </a:p>
                    <a:p>
                      <a:pPr marL="538163" indent="0" algn="l"/>
                      <a:r>
                        <a:rPr lang="en-US" altLang="ko-KR" sz="180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arr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 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"\t"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7681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13" y="947533"/>
            <a:ext cx="2214725" cy="5215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950853" y="3489326"/>
            <a:ext cx="339067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for(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②</a:t>
            </a:r>
            <a:r>
              <a:rPr lang="ko-KR" altLang="en-US" dirty="0" err="1" smtClean="0">
                <a:latin typeface="+mn-ea"/>
              </a:rPr>
              <a:t>자료형</a:t>
            </a:r>
            <a:r>
              <a:rPr lang="ko-KR" altLang="en-US" dirty="0" smtClean="0">
                <a:latin typeface="+mn-ea"/>
              </a:rPr>
              <a:t> 변수 </a:t>
            </a:r>
            <a:r>
              <a:rPr lang="en-US" altLang="ko-KR" dirty="0" smtClean="0">
                <a:latin typeface="+mn-ea"/>
              </a:rPr>
              <a:t>: 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①</a:t>
            </a:r>
            <a:r>
              <a:rPr lang="ko-KR" altLang="en-US" dirty="0" smtClean="0">
                <a:latin typeface="+mn-ea"/>
              </a:rPr>
              <a:t>배열 </a:t>
            </a:r>
            <a:r>
              <a:rPr lang="en-US" altLang="ko-KR" dirty="0" smtClean="0">
                <a:latin typeface="+mn-ea"/>
              </a:rPr>
              <a:t>) {</a:t>
            </a:r>
          </a:p>
          <a:p>
            <a:r>
              <a:rPr lang="en-US" altLang="ko-KR" dirty="0" smtClean="0">
                <a:latin typeface="+mn-ea"/>
              </a:rPr>
              <a:t>     …..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③</a:t>
            </a:r>
            <a:r>
              <a:rPr lang="ko-KR" altLang="en-US" dirty="0" err="1" smtClean="0">
                <a:latin typeface="+mn-ea"/>
              </a:rPr>
              <a:t>실행문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…..</a:t>
            </a:r>
          </a:p>
          <a:p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2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3010</TotalTime>
  <Words>1067</Words>
  <Application>Microsoft Office PowerPoint</Application>
  <PresentationFormat>와이드스크린</PresentationFormat>
  <Paragraphs>267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Palatino Linotype</vt:lpstr>
      <vt:lpstr>Wingdings</vt:lpstr>
      <vt:lpstr>Gallery</vt:lpstr>
      <vt:lpstr>배열</vt:lpstr>
      <vt:lpstr>참조 타입과 참조 변수</vt:lpstr>
      <vt:lpstr>배열 이란</vt:lpstr>
      <vt:lpstr>배열선언</vt:lpstr>
      <vt:lpstr>배열 생성</vt:lpstr>
      <vt:lpstr>배열 생성 이유</vt:lpstr>
      <vt:lpstr>배열 생성</vt:lpstr>
      <vt:lpstr>배열 이용</vt:lpstr>
      <vt:lpstr>배열 사용 예 </vt:lpstr>
      <vt:lpstr>배열 사용 예 </vt:lpstr>
      <vt:lpstr>배열 사용 예 </vt:lpstr>
      <vt:lpstr>배열 사용 예</vt:lpstr>
      <vt:lpstr>배열 사용 예</vt:lpstr>
      <vt:lpstr>배열 사용 예</vt:lpstr>
      <vt:lpstr>배열 사용 예</vt:lpstr>
      <vt:lpstr>배열 사용 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585</cp:revision>
  <dcterms:created xsi:type="dcterms:W3CDTF">2020-03-05T03:10:27Z</dcterms:created>
  <dcterms:modified xsi:type="dcterms:W3CDTF">2020-04-23T06:17:29Z</dcterms:modified>
</cp:coreProperties>
</file>