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377" r:id="rId3"/>
    <p:sldId id="367" r:id="rId4"/>
    <p:sldId id="374" r:id="rId5"/>
    <p:sldId id="368" r:id="rId6"/>
    <p:sldId id="369" r:id="rId7"/>
    <p:sldId id="375" r:id="rId8"/>
    <p:sldId id="370" r:id="rId9"/>
    <p:sldId id="371" r:id="rId10"/>
    <p:sldId id="3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4FD"/>
    <a:srgbClr val="EC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EB55A-10CC-4634-9199-C71D87370055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2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4FE98-C04E-41A7-AA6D-3AD69B9BCA62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9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배열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1_8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차원 배열 활용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273324"/>
            <a:ext cx="3264494" cy="743484"/>
          </a:xfrm>
        </p:spPr>
        <p:txBody>
          <a:bodyPr/>
          <a:lstStyle/>
          <a:p>
            <a:r>
              <a:rPr lang="ko-KR" altLang="en-US" smtClean="0"/>
              <a:t>행렬 덧셈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096"/>
          <a:stretch/>
        </p:blipFill>
        <p:spPr>
          <a:xfrm>
            <a:off x="560317" y="1855599"/>
            <a:ext cx="2451508" cy="8426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8182"/>
              </p:ext>
            </p:extLst>
          </p:nvPr>
        </p:nvGraphicFramePr>
        <p:xfrm>
          <a:off x="3581823" y="1143274"/>
          <a:ext cx="5836777" cy="5029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836777">
                  <a:extLst>
                    <a:ext uri="{9D8B030D-6E8A-4147-A177-3AD203B41FA5}">
                      <a16:colId xmlns:a16="http://schemas.microsoft.com/office/drawing/2014/main" val="80276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[][]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op1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{{3,5,2}, {5,8,3}}; </a:t>
                      </a: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[][]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op2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{{6,7,14}, {8,9,1}};  </a:t>
                      </a:r>
                      <a:endParaRPr lang="ko-KR" altLang="en-US" sz="1800" b="0" i="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[][]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[2][3];</a:t>
                      </a:r>
                    </a:p>
                    <a:p>
                      <a:pPr marL="265113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op1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length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++){  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op1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length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 </a:t>
                      </a:r>
                      <a:endParaRPr lang="ko-KR" altLang="en-US" sz="1800" b="0" i="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da-DK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result</a:t>
                      </a:r>
                      <a:r>
                        <a:rPr lang="da-DK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da-DK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da-DK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da-DK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da-DK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 = </a:t>
                      </a:r>
                      <a:r>
                        <a:rPr lang="da-DK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op1</a:t>
                      </a:r>
                      <a:r>
                        <a:rPr lang="da-DK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da-DK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da-DK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da-DK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da-DK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 + </a:t>
                      </a:r>
                      <a:r>
                        <a:rPr lang="da-DK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op2</a:t>
                      </a:r>
                      <a:r>
                        <a:rPr lang="da-DK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da-DK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da-DK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da-DK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da-DK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];</a:t>
                      </a:r>
                    </a:p>
                    <a:p>
                      <a:pPr marL="53816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"=== 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행렬 덧셈 결과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==="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row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row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"\t"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7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설문결과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6" r="5958"/>
          <a:stretch/>
        </p:blipFill>
        <p:spPr>
          <a:xfrm>
            <a:off x="5409487" y="1146249"/>
            <a:ext cx="4093533" cy="2186610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8220" b="3936"/>
          <a:stretch/>
        </p:blipFill>
        <p:spPr>
          <a:xfrm>
            <a:off x="972464" y="1143274"/>
            <a:ext cx="4069555" cy="2129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0016" y="3640508"/>
            <a:ext cx="5529078" cy="2451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2800" dirty="0">
                <a:latin typeface="+mn-ea"/>
              </a:rPr>
              <a:t>1. 5</a:t>
            </a:r>
            <a:r>
              <a:rPr lang="ko-KR" altLang="en-US" sz="2800" dirty="0">
                <a:latin typeface="+mn-ea"/>
              </a:rPr>
              <a:t>월</a:t>
            </a:r>
            <a:r>
              <a:rPr lang="en-US" altLang="ko-KR" sz="2800" dirty="0">
                <a:latin typeface="+mn-ea"/>
              </a:rPr>
              <a:t>13</a:t>
            </a:r>
            <a:r>
              <a:rPr lang="ko-KR" altLang="en-US" sz="2800" dirty="0">
                <a:latin typeface="+mn-ea"/>
              </a:rPr>
              <a:t>일 수요일 </a:t>
            </a:r>
            <a:r>
              <a:rPr lang="en-US" altLang="ko-KR" sz="2800" dirty="0">
                <a:latin typeface="+mn-ea"/>
              </a:rPr>
              <a:t>16:00 ~18:00</a:t>
            </a:r>
          </a:p>
          <a:p>
            <a:pPr>
              <a:spcBef>
                <a:spcPts val="400"/>
              </a:spcBef>
            </a:pPr>
            <a:r>
              <a:rPr lang="en-US" altLang="ko-KR" sz="2800" dirty="0">
                <a:latin typeface="+mn-ea"/>
              </a:rPr>
              <a:t>2. 5</a:t>
            </a:r>
            <a:r>
              <a:rPr lang="ko-KR" altLang="en-US" sz="2800" dirty="0">
                <a:latin typeface="+mn-ea"/>
              </a:rPr>
              <a:t>월</a:t>
            </a:r>
            <a:r>
              <a:rPr lang="en-US" altLang="ko-KR" sz="2800" dirty="0">
                <a:latin typeface="+mn-ea"/>
              </a:rPr>
              <a:t>14</a:t>
            </a:r>
            <a:r>
              <a:rPr lang="ko-KR" altLang="en-US" sz="2800" dirty="0">
                <a:latin typeface="+mn-ea"/>
              </a:rPr>
              <a:t>일 목요일 </a:t>
            </a:r>
            <a:r>
              <a:rPr lang="en-US" altLang="ko-KR" sz="2800" dirty="0">
                <a:latin typeface="+mn-ea"/>
              </a:rPr>
              <a:t>16:00 ~ 18:00</a:t>
            </a:r>
          </a:p>
          <a:p>
            <a:pPr>
              <a:spcBef>
                <a:spcPts val="400"/>
              </a:spcBef>
            </a:pP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3. 5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월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15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일 금요일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16:00 ~18:00</a:t>
            </a:r>
          </a:p>
          <a:p>
            <a:pPr>
              <a:spcBef>
                <a:spcPts val="400"/>
              </a:spcBef>
            </a:pPr>
            <a:r>
              <a:rPr lang="en-US" altLang="ko-KR" sz="2800" dirty="0">
                <a:latin typeface="+mn-ea"/>
              </a:rPr>
              <a:t>4. 5</a:t>
            </a:r>
            <a:r>
              <a:rPr lang="ko-KR" altLang="en-US" sz="2800" dirty="0">
                <a:latin typeface="+mn-ea"/>
              </a:rPr>
              <a:t>월</a:t>
            </a:r>
            <a:r>
              <a:rPr lang="en-US" altLang="ko-KR" sz="2800" dirty="0">
                <a:latin typeface="+mn-ea"/>
              </a:rPr>
              <a:t>13</a:t>
            </a:r>
            <a:r>
              <a:rPr lang="ko-KR" altLang="en-US" sz="2800" dirty="0">
                <a:latin typeface="+mn-ea"/>
              </a:rPr>
              <a:t>일 수요일 </a:t>
            </a:r>
            <a:r>
              <a:rPr lang="en-US" altLang="ko-KR" sz="2800" dirty="0">
                <a:latin typeface="+mn-ea"/>
              </a:rPr>
              <a:t>13:00 ~15:00</a:t>
            </a:r>
          </a:p>
          <a:p>
            <a:pPr>
              <a:spcBef>
                <a:spcPts val="400"/>
              </a:spcBef>
            </a:pPr>
            <a:endParaRPr lang="ko-KR" altLang="en-US" sz="28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2990" y="3725967"/>
            <a:ext cx="4709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  <a:latin typeface="+mn-ea"/>
              </a:rPr>
              <a:t>* </a:t>
            </a:r>
            <a:r>
              <a:rPr lang="ko-KR" altLang="en-US" sz="2800" b="1" dirty="0" err="1" smtClean="0">
                <a:solidFill>
                  <a:srgbClr val="7030A0"/>
                </a:solidFill>
                <a:latin typeface="+mn-ea"/>
              </a:rPr>
              <a:t>시험범위</a:t>
            </a:r>
            <a:r>
              <a:rPr lang="ko-KR" altLang="en-US" sz="2800" b="1" dirty="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+mn-ea"/>
              </a:rPr>
              <a:t>: 5</a:t>
            </a:r>
            <a:r>
              <a:rPr lang="ko-KR" altLang="en-US" sz="2800" b="1" dirty="0" smtClean="0">
                <a:solidFill>
                  <a:srgbClr val="7030A0"/>
                </a:solidFill>
                <a:latin typeface="+mn-ea"/>
              </a:rPr>
              <a:t>주차 수업까지</a:t>
            </a:r>
            <a:endParaRPr lang="ko-KR" altLang="en-US" sz="2800" b="1" dirty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74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최대값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최대 찾기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04342"/>
              </p:ext>
            </p:extLst>
          </p:nvPr>
        </p:nvGraphicFramePr>
        <p:xfrm>
          <a:off x="4833211" y="297068"/>
          <a:ext cx="6999005" cy="6085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999005">
                  <a:extLst>
                    <a:ext uri="{9D8B030D-6E8A-4147-A177-3AD203B41FA5}">
                      <a16:colId xmlns:a16="http://schemas.microsoft.com/office/drawing/2014/main" val="306839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ran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[10];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ran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length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2000" b="0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//10~99</a:t>
                      </a:r>
                      <a:r>
                        <a:rPr lang="ko-KR" altLang="en-US" sz="2000" b="0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사이의 </a:t>
                      </a:r>
                      <a:r>
                        <a:rPr lang="ko-KR" altLang="en-US" sz="2000" b="0" i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난수로</a:t>
                      </a:r>
                      <a:r>
                        <a:rPr lang="ko-KR" altLang="en-US" sz="2000" b="0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 배열 초기화</a:t>
                      </a:r>
                      <a:endParaRPr lang="en-US" altLang="ko-KR" sz="2000" b="0" i="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400"/>
                        </a:spcBef>
                      </a:pPr>
                      <a:r>
                        <a:rPr lang="sv-SE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ran</a:t>
                      </a:r>
                      <a:r>
                        <a:rPr lang="sv-SE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sv-SE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sv-SE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 = (</a:t>
                      </a:r>
                      <a:r>
                        <a:rPr lang="sv-SE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sv-SE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)(Math.random()*90)+10;   </a:t>
                      </a:r>
                      <a:endParaRPr lang="sv-SE" altLang="ko-KR" sz="2000" b="1" i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ran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]+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 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"max =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max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8115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5" y="1823328"/>
            <a:ext cx="4339800" cy="5415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5410051" y="3885768"/>
            <a:ext cx="5845323" cy="17775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6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극장 예약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ko-KR" altLang="en-US" dirty="0" smtClean="0"/>
              <a:t>극장 예약 시스템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ko-KR" dirty="0" smtClean="0"/>
              <a:t>0 : </a:t>
            </a:r>
            <a:r>
              <a:rPr lang="ko-KR" altLang="en-US" dirty="0" smtClean="0"/>
              <a:t>예약가능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ko-KR" dirty="0" smtClean="0"/>
              <a:t>1 : </a:t>
            </a:r>
            <a:r>
              <a:rPr lang="ko-KR" altLang="en-US" dirty="0" smtClean="0"/>
              <a:t>예약</a:t>
            </a:r>
            <a:r>
              <a:rPr lang="en-US" altLang="ko-KR" dirty="0"/>
              <a:t> </a:t>
            </a:r>
            <a:r>
              <a:rPr lang="ko-KR" altLang="en-US" dirty="0" smtClean="0"/>
              <a:t>된 좌석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8797"/>
          <a:stretch/>
        </p:blipFill>
        <p:spPr>
          <a:xfrm>
            <a:off x="522898" y="2768837"/>
            <a:ext cx="2866133" cy="28876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63980"/>
              </p:ext>
            </p:extLst>
          </p:nvPr>
        </p:nvGraphicFramePr>
        <p:xfrm>
          <a:off x="4512444" y="732470"/>
          <a:ext cx="7400130" cy="5770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00130">
                  <a:extLst>
                    <a:ext uri="{9D8B030D-6E8A-4147-A177-3AD203B41FA5}">
                      <a16:colId xmlns:a16="http://schemas.microsoft.com/office/drawing/2014/main" val="306839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</a:pP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>
                        <a:spcBef>
                          <a:spcPts val="500"/>
                        </a:spcBef>
                      </a:pP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800" b="0" i="0" u="none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scan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800" b="0" i="0" u="none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>
                        <a:spcBef>
                          <a:spcPts val="500"/>
                        </a:spcBef>
                      </a:pP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seats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[10];</a:t>
                      </a:r>
                    </a:p>
                    <a:p>
                      <a:pPr marL="265113" indent="0" algn="l">
                        <a:spcBef>
                          <a:spcPts val="500"/>
                        </a:spcBef>
                      </a:pP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while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true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>
                        <a:spcBef>
                          <a:spcPts val="500"/>
                        </a:spcBef>
                      </a:pP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500"/>
                        </a:spcBef>
                      </a:pP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500"/>
                        </a:spcBef>
                      </a:pP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500"/>
                        </a:spcBef>
                      </a:pP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500"/>
                        </a:spcBef>
                      </a:pP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500"/>
                        </a:spcBef>
                      </a:pP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500"/>
                        </a:spcBef>
                      </a:pP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500"/>
                        </a:spcBef>
                      </a:pP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500"/>
                        </a:spcBef>
                      </a:pP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500"/>
                        </a:spcBef>
                      </a:pP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>
                        <a:spcBef>
                          <a:spcPts val="500"/>
                        </a:spcBef>
                      </a:pP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500"/>
                        </a:spcBef>
                      </a:pP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>
                        <a:spcBef>
                          <a:spcPts val="500"/>
                        </a:spcBef>
                      </a:pP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8115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938730" y="2106949"/>
            <a:ext cx="6712721" cy="36959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9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차원 배열 선언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8001000"/>
            <a:r>
              <a:rPr lang="ko-KR" altLang="en-US" b="1" dirty="0">
                <a:solidFill>
                  <a:srgbClr val="4378B5"/>
                </a:solidFill>
              </a:rPr>
              <a:t>배열의 선언 </a:t>
            </a:r>
            <a:r>
              <a:rPr lang="en-US" altLang="ko-KR" b="1" dirty="0">
                <a:solidFill>
                  <a:srgbClr val="4378B5"/>
                </a:solidFill>
              </a:rPr>
              <a:t>(2</a:t>
            </a:r>
            <a:r>
              <a:rPr lang="ko-KR" altLang="en-US" b="1" dirty="0">
                <a:solidFill>
                  <a:srgbClr val="4378B5"/>
                </a:solidFill>
              </a:rPr>
              <a:t>차원 배열</a:t>
            </a:r>
            <a:r>
              <a:rPr lang="en-US" altLang="ko-KR" b="1" dirty="0">
                <a:solidFill>
                  <a:srgbClr val="4378B5"/>
                </a:solidFill>
              </a:rPr>
              <a:t>)</a:t>
            </a:r>
          </a:p>
          <a:p>
            <a:pPr marL="584200" lvl="2" indent="-101600" defTabSz="8001000">
              <a:spcAft>
                <a:spcPct val="20000"/>
              </a:spcAft>
            </a:pPr>
            <a:r>
              <a:rPr lang="en-US" altLang="ko-KR" b="1" dirty="0"/>
              <a:t> </a:t>
            </a:r>
            <a:r>
              <a:rPr lang="ko-KR" altLang="en-US" b="1" dirty="0"/>
              <a:t>배열 변수 선언문의 형식</a:t>
            </a:r>
            <a:r>
              <a:rPr lang="en-US" altLang="ko-KR" b="1" dirty="0"/>
              <a:t>(1)            </a:t>
            </a:r>
            <a:r>
              <a:rPr lang="ko-KR" altLang="en-US" b="1" dirty="0"/>
              <a:t>배열 변수 선언문의 형식</a:t>
            </a:r>
            <a:r>
              <a:rPr lang="en-US" altLang="ko-KR" b="1" dirty="0"/>
              <a:t>(2)</a:t>
            </a:r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b="1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b="1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b="1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b="1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b="1" dirty="0"/>
          </a:p>
          <a:p>
            <a:pPr marL="584200" lvl="2" indent="-101600" defTabSz="8001000">
              <a:spcAft>
                <a:spcPct val="20000"/>
              </a:spcAft>
              <a:buNone/>
            </a:pPr>
            <a:r>
              <a:rPr lang="en-US" altLang="ko-KR" b="1" dirty="0"/>
              <a:t>  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altLang="ko-KR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7A9D-AF59-4411-BA8A-ED41C0EBFA88}" type="slidenum">
              <a:rPr lang="ko-KR" altLang="en-US"/>
              <a:pPr/>
              <a:t>4</a:t>
            </a:fld>
            <a:endParaRPr lang="en-US" altLang="ko-KR"/>
          </a:p>
        </p:txBody>
      </p:sp>
      <p:pic>
        <p:nvPicPr>
          <p:cNvPr id="1041412" name="Picture 4" descr="2장(2차원배열선언예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360" y="3687345"/>
            <a:ext cx="39338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413" name="Picture 5" descr="2장(2차원배열선언형식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2230439"/>
            <a:ext cx="2933700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414" name="Picture 6" descr="2장(2차원배열선언형식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28" y="2319173"/>
            <a:ext cx="2581275" cy="1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415" name="Picture 7" descr="2장(2차원배열선언예1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46" y="3677820"/>
            <a:ext cx="36226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56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차원 배열 생성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8001000">
              <a:lnSpc>
                <a:spcPct val="110000"/>
              </a:lnSpc>
            </a:pP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4378B5"/>
                </a:solidFill>
              </a:rPr>
              <a:t>배열의 생성 </a:t>
            </a:r>
            <a:r>
              <a:rPr lang="en-US" altLang="ko-KR" b="1" dirty="0">
                <a:solidFill>
                  <a:srgbClr val="4378B5"/>
                </a:solidFill>
              </a:rPr>
              <a:t>(2</a:t>
            </a:r>
            <a:r>
              <a:rPr lang="ko-KR" altLang="en-US" b="1" dirty="0">
                <a:solidFill>
                  <a:srgbClr val="4378B5"/>
                </a:solidFill>
              </a:rPr>
              <a:t>차원 배열</a:t>
            </a:r>
            <a:r>
              <a:rPr lang="en-US" altLang="ko-KR" b="1" dirty="0" smtClean="0">
                <a:solidFill>
                  <a:srgbClr val="4378B5"/>
                </a:solidFill>
              </a:rPr>
              <a:t>) – new </a:t>
            </a:r>
            <a:r>
              <a:rPr lang="ko-KR" altLang="en-US" b="1" dirty="0" smtClean="0">
                <a:solidFill>
                  <a:srgbClr val="4378B5"/>
                </a:solidFill>
              </a:rPr>
              <a:t>연산자</a:t>
            </a:r>
            <a:endParaRPr lang="en-US" altLang="ko-KR" b="1" dirty="0">
              <a:solidFill>
                <a:srgbClr val="4378B5"/>
              </a:solidFill>
            </a:endParaRPr>
          </a:p>
          <a:p>
            <a:pPr marL="482600" lvl="2" indent="0" defTabSz="8001000">
              <a:lnSpc>
                <a:spcPct val="110000"/>
              </a:lnSpc>
              <a:spcAft>
                <a:spcPct val="20000"/>
              </a:spcAft>
              <a:buNone/>
            </a:pPr>
            <a:r>
              <a:rPr lang="en-US" altLang="ko-KR" sz="2000" b="1" dirty="0"/>
              <a:t>  </a:t>
            </a:r>
            <a:endParaRPr lang="ko-KR" altLang="en-US" sz="2000" b="1" dirty="0"/>
          </a:p>
          <a:p>
            <a:pPr marL="584200" lvl="2" indent="-101600" defTabSz="8001000">
              <a:lnSpc>
                <a:spcPct val="110000"/>
              </a:lnSpc>
              <a:spcAft>
                <a:spcPct val="20000"/>
              </a:spcAft>
            </a:pPr>
            <a:endParaRPr lang="ko-KR" altLang="en-US" sz="2000" b="1" dirty="0"/>
          </a:p>
          <a:p>
            <a:pPr marL="584200" lvl="2" indent="-101600" defTabSz="8001000">
              <a:lnSpc>
                <a:spcPct val="110000"/>
              </a:lnSpc>
              <a:spcAft>
                <a:spcPct val="20000"/>
              </a:spcAft>
            </a:pPr>
            <a:endParaRPr lang="ko-KR" altLang="en-US" sz="2000" b="1" dirty="0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altLang="ko-KR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2DE7-6131-4ADB-91D8-988CFD23E85B}" type="slidenum">
              <a:rPr lang="ko-KR" altLang="en-US"/>
              <a:pPr/>
              <a:t>5</a:t>
            </a:fld>
            <a:endParaRPr lang="en-US" altLang="ko-KR"/>
          </a:p>
        </p:txBody>
      </p:sp>
      <p:pic>
        <p:nvPicPr>
          <p:cNvPr id="1043460" name="Picture 4" descr="2장(2차원배열생성형식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77" y="2217358"/>
            <a:ext cx="3024188" cy="12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461" name="Picture 5" descr="2장(2차원배열생성예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647" y="3608388"/>
            <a:ext cx="5672138" cy="165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463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45"/>
          <a:stretch/>
        </p:blipFill>
        <p:spPr bwMode="auto">
          <a:xfrm>
            <a:off x="846950" y="2217358"/>
            <a:ext cx="9600340" cy="313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7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104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차원 배열 생성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2700471"/>
          </a:xfrm>
        </p:spPr>
        <p:txBody>
          <a:bodyPr/>
          <a:lstStyle/>
          <a:p>
            <a:r>
              <a:rPr lang="ko-KR" altLang="en-US" b="1" dirty="0">
                <a:solidFill>
                  <a:srgbClr val="4378B5"/>
                </a:solidFill>
              </a:rPr>
              <a:t>값 </a:t>
            </a:r>
            <a:r>
              <a:rPr lang="ko-KR" altLang="en-US" b="1" dirty="0" smtClean="0">
                <a:solidFill>
                  <a:srgbClr val="4378B5"/>
                </a:solidFill>
              </a:rPr>
              <a:t>목록</a:t>
            </a:r>
            <a:endParaRPr lang="en-US" altLang="ko-KR" b="1" dirty="0" smtClean="0">
              <a:solidFill>
                <a:srgbClr val="4378B5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4378B5"/>
                </a:solidFill>
              </a:rPr>
              <a:t>형식 </a:t>
            </a:r>
            <a:r>
              <a:rPr lang="en-US" altLang="ko-KR" b="1" dirty="0" smtClean="0">
                <a:solidFill>
                  <a:srgbClr val="4378B5"/>
                </a:solidFill>
              </a:rPr>
              <a:t>: </a:t>
            </a:r>
            <a:r>
              <a:rPr lang="ko-KR" altLang="en-US" dirty="0"/>
              <a:t>타입</a:t>
            </a:r>
            <a:r>
              <a:rPr lang="en-US" altLang="ko-KR" dirty="0"/>
              <a:t>[][] </a:t>
            </a:r>
            <a:r>
              <a:rPr lang="ko-KR" altLang="en-US" dirty="0"/>
              <a:t>배열변수이름 </a:t>
            </a:r>
            <a:r>
              <a:rPr lang="en-US" altLang="ko-KR" dirty="0"/>
              <a:t>={ {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2, ….}, {{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2, ….}, {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2, ….}} </a:t>
            </a:r>
            <a:endParaRPr lang="ko-KR" altLang="en-US" dirty="0"/>
          </a:p>
          <a:p>
            <a:endParaRPr lang="en-US" altLang="ko-KR" b="1" dirty="0" smtClean="0">
              <a:solidFill>
                <a:srgbClr val="4378B5"/>
              </a:solidFill>
            </a:endParaRPr>
          </a:p>
          <a:p>
            <a:endParaRPr lang="en-US" altLang="ko-KR" b="1" dirty="0">
              <a:solidFill>
                <a:srgbClr val="4378B5"/>
              </a:solidFill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51773"/>
              </p:ext>
            </p:extLst>
          </p:nvPr>
        </p:nvGraphicFramePr>
        <p:xfrm>
          <a:off x="1034538" y="2367003"/>
          <a:ext cx="9015636" cy="417372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015636">
                  <a:extLst>
                    <a:ext uri="{9D8B030D-6E8A-4147-A177-3AD203B41FA5}">
                      <a16:colId xmlns:a16="http://schemas.microsoft.com/office/drawing/2014/main" val="387568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2000" b="0" kern="0" dirty="0" err="1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ary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[][] = {{2, 3, 4}, {3, 6, 9}, {4, 5, 7}}; </a:t>
                      </a:r>
                      <a:r>
                        <a:rPr lang="en-US" altLang="ko-KR" sz="2000" b="0" kern="0" dirty="0" smtClean="0">
                          <a:solidFill>
                            <a:srgbClr val="3F7F5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2000" b="0" kern="0" dirty="0" smtClean="0">
                          <a:solidFill>
                            <a:srgbClr val="3F7F5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값 목록으로 생성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000" b="0" i="1" kern="0" dirty="0" err="1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.println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0" kern="0" dirty="0" smtClean="0">
                          <a:solidFill>
                            <a:srgbClr val="2A00F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"</a:t>
                      </a:r>
                      <a:r>
                        <a:rPr lang="ko-KR" altLang="ko-KR" sz="2000" b="0" kern="0" dirty="0" smtClean="0">
                          <a:solidFill>
                            <a:srgbClr val="2A00F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행 크기</a:t>
                      </a:r>
                      <a:r>
                        <a:rPr lang="en-US" altLang="ko-KR" sz="2000" b="0" kern="0" dirty="0" smtClean="0">
                          <a:solidFill>
                            <a:srgbClr val="2A00F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: "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2000" b="1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ary.</a:t>
                      </a:r>
                      <a:r>
                        <a:rPr lang="en-US" altLang="ko-KR" sz="2000" b="1" kern="0" dirty="0" err="1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length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); 	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000" b="0" i="1" kern="0" dirty="0" err="1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.println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0" kern="0" dirty="0" smtClean="0">
                          <a:solidFill>
                            <a:srgbClr val="2A00F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"</a:t>
                      </a:r>
                      <a:r>
                        <a:rPr lang="ko-KR" altLang="ko-KR" sz="2000" b="0" kern="0" dirty="0" smtClean="0">
                          <a:solidFill>
                            <a:srgbClr val="2A00F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첫 번째 행의 열 크기</a:t>
                      </a:r>
                      <a:r>
                        <a:rPr lang="en-US" altLang="ko-KR" sz="2000" b="0" kern="0" dirty="0" smtClean="0">
                          <a:solidFill>
                            <a:srgbClr val="2A00F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: "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2000" b="1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ary</a:t>
                      </a:r>
                      <a:r>
                        <a:rPr lang="en-US" alt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[0].</a:t>
                      </a:r>
                      <a:r>
                        <a:rPr lang="en-US" altLang="ko-KR" sz="2000" b="1" kern="0" dirty="0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length</a:t>
                      </a:r>
                      <a:r>
                        <a:rPr lang="en-US" alt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);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20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for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2000" b="0" kern="0" dirty="0" err="1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=0; 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2000" b="1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ary.</a:t>
                      </a:r>
                      <a:r>
                        <a:rPr lang="en-US" altLang="ko-KR" sz="2000" b="1" kern="0" dirty="0" err="1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length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++) { </a:t>
                      </a:r>
                      <a:r>
                        <a:rPr lang="en-US" altLang="ko-KR" sz="2000" b="0" kern="0" dirty="0" smtClean="0">
                          <a:solidFill>
                            <a:srgbClr val="3F7F5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//</a:t>
                      </a:r>
                      <a:r>
                        <a:rPr lang="ko-KR" altLang="ko-KR" sz="2000" b="0" kern="0" dirty="0" smtClean="0">
                          <a:solidFill>
                            <a:srgbClr val="3F7F5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배열 원소 출력</a:t>
                      </a:r>
                      <a:r>
                        <a:rPr lang="en-US" altLang="ko-KR" sz="2000" b="0" kern="0" dirty="0" smtClean="0">
                          <a:solidFill>
                            <a:srgbClr val="3F7F5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ko-KR" sz="2000" b="0" kern="0" dirty="0" smtClean="0">
                          <a:solidFill>
                            <a:srgbClr val="3F7F5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중첩</a:t>
                      </a:r>
                      <a:r>
                        <a:rPr lang="en-US" altLang="ko-KR" sz="2000" b="0" kern="0" dirty="0" smtClean="0">
                          <a:solidFill>
                            <a:srgbClr val="3F7F5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for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20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for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2000" b="0" kern="0" dirty="0" err="1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j=0; </a:t>
                      </a:r>
                      <a:r>
                        <a:rPr lang="en-US" alt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j&lt;</a:t>
                      </a:r>
                      <a:r>
                        <a:rPr lang="en-US" altLang="ko-KR" sz="2000" b="1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ary</a:t>
                      </a:r>
                      <a:r>
                        <a:rPr lang="en-US" alt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2000" b="1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000" b="1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].</a:t>
                      </a:r>
                      <a:r>
                        <a:rPr lang="en-US" altLang="ko-KR" sz="2000" b="1" kern="0" dirty="0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length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j++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)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000" b="0" i="1" kern="0" dirty="0" err="1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.print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ary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][j] + </a:t>
                      </a:r>
                      <a:r>
                        <a:rPr lang="en-US" altLang="ko-KR" sz="2000" b="0" kern="0" dirty="0" smtClean="0">
                          <a:solidFill>
                            <a:srgbClr val="2A00FF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" "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);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000" b="0" i="1" kern="0" dirty="0" err="1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0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.println</a:t>
                      </a: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();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    }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6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4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차원 </a:t>
            </a:r>
            <a:r>
              <a:rPr lang="ko-KR" altLang="en-US" dirty="0" smtClean="0">
                <a:latin typeface="+mn-ea"/>
                <a:ea typeface="+mn-ea"/>
              </a:rPr>
              <a:t>배열 생성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altLang="ko-KR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25E2-B863-4D61-A9A5-63BF1203C3C8}" type="slidenum">
              <a:rPr lang="ko-KR" altLang="en-US"/>
              <a:pPr/>
              <a:t>7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83440"/>
              </p:ext>
            </p:extLst>
          </p:nvPr>
        </p:nvGraphicFramePr>
        <p:xfrm>
          <a:off x="1580756" y="1013226"/>
          <a:ext cx="7418677" cy="5567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18677">
                  <a:extLst>
                    <a:ext uri="{9D8B030D-6E8A-4147-A177-3AD203B41FA5}">
                      <a16:colId xmlns:a16="http://schemas.microsoft.com/office/drawing/2014/main" val="387568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public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static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void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main(String[] </a:t>
                      </a:r>
                      <a:r>
                        <a:rPr lang="en-US" altLang="ko-KR" sz="1800" b="0" kern="0" dirty="0" err="1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args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) {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     </a:t>
                      </a:r>
                      <a:r>
                        <a:rPr lang="en-US" altLang="ko-KR" sz="1800" b="0" kern="0" dirty="0" err="1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boolean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[][] </a:t>
                      </a:r>
                      <a:r>
                        <a:rPr lang="en-US" altLang="ko-KR" sz="1800" b="0" kern="0" dirty="0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board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= </a:t>
                      </a: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new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800" b="0" kern="0" dirty="0" err="1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boolean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[10][10];</a:t>
                      </a:r>
                      <a:r>
                        <a:rPr lang="en-US" altLang="ko-KR" sz="1800" b="0" kern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 //new </a:t>
                      </a:r>
                      <a:r>
                        <a:rPr lang="ko-KR" altLang="en-US" sz="1800" b="0" kern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연산자로 생성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 </a:t>
                      </a:r>
                      <a:r>
                        <a:rPr lang="en-US" altLang="ko-KR" sz="1800" b="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    </a:t>
                      </a: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for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(</a:t>
                      </a:r>
                      <a:r>
                        <a:rPr lang="en-US" altLang="ko-KR" sz="1800" b="0" kern="0" dirty="0" err="1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int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800" b="0" kern="0" dirty="0" err="1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= 0; </a:t>
                      </a:r>
                      <a:r>
                        <a:rPr lang="en-US" altLang="ko-KR" sz="1800" b="0" kern="0" dirty="0" err="1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&lt; 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board.</a:t>
                      </a:r>
                      <a:r>
                        <a:rPr lang="en-US" altLang="ko-KR" sz="1800" b="0" kern="0" dirty="0" err="1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length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; </a:t>
                      </a:r>
                      <a:r>
                        <a:rPr lang="en-US" altLang="ko-KR" sz="1800" b="0" kern="0" dirty="0" err="1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++)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	</a:t>
                      </a: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for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(</a:t>
                      </a:r>
                      <a:r>
                        <a:rPr lang="en-US" altLang="ko-KR" sz="1800" b="0" kern="0" dirty="0" err="1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int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800" b="0" kern="0" dirty="0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j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= 0; </a:t>
                      </a:r>
                      <a:r>
                        <a:rPr lang="en-US" altLang="ko-KR" sz="1800" b="0" kern="0" dirty="0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j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&lt; board[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].</a:t>
                      </a:r>
                      <a:r>
                        <a:rPr lang="en-US" altLang="ko-KR" sz="1800" b="0" kern="0" dirty="0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length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; </a:t>
                      </a:r>
                      <a:r>
                        <a:rPr lang="en-US" altLang="ko-KR" sz="1800" b="0" kern="0" dirty="0" err="1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j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++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)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	      </a:t>
                      </a: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if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( 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Math.</a:t>
                      </a:r>
                      <a:r>
                        <a:rPr lang="en-US" altLang="ko-KR" sz="1800" b="0" i="1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random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() &lt; 0.3 )  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		 </a:t>
                      </a:r>
                      <a:r>
                        <a:rPr lang="en-US" altLang="ko-KR" sz="1800" b="0" kern="0" dirty="0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board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[</a:t>
                      </a:r>
                      <a:r>
                        <a:rPr lang="en-US" altLang="ko-KR" sz="1800" b="0" kern="0" dirty="0" err="1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][</a:t>
                      </a:r>
                      <a:r>
                        <a:rPr lang="en-US" altLang="ko-KR" sz="1800" b="0" kern="0" dirty="0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j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] = </a:t>
                      </a: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true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;  </a:t>
                      </a:r>
                      <a:r>
                        <a:rPr lang="en-US" altLang="ko-KR" sz="1800" b="0" kern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//</a:t>
                      </a:r>
                      <a:r>
                        <a:rPr lang="ko-KR" altLang="ko-KR" sz="1800" b="0" kern="0" dirty="0" err="1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난수로</a:t>
                      </a:r>
                      <a:r>
                        <a:rPr lang="ko-KR" altLang="ko-KR" sz="1800" b="0" kern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초기화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 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    for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(</a:t>
                      </a:r>
                      <a:r>
                        <a:rPr lang="en-US" altLang="ko-KR" sz="1800" b="0" kern="0" dirty="0" err="1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int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800" b="0" kern="0" dirty="0" err="1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= 0; </a:t>
                      </a:r>
                      <a:r>
                        <a:rPr lang="en-US" altLang="ko-KR" sz="1800" b="0" kern="0" dirty="0" err="1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&lt; 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board.</a:t>
                      </a:r>
                      <a:r>
                        <a:rPr lang="en-US" altLang="ko-KR" sz="1800" b="0" kern="0" dirty="0" err="1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length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; </a:t>
                      </a:r>
                      <a:r>
                        <a:rPr lang="en-US" altLang="ko-KR" sz="1800" b="0" kern="0" dirty="0" err="1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++) {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	</a:t>
                      </a: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for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(</a:t>
                      </a:r>
                      <a:r>
                        <a:rPr lang="en-US" altLang="ko-KR" sz="1800" b="0" kern="0" dirty="0" err="1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int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800" b="0" kern="0" dirty="0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j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= 0; </a:t>
                      </a:r>
                      <a:r>
                        <a:rPr lang="en-US" altLang="ko-KR" sz="1800" b="0" kern="0" dirty="0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j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&lt; board[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] .</a:t>
                      </a:r>
                      <a:r>
                        <a:rPr lang="en-US" altLang="ko-KR" sz="1800" b="0" kern="0" dirty="0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length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; </a:t>
                      </a:r>
                      <a:r>
                        <a:rPr lang="en-US" altLang="ko-KR" sz="1800" b="0" kern="0" dirty="0" err="1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j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++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)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                </a:t>
                      </a: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if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(</a:t>
                      </a:r>
                      <a:r>
                        <a:rPr lang="en-US" altLang="ko-KR" sz="1800" b="0" kern="0" dirty="0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board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[</a:t>
                      </a:r>
                      <a:r>
                        <a:rPr lang="en-US" altLang="ko-KR" sz="1800" b="0" kern="0" dirty="0" err="1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i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][</a:t>
                      </a:r>
                      <a:r>
                        <a:rPr lang="en-US" altLang="ko-KR" sz="1800" b="0" kern="0" dirty="0" smtClean="0">
                          <a:solidFill>
                            <a:srgbClr val="6A3E3E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j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])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		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System.</a:t>
                      </a:r>
                      <a:r>
                        <a:rPr lang="en-US" altLang="ko-KR" sz="1800" b="0" i="1" kern="0" dirty="0" err="1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out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.print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en-US" altLang="ko-KR" sz="1800" b="0" kern="0" dirty="0" smtClean="0">
                          <a:solidFill>
                            <a:srgbClr val="2A00FF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"# "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);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	     </a:t>
                      </a:r>
                      <a:r>
                        <a:rPr lang="en-US" altLang="ko-KR" sz="1800" b="0" kern="0" dirty="0" smtClean="0">
                          <a:solidFill>
                            <a:srgbClr val="7F0055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else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		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System.</a:t>
                      </a:r>
                      <a:r>
                        <a:rPr lang="en-US" altLang="ko-KR" sz="1800" b="0" i="1" kern="0" dirty="0" err="1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out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.print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en-US" altLang="ko-KR" sz="1800" b="0" kern="0" dirty="0" smtClean="0">
                          <a:solidFill>
                            <a:srgbClr val="2A00FF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". "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);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	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System.</a:t>
                      </a:r>
                      <a:r>
                        <a:rPr lang="en-US" altLang="ko-KR" sz="1800" b="0" i="1" kern="0" dirty="0" err="1" smtClean="0">
                          <a:solidFill>
                            <a:srgbClr val="0000C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out</a:t>
                      </a:r>
                      <a:r>
                        <a:rPr lang="en-US" altLang="ko-KR" sz="1800" b="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.println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();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	}</a:t>
                      </a:r>
                      <a:endParaRPr lang="ko-KR" altLang="ko-KR" sz="18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     </a:t>
                      </a:r>
                      <a:r>
                        <a:rPr lang="en-US" altLang="ko-KR" sz="1800" b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}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1800" b="0" i="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}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6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1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Ragged </a:t>
            </a:r>
            <a:r>
              <a:rPr lang="en-US" altLang="ko-KR" dirty="0" smtClean="0">
                <a:latin typeface="+mn-ea"/>
                <a:ea typeface="+mn-ea"/>
              </a:rPr>
              <a:t>Array(</a:t>
            </a:r>
            <a:r>
              <a:rPr lang="ko-KR" altLang="en-US" dirty="0" smtClean="0">
                <a:latin typeface="+mn-ea"/>
                <a:ea typeface="+mn-ea"/>
              </a:rPr>
              <a:t>비정형 배열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altLang="ko-KR"/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2DDE-9DE9-4929-8E72-3E17F5264FEB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21448" y="1333305"/>
            <a:ext cx="4057445" cy="211064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비정형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행의 열 크기가 서로 다른 배열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78646"/>
              </p:ext>
            </p:extLst>
          </p:nvPr>
        </p:nvGraphicFramePr>
        <p:xfrm>
          <a:off x="4101982" y="1143274"/>
          <a:ext cx="8024111" cy="50520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024111">
                  <a:extLst>
                    <a:ext uri="{9D8B030D-6E8A-4147-A177-3AD203B41FA5}">
                      <a16:colId xmlns:a16="http://schemas.microsoft.com/office/drawing/2014/main" val="387568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>
                        <a:spcBef>
                          <a:spcPts val="300"/>
                        </a:spcBef>
                      </a:pPr>
                      <a:r>
                        <a:rPr lang="en-US" altLang="ko-KR" sz="18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[][] 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ragged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[5][];  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비정형 배열 선언 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생성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행 크기만 제시</a:t>
                      </a:r>
                    </a:p>
                    <a:p>
                      <a:pPr marL="265113" indent="0" algn="l">
                        <a:spcBef>
                          <a:spcPts val="300"/>
                        </a:spcBef>
                      </a:pPr>
                      <a:r>
                        <a:rPr lang="en-US" altLang="ko-KR" sz="18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</a:t>
                      </a:r>
                    </a:p>
                    <a:p>
                      <a:pPr marL="265113" indent="0" algn="l">
                        <a:spcBef>
                          <a:spcPts val="300"/>
                        </a:spcBef>
                      </a:pPr>
                      <a:endParaRPr lang="en-US" altLang="ko-KR" sz="1800" b="0" dirty="0" smtClean="0">
                        <a:solidFill>
                          <a:srgbClr val="7F0055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300"/>
                        </a:spcBef>
                      </a:pPr>
                      <a:endParaRPr lang="en-US" altLang="ko-KR" sz="1800" b="0" dirty="0" smtClean="0">
                        <a:solidFill>
                          <a:srgbClr val="7F0055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300"/>
                        </a:spcBef>
                      </a:pPr>
                      <a:endParaRPr lang="en-US" altLang="ko-KR" sz="1800" b="0" dirty="0" smtClean="0">
                        <a:solidFill>
                          <a:srgbClr val="7F0055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3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ragged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length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++){       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배열명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.length : 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행 크기</a:t>
                      </a:r>
                    </a:p>
                    <a:p>
                      <a:pPr marL="265113" indent="0" algn="l">
                        <a:spcBef>
                          <a:spcPts val="3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for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ragged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].</a:t>
                      </a:r>
                      <a:r>
                        <a:rPr lang="en-US" altLang="ko-KR" sz="1800" b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length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배열명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800" b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행첨자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].length : 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열 크기</a:t>
                      </a:r>
                    </a:p>
                    <a:p>
                      <a:pPr marL="265113" indent="0" algn="l">
                        <a:spcBef>
                          <a:spcPts val="3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    ragged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]=++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초기화</a:t>
                      </a:r>
                    </a:p>
                    <a:p>
                      <a:pPr marL="265113" indent="0" algn="l">
                        <a:spcBef>
                          <a:spcPts val="3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>
                        <a:spcBef>
                          <a:spcPts val="300"/>
                        </a:spcBef>
                      </a:pPr>
                      <a:endParaRPr lang="en-US" altLang="ko-KR" sz="18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spcBef>
                          <a:spcPts val="300"/>
                        </a:spcBef>
                      </a:pPr>
                      <a:endParaRPr lang="en-US" altLang="ko-KR" sz="18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spcBef>
                          <a:spcPts val="300"/>
                        </a:spcBef>
                      </a:pPr>
                      <a:endParaRPr lang="en-US" altLang="ko-KR" sz="18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spcBef>
                          <a:spcPts val="300"/>
                        </a:spcBef>
                      </a:pPr>
                      <a:endParaRPr lang="en-US" altLang="ko-KR" sz="18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spcBef>
                          <a:spcPts val="300"/>
                        </a:spcBef>
                      </a:pPr>
                      <a:endParaRPr lang="en-US" altLang="ko-KR" sz="18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6653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21"/>
          <a:stretch/>
        </p:blipFill>
        <p:spPr>
          <a:xfrm>
            <a:off x="503101" y="3215489"/>
            <a:ext cx="2445198" cy="13535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426718" y="2136449"/>
            <a:ext cx="6956277" cy="8887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26718" y="4391825"/>
            <a:ext cx="6956277" cy="1197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3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3554</TotalTime>
  <Words>532</Words>
  <Application>Microsoft Office PowerPoint</Application>
  <PresentationFormat>와이드스크린</PresentationFormat>
  <Paragraphs>152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맑은 고딕 Semilight</vt:lpstr>
      <vt:lpstr>Arial</vt:lpstr>
      <vt:lpstr>Palatino Linotype</vt:lpstr>
      <vt:lpstr>Times New Roman</vt:lpstr>
      <vt:lpstr>Wingdings</vt:lpstr>
      <vt:lpstr>Gallery</vt:lpstr>
      <vt:lpstr>배열</vt:lpstr>
      <vt:lpstr>설문결과</vt:lpstr>
      <vt:lpstr>최대값 찾기</vt:lpstr>
      <vt:lpstr>극장 예약 시스템</vt:lpstr>
      <vt:lpstr>2차원 배열 선언</vt:lpstr>
      <vt:lpstr>2차원 배열 생성</vt:lpstr>
      <vt:lpstr>2차원 배열 생성</vt:lpstr>
      <vt:lpstr>2차원 배열 생성</vt:lpstr>
      <vt:lpstr>Ragged Array(비정형 배열)</vt:lpstr>
      <vt:lpstr>2차원 배열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670</cp:revision>
  <dcterms:created xsi:type="dcterms:W3CDTF">2020-03-05T03:10:27Z</dcterms:created>
  <dcterms:modified xsi:type="dcterms:W3CDTF">2020-05-03T02:31:43Z</dcterms:modified>
</cp:coreProperties>
</file>