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377" r:id="rId3"/>
    <p:sldId id="378" r:id="rId4"/>
    <p:sldId id="379" r:id="rId5"/>
    <p:sldId id="380" r:id="rId6"/>
    <p:sldId id="384" r:id="rId7"/>
    <p:sldId id="383" r:id="rId8"/>
    <p:sldId id="385" r:id="rId9"/>
    <p:sldId id="386" r:id="rId10"/>
    <p:sldId id="387" r:id="rId11"/>
    <p:sldId id="3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D6"/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배열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1_9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사용 예 </a:t>
            </a:r>
            <a:r>
              <a:rPr lang="en-US" altLang="ko-KR" dirty="0" smtClean="0">
                <a:latin typeface="+mn-ea"/>
              </a:rPr>
              <a:t>4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강의 내용 </a:t>
            </a:r>
            <a:r>
              <a:rPr lang="en-US" altLang="ko-KR" dirty="0" smtClean="0">
                <a:latin typeface="+mn-ea"/>
              </a:rPr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5759866" cy="160661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big()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개의 정수를 매개변수로 받아 큰 값을 반환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값을 매개변수로 </a:t>
            </a:r>
            <a:r>
              <a:rPr lang="ko-KR" altLang="en-US" sz="2000" dirty="0"/>
              <a:t>전</a:t>
            </a:r>
            <a:r>
              <a:rPr lang="ko-KR" altLang="en-US" sz="2000" dirty="0" smtClean="0"/>
              <a:t>달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43" y="3134341"/>
            <a:ext cx="1734001" cy="8279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913690" y="1143274"/>
            <a:ext cx="5452217" cy="51531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사용 예 </a:t>
            </a:r>
            <a:r>
              <a:rPr lang="en-US" altLang="ko-KR" dirty="0" smtClean="0">
                <a:latin typeface="+mn-ea"/>
              </a:rPr>
              <a:t>5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강의 내용 </a:t>
            </a:r>
            <a:r>
              <a:rPr lang="en-US" altLang="ko-KR" dirty="0">
                <a:latin typeface="+mn-ea"/>
              </a:rPr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4"/>
            <a:ext cx="5759866" cy="1736660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init_array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매개변수로 받은 배열 초기화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참조를 매개변수로 전달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반환값</a:t>
            </a:r>
            <a:r>
              <a:rPr lang="ko-KR" altLang="en-US" sz="2000" dirty="0" smtClean="0"/>
              <a:t> 없음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13690" y="1143274"/>
            <a:ext cx="5452217" cy="51531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3" y="3140034"/>
            <a:ext cx="2192174" cy="9214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47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한정된 값만을 갖는 데이터 타입</a:t>
            </a:r>
            <a:endParaRPr lang="en-US" altLang="ko-KR" dirty="0"/>
          </a:p>
          <a:p>
            <a:r>
              <a:rPr lang="ko-KR" altLang="en-US" dirty="0" smtClean="0"/>
              <a:t>한정된 </a:t>
            </a:r>
            <a:r>
              <a:rPr lang="ko-KR" altLang="en-US" dirty="0"/>
              <a:t>값은 열거 상수</a:t>
            </a:r>
            <a:r>
              <a:rPr lang="en-US" altLang="ko-KR" dirty="0"/>
              <a:t>(Enumeration Constant)</a:t>
            </a:r>
            <a:r>
              <a:rPr lang="ko-KR" altLang="en-US" dirty="0"/>
              <a:t>로 정의</a:t>
            </a:r>
            <a:endParaRPr lang="en-US" altLang="ko-KR" dirty="0"/>
          </a:p>
          <a:p>
            <a:r>
              <a:rPr lang="ko-KR" altLang="en-US" dirty="0"/>
              <a:t>열거 타입 선언</a:t>
            </a:r>
            <a:endParaRPr lang="en-US" altLang="ko-KR" dirty="0"/>
          </a:p>
          <a:p>
            <a:pPr lvl="1"/>
            <a:r>
              <a:rPr lang="ko-KR" altLang="en-US" dirty="0"/>
              <a:t>파일 이름과 동일한 이름으로 다음과 같이 선언 </a:t>
            </a:r>
            <a:r>
              <a:rPr lang="en-US" altLang="ko-KR" dirty="0"/>
              <a:t>(</a:t>
            </a:r>
            <a:r>
              <a:rPr lang="ko-KR" altLang="en-US" dirty="0"/>
              <a:t>첫 글자 대문자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70C0"/>
                </a:solidFill>
              </a:rPr>
              <a:t>public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enum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열거타입</a:t>
            </a:r>
            <a:r>
              <a:rPr lang="ko-KR" altLang="en-US" b="1" dirty="0" smtClean="0">
                <a:solidFill>
                  <a:srgbClr val="0070C0"/>
                </a:solidFill>
              </a:rPr>
              <a:t> 이름 </a:t>
            </a:r>
            <a:r>
              <a:rPr lang="en-US" altLang="ko-KR" b="1" dirty="0" smtClean="0">
                <a:solidFill>
                  <a:srgbClr val="0070C0"/>
                </a:solidFill>
              </a:rPr>
              <a:t>{ ……  }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ko-KR" altLang="en-US" dirty="0"/>
          </a:p>
          <a:p>
            <a:pPr lvl="1"/>
            <a:r>
              <a:rPr lang="ko-KR" altLang="en-US" dirty="0" smtClean="0"/>
              <a:t>한정된 </a:t>
            </a:r>
            <a:r>
              <a:rPr lang="ko-KR" altLang="en-US" dirty="0"/>
              <a:t>값인 열거 상수 정의</a:t>
            </a:r>
          </a:p>
          <a:p>
            <a:pPr lvl="2"/>
            <a:r>
              <a:rPr lang="ko-KR" altLang="en-US" dirty="0"/>
              <a:t>열거 상수 이름은 관례적으로 모두 대문자로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Week { MON, TUE, WED, THU, FRI, SAT, SUN }</a:t>
            </a:r>
          </a:p>
          <a:p>
            <a:pPr lvl="2"/>
            <a:endParaRPr lang="ko-KR" altLang="en-US" dirty="0"/>
          </a:p>
          <a:p>
            <a:pPr lvl="2"/>
            <a:r>
              <a:rPr lang="ko-KR" altLang="en-US" dirty="0"/>
              <a:t>다른 단어가 결합된 이름일 경우 관례적으로 밑줄</a:t>
            </a:r>
            <a:r>
              <a:rPr lang="en-US" altLang="ko-KR" dirty="0"/>
              <a:t>( _ )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Result { LOGIN_SUCCESS, LOGIN_FAILED}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열거 타입 변수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열거 타입 변수 선언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Week today;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열거 상수 값 저장 </a:t>
            </a:r>
            <a:r>
              <a:rPr lang="en-US" altLang="ko-KR" dirty="0"/>
              <a:t>- </a:t>
            </a:r>
            <a:r>
              <a:rPr lang="ko-KR" altLang="en-US" dirty="0"/>
              <a:t>열거 타입 </a:t>
            </a:r>
            <a:r>
              <a:rPr lang="ko-KR" altLang="en-US" dirty="0" smtClean="0"/>
              <a:t>변수 값은 </a:t>
            </a:r>
            <a:r>
              <a:rPr lang="ko-KR" altLang="en-US" dirty="0"/>
              <a:t>열거 상수 중 하나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today =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Week.TUE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열거 타입 변수는 참조 타입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열거 타입 변수는 참조 타입이므로 </a:t>
            </a:r>
            <a:r>
              <a:rPr lang="en-US" altLang="ko-KR" dirty="0"/>
              <a:t>null </a:t>
            </a:r>
            <a:r>
              <a:rPr lang="ko-KR" altLang="en-US" dirty="0"/>
              <a:t>값 저장 가능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       today = null;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열거 타입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이클립스에서 열거 타입 생성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3" y="1829553"/>
            <a:ext cx="4535547" cy="137491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30016" y="3341392"/>
            <a:ext cx="4404751" cy="3161958"/>
            <a:chOff x="5896598" y="2034090"/>
            <a:chExt cx="5054232" cy="376631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598" y="2034090"/>
              <a:ext cx="3906629" cy="376631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725540" y="3046480"/>
              <a:ext cx="472667" cy="2243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6802" y="3547915"/>
              <a:ext cx="2204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열거 타입 이름 입력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76802" y="2973468"/>
              <a:ext cx="3474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열거 타입을 저장한 패키지 입력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25540" y="3620403"/>
              <a:ext cx="472667" cy="2243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0" idx="1"/>
              <a:endCxn id="8" idx="3"/>
            </p:cNvCxnSpPr>
            <p:nvPr/>
          </p:nvCxnSpPr>
          <p:spPr>
            <a:xfrm flipH="1">
              <a:off x="7198207" y="3158134"/>
              <a:ext cx="278595" cy="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1"/>
              <a:endCxn id="11" idx="3"/>
            </p:cNvCxnSpPr>
            <p:nvPr/>
          </p:nvCxnSpPr>
          <p:spPr>
            <a:xfrm flipH="1">
              <a:off x="7198207" y="3732581"/>
              <a:ext cx="278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4368"/>
              </p:ext>
            </p:extLst>
          </p:nvPr>
        </p:nvGraphicFramePr>
        <p:xfrm>
          <a:off x="5290095" y="1829553"/>
          <a:ext cx="6354273" cy="3931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354273">
                  <a:extLst>
                    <a:ext uri="{9D8B030D-6E8A-4147-A177-3AD203B41FA5}">
                      <a16:colId xmlns:a16="http://schemas.microsoft.com/office/drawing/2014/main" val="23088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패스워드 처리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=1234;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"Pass &gt;&gt; 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answer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answer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LOGIN_SUCCESS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marL="265113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LOGIN_FAILED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</a:p>
                    <a:p>
                      <a:pPr marL="0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0853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52" y="5456136"/>
            <a:ext cx="2124075" cy="676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375553" y="608070"/>
            <a:ext cx="4177747" cy="9233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F0055"/>
                </a:solidFill>
                <a:latin typeface="+mn-ea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Result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{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//Result.java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00C0"/>
                </a:solidFill>
                <a:latin typeface="+mn-ea"/>
              </a:rPr>
              <a:t>        LOGIN_SUCCESS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dirty="0">
                <a:solidFill>
                  <a:srgbClr val="0000C0"/>
                </a:solidFill>
                <a:latin typeface="+mn-ea"/>
              </a:rPr>
              <a:t>LOGIN_FAILED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15750"/>
              </p:ext>
            </p:extLst>
          </p:nvPr>
        </p:nvGraphicFramePr>
        <p:xfrm>
          <a:off x="5311778" y="554888"/>
          <a:ext cx="6354273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354273">
                  <a:extLst>
                    <a:ext uri="{9D8B030D-6E8A-4147-A177-3AD203B41FA5}">
                      <a16:colId xmlns:a16="http://schemas.microsoft.com/office/drawing/2014/main" val="23088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하나의 소스 파일에 열거 타입을 함께 선언</a:t>
                      </a:r>
                      <a:endParaRPr lang="en-US" altLang="ko-KR" sz="2000" b="0" i="0" dirty="0" smtClean="0">
                        <a:solidFill>
                          <a:srgbClr val="3F7F5F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enum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Result { 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LOGIN_SUCCESS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LOGIN_FAILED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2000" b="0" i="0" u="none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u="none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2000" b="0" i="0" u="none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u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=1234;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"Pass &gt;&gt; 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answer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265113" indent="0" algn="l"/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answer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pass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LOGIN_SUCCESS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Result.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LOGIN_FAILED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265113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26511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result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5725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}</a:t>
                      </a: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4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 smtClean="0"/>
              <a:t>필요한 </a:t>
            </a:r>
            <a:r>
              <a:rPr lang="ko-KR" altLang="en-US" dirty="0"/>
              <a:t>입력을 받아 원하는 어떤 기능을 수행한 후 결과를 반환</a:t>
            </a:r>
            <a:r>
              <a:rPr lang="en-US" altLang="ko-KR" dirty="0"/>
              <a:t>(return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프로그램에서 원하는 특정한 작업을 수행하도록 </a:t>
            </a:r>
            <a:r>
              <a:rPr lang="ko-KR" altLang="en-US" dirty="0" smtClean="0"/>
              <a:t>작성 된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자바의 모든 </a:t>
            </a:r>
            <a:r>
              <a:rPr lang="ko-KR" altLang="en-US" dirty="0" err="1"/>
              <a:t>메소드는</a:t>
            </a:r>
            <a:r>
              <a:rPr lang="ko-KR" altLang="en-US" dirty="0"/>
              <a:t> 반드시 클래스 안에 있어야 함</a:t>
            </a:r>
            <a:r>
              <a:rPr lang="en-US" altLang="ko-KR" dirty="0"/>
              <a:t>(</a:t>
            </a:r>
            <a:r>
              <a:rPr lang="ko-KR" altLang="en-US" dirty="0"/>
              <a:t>캡슐화 원칙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sz="2200" dirty="0" err="1" smtClean="0"/>
              <a:t>선언부와</a:t>
            </a:r>
            <a:r>
              <a:rPr lang="ko-KR" altLang="en-US" sz="2200" dirty="0" smtClean="0"/>
              <a:t> 실행 블록으로 </a:t>
            </a:r>
            <a:r>
              <a:rPr lang="ko-KR" altLang="en-US" sz="2200" dirty="0" smtClean="0"/>
              <a:t>구성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defRPr/>
            </a:pPr>
            <a:r>
              <a:rPr lang="ko-KR" altLang="en-US" sz="2200" dirty="0" smtClean="0"/>
              <a:t>접근 지정자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defRPr/>
            </a:pPr>
            <a:r>
              <a:rPr lang="en-US" altLang="ko-KR" sz="2200" dirty="0"/>
              <a:t>public. private, 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defRPr/>
            </a:pPr>
            <a:r>
              <a:rPr lang="en-US" altLang="ko-KR" sz="2200" dirty="0" smtClean="0"/>
              <a:t>Protected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sz="2200" dirty="0" smtClean="0"/>
              <a:t>디폴트</a:t>
            </a:r>
            <a:r>
              <a:rPr lang="en-US" altLang="ko-KR" sz="2200" dirty="0"/>
              <a:t>(</a:t>
            </a:r>
            <a:r>
              <a:rPr lang="ko-KR" altLang="en-US" sz="2200" dirty="0"/>
              <a:t>접근 지정자 생략된 경우</a:t>
            </a:r>
            <a:r>
              <a:rPr lang="en-US" altLang="ko-KR" sz="2200" dirty="0"/>
              <a:t>)</a:t>
            </a:r>
          </a:p>
          <a:p>
            <a:pPr lvl="2">
              <a:lnSpc>
                <a:spcPct val="100000"/>
              </a:lnSpc>
              <a:defRPr/>
            </a:pPr>
            <a:endParaRPr lang="en-US" altLang="ko-KR" dirty="0" smtClean="0"/>
          </a:p>
          <a:p>
            <a:pPr lvl="1">
              <a:lnSpc>
                <a:spcPct val="10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08" y="3023351"/>
            <a:ext cx="6468400" cy="33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5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92" y="1143274"/>
            <a:ext cx="11944608" cy="54284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메소드</a:t>
            </a:r>
            <a:r>
              <a:rPr lang="ko-KR" altLang="en-US" dirty="0"/>
              <a:t> 이름</a:t>
            </a:r>
            <a:endParaRPr lang="en-US" altLang="ko-KR" dirty="0"/>
          </a:p>
          <a:p>
            <a:pPr marL="623888" lvl="1" indent="-342900">
              <a:lnSpc>
                <a:spcPct val="100000"/>
              </a:lnSpc>
              <a:buClr>
                <a:srgbClr val="92D050"/>
              </a:buClr>
            </a:pPr>
            <a:r>
              <a:rPr lang="ko-KR" altLang="en-US" sz="2200" dirty="0" err="1"/>
              <a:t>식별자</a:t>
            </a:r>
            <a:r>
              <a:rPr lang="ko-KR" altLang="en-US" sz="2200" dirty="0"/>
              <a:t> 규칙에 맞게 작성</a:t>
            </a:r>
            <a:endParaRPr lang="en-US" altLang="ko-KR" sz="2200" dirty="0"/>
          </a:p>
          <a:p>
            <a:pPr marL="623888" lvl="1" indent="-342900">
              <a:lnSpc>
                <a:spcPct val="100000"/>
              </a:lnSpc>
              <a:buClr>
                <a:srgbClr val="92D050"/>
              </a:buClr>
            </a:pPr>
            <a:r>
              <a:rPr lang="ko-KR" altLang="en-US" sz="2200" dirty="0"/>
              <a:t>관례적으로 소문자로 작성</a:t>
            </a:r>
            <a:r>
              <a:rPr lang="en-US" altLang="ko-KR" sz="2200" dirty="0"/>
              <a:t>, </a:t>
            </a:r>
            <a:r>
              <a:rPr lang="ko-KR" altLang="en-US" sz="2200" dirty="0"/>
              <a:t>서로 다른 단어가 혼합된 경우 뒤 이어 오는 단어의 </a:t>
            </a:r>
            <a:r>
              <a:rPr lang="ko-KR" altLang="en-US" sz="2200" dirty="0" smtClean="0"/>
              <a:t>첫 글자는 </a:t>
            </a:r>
            <a:r>
              <a:rPr lang="ko-KR" altLang="en-US" sz="2200" dirty="0"/>
              <a:t>대문자</a:t>
            </a:r>
            <a:endParaRPr lang="en-US" altLang="ko-KR" sz="2200" dirty="0"/>
          </a:p>
          <a:p>
            <a:pPr marL="623888" lvl="1" indent="-342900">
              <a:lnSpc>
                <a:spcPct val="100000"/>
              </a:lnSpc>
              <a:buClr>
                <a:srgbClr val="92D050"/>
              </a:buClr>
            </a:pPr>
            <a:r>
              <a:rPr lang="ko-KR" altLang="en-US" sz="2200" dirty="0"/>
              <a:t>예</a:t>
            </a:r>
            <a:r>
              <a:rPr lang="en-US" altLang="ko-KR" sz="2200" dirty="0"/>
              <a:t>: run(), </a:t>
            </a:r>
            <a:r>
              <a:rPr lang="en-US" altLang="ko-KR" sz="2200" dirty="0" err="1"/>
              <a:t>startEngine</a:t>
            </a:r>
            <a:r>
              <a:rPr lang="en-US" altLang="ko-KR" sz="2200" dirty="0"/>
              <a:t>(), </a:t>
            </a:r>
            <a:r>
              <a:rPr lang="en-US" altLang="ko-KR" sz="2200" dirty="0" err="1"/>
              <a:t>getScore</a:t>
            </a:r>
            <a:r>
              <a:rPr lang="en-US" altLang="ko-KR" sz="2200" dirty="0" smtClean="0"/>
              <a:t>()….</a:t>
            </a:r>
          </a:p>
          <a:p>
            <a:pPr marL="623888" lvl="1" indent="-342900">
              <a:lnSpc>
                <a:spcPct val="100000"/>
              </a:lnSpc>
              <a:buClr>
                <a:srgbClr val="92D050"/>
              </a:buClr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선언된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호출을 통해 실행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getSum</a:t>
            </a:r>
            <a:r>
              <a:rPr lang="en-US" altLang="ko-KR" sz="2200" dirty="0" smtClean="0"/>
              <a:t>()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호출 문장 </a:t>
            </a:r>
            <a:endParaRPr lang="en-US" altLang="ko-KR" sz="22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 smtClean="0"/>
              <a:t>     </a:t>
            </a:r>
            <a:r>
              <a:rPr lang="en-US" altLang="ko-KR" sz="2200" dirty="0" err="1" smtClean="0"/>
              <a:t>System.out.println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getSum</a:t>
            </a:r>
            <a:r>
              <a:rPr lang="en-US" altLang="ko-KR" sz="2200" dirty="0" smtClean="0"/>
              <a:t>(4,5));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인수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또는 실 매개변수</a:t>
            </a:r>
            <a:r>
              <a:rPr lang="en-US" altLang="ko-KR" sz="22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매개변수로 전달하는 값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호출 시 </a:t>
            </a:r>
            <a:r>
              <a:rPr lang="en-US" altLang="ko-KR" sz="2200" dirty="0" smtClean="0"/>
              <a:t>()</a:t>
            </a:r>
            <a:r>
              <a:rPr lang="ko-KR" altLang="en-US" sz="2200" dirty="0" smtClean="0"/>
              <a:t>안에 작성</a:t>
            </a:r>
            <a:endParaRPr lang="en-US" altLang="ko-KR" sz="2200" dirty="0" smtClean="0"/>
          </a:p>
          <a:p>
            <a:pPr lvl="2">
              <a:lnSpc>
                <a:spcPct val="100000"/>
              </a:lnSpc>
            </a:pPr>
            <a:r>
              <a:rPr lang="ko-KR" altLang="en-US" sz="2200" dirty="0" smtClean="0"/>
              <a:t>없으면 빈 괄호 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endParaRPr lang="ko-KR" altLang="en-US" sz="22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60620" y="3081227"/>
            <a:ext cx="5494944" cy="2965950"/>
            <a:chOff x="2130889" y="3700329"/>
            <a:chExt cx="5520307" cy="275478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212" b="3486"/>
            <a:stretch/>
          </p:blipFill>
          <p:spPr>
            <a:xfrm>
              <a:off x="2130889" y="3700329"/>
              <a:ext cx="5520307" cy="27547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09586" y="4341264"/>
              <a:ext cx="2514159" cy="285865"/>
            </a:xfrm>
            <a:prstGeom prst="rect">
              <a:avLst/>
            </a:prstGeom>
            <a:solidFill>
              <a:srgbClr val="FFFCD6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매개변수</a:t>
              </a: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또는 형식매개벼수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7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16" y="96550"/>
            <a:ext cx="10049677" cy="916676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사용 </a:t>
            </a:r>
            <a:r>
              <a:rPr lang="ko-KR" altLang="en-US" dirty="0" smtClean="0">
                <a:latin typeface="+mn-ea"/>
                <a:ea typeface="+mn-ea"/>
              </a:rPr>
              <a:t>예 </a:t>
            </a:r>
            <a:r>
              <a:rPr lang="en-US" altLang="ko-KR" dirty="0" smtClean="0">
                <a:latin typeface="+mn-ea"/>
                <a:ea typeface="+mn-ea"/>
              </a:rPr>
              <a:t>1 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997" y="1316053"/>
            <a:ext cx="48778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print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 err="1" smtClean="0">
                <a:latin typeface="+mn-ea"/>
              </a:rPr>
              <a:t>메소드</a:t>
            </a:r>
            <a:endParaRPr lang="en-US" altLang="ko-KR" sz="2000" dirty="0" smtClean="0">
              <a:latin typeface="+mn-ea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“--------------------------“</a:t>
            </a:r>
            <a:r>
              <a:rPr lang="ko-KR" altLang="ko-KR" dirty="0" smtClean="0">
                <a:latin typeface="+mn-ea"/>
              </a:rPr>
              <a:t>문자열 출력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매개변수와 </a:t>
            </a:r>
            <a:r>
              <a:rPr lang="ko-KR" altLang="en-US" sz="2000" dirty="0" err="1" smtClean="0">
                <a:latin typeface="+mn-ea"/>
              </a:rPr>
              <a:t>반환값</a:t>
            </a:r>
            <a:r>
              <a:rPr lang="ko-KR" altLang="en-US" sz="2000" dirty="0" smtClean="0">
                <a:latin typeface="+mn-ea"/>
              </a:rPr>
              <a:t> 없음</a:t>
            </a:r>
            <a:endParaRPr lang="en-US" altLang="ko-KR" sz="2000" dirty="0" smtClean="0">
              <a:latin typeface="+mn-ea"/>
            </a:endParaRPr>
          </a:p>
          <a:p>
            <a:pPr lvl="0"/>
            <a:endParaRPr lang="en-US" altLang="ko-KR" sz="2000" dirty="0" smtClean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int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[][] array={{2,3,4}, {8,5,6</a:t>
            </a:r>
            <a:r>
              <a:rPr lang="en-US" altLang="ko-KR" sz="2000" dirty="0" smtClean="0">
                <a:latin typeface="+mn-ea"/>
              </a:rPr>
              <a:t>}};</a:t>
            </a: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메소드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반환값이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없으면 반드시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void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를</a:t>
            </a:r>
            <a:endParaRPr lang="en-US" altLang="ko-KR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pPr lvl="0">
              <a:buClr>
                <a:schemeClr val="accent1"/>
              </a:buClr>
            </a:pP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 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메소드</a:t>
            </a:r>
            <a:r>
              <a:rPr lang="ko-KR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 이름 앞에 작성</a:t>
            </a:r>
            <a:endParaRPr lang="ko-KR" altLang="ko-KR" sz="20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 l="1911"/>
          <a:stretch/>
        </p:blipFill>
        <p:spPr bwMode="auto">
          <a:xfrm>
            <a:off x="1136591" y="3013252"/>
            <a:ext cx="1509236" cy="9434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83850" y="1362791"/>
            <a:ext cx="6563170" cy="49394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1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사용 예 </a:t>
            </a:r>
            <a:r>
              <a:rPr lang="en-US" altLang="ko-KR" dirty="0" smtClean="0">
                <a:latin typeface="+mn-ea"/>
              </a:rPr>
              <a:t>2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강의 내용 </a:t>
            </a:r>
            <a:r>
              <a:rPr lang="en-US" altLang="ko-KR" dirty="0" smtClean="0">
                <a:latin typeface="+mn-ea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217512"/>
            <a:ext cx="7509946" cy="5230027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array_print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매개변수로 받은 배열 원소 출력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반환값</a:t>
            </a:r>
            <a:r>
              <a:rPr lang="ko-KR" altLang="en-US" sz="1800" dirty="0" smtClean="0"/>
              <a:t> 없음</a:t>
            </a:r>
            <a:endParaRPr lang="en-US" altLang="ko-KR" sz="1800" dirty="0"/>
          </a:p>
          <a:p>
            <a:r>
              <a:rPr lang="en-US" altLang="ko-KR" sz="1800" dirty="0"/>
              <a:t>String[] card = {"Clubs", "Diamonds", "Hearts", "Spades</a:t>
            </a:r>
            <a:r>
              <a:rPr lang="en-US" altLang="ko-KR" sz="1800" dirty="0" smtClean="0"/>
              <a:t>"};</a:t>
            </a:r>
          </a:p>
          <a:p>
            <a:r>
              <a:rPr lang="ko-KR" altLang="en-US" sz="1800" dirty="0" smtClean="0"/>
              <a:t>실매개변수와 형식매개변수의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개수는 반드시 일치</a:t>
            </a:r>
            <a:endParaRPr lang="ko-KR" altLang="ko-KR" sz="1800" dirty="0"/>
          </a:p>
          <a:p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34087" y="1217512"/>
            <a:ext cx="5059110" cy="50078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사용 예 </a:t>
            </a:r>
            <a:r>
              <a:rPr lang="en-US" altLang="ko-KR" dirty="0" smtClean="0">
                <a:latin typeface="+mn-ea"/>
              </a:rPr>
              <a:t>3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강의 내용 </a:t>
            </a:r>
            <a:r>
              <a:rPr lang="en-US" altLang="ko-KR" dirty="0" smtClean="0">
                <a:latin typeface="+mn-ea"/>
              </a:rPr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8" y="1217512"/>
            <a:ext cx="6535726" cy="5230027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/>
              <a:t>digit_input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메소드에서</a:t>
            </a:r>
            <a:r>
              <a:rPr lang="ko-KR" altLang="en-US" sz="2000" dirty="0" smtClean="0"/>
              <a:t> 입력 받은 정수를 반환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프롬프트 문자열을 매개변수로 받는다</a:t>
            </a:r>
            <a:endParaRPr lang="en-US" altLang="ko-KR" sz="2000" dirty="0"/>
          </a:p>
          <a:p>
            <a:r>
              <a:rPr lang="en-US" altLang="ko-KR" sz="2000" dirty="0" smtClean="0"/>
              <a:t>return </a:t>
            </a:r>
          </a:p>
          <a:p>
            <a:pPr lvl="1"/>
            <a:r>
              <a:rPr lang="ko-KR" altLang="en-US" sz="2000" dirty="0" err="1" smtClean="0"/>
              <a:t>반환값이</a:t>
            </a:r>
            <a:r>
              <a:rPr lang="ko-KR" altLang="en-US" sz="2000" dirty="0" smtClean="0"/>
              <a:t> 있으면 반드시 사용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반환값을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전달하는 목적과 함께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작업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반환값과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반환 타입 반드시 일치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return </a:t>
            </a:r>
            <a:r>
              <a:rPr lang="ko-KR" altLang="en-US" sz="2000" dirty="0" smtClean="0"/>
              <a:t>형식</a:t>
            </a:r>
            <a:endParaRPr lang="ko-KR" altLang="ko-KR" sz="2000" dirty="0"/>
          </a:p>
          <a:p>
            <a:pPr marL="914400" lvl="2" indent="0">
              <a:buNone/>
            </a:pPr>
            <a:r>
              <a:rPr lang="en-US" altLang="ko-KR" sz="2000" dirty="0" smtClean="0"/>
              <a:t>return;</a:t>
            </a:r>
          </a:p>
          <a:p>
            <a:pPr marL="914400" lvl="2" indent="0">
              <a:buNone/>
            </a:pPr>
            <a:r>
              <a:rPr lang="en-US" altLang="ko-KR" sz="2000" dirty="0" smtClean="0"/>
              <a:t>return 34;</a:t>
            </a:r>
          </a:p>
          <a:p>
            <a:pPr marL="914400" lvl="2" indent="0">
              <a:buNone/>
            </a:pPr>
            <a:r>
              <a:rPr lang="en-US" altLang="ko-KR" sz="2000" dirty="0" smtClean="0"/>
              <a:t>return a*20;</a:t>
            </a:r>
          </a:p>
          <a:p>
            <a:pPr marL="914400" lvl="2" indent="0">
              <a:buNone/>
            </a:pPr>
            <a:r>
              <a:rPr lang="en-US" altLang="ko-KR" sz="2000" dirty="0" smtClean="0"/>
              <a:t>return method();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1_8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34087" y="1217512"/>
            <a:ext cx="5059110" cy="50078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6116"/>
          <a:stretch/>
        </p:blipFill>
        <p:spPr>
          <a:xfrm>
            <a:off x="3466742" y="4272899"/>
            <a:ext cx="2934056" cy="7071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0342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3767</TotalTime>
  <Words>616</Words>
  <Application>Microsoft Office PowerPoint</Application>
  <PresentationFormat>와이드스크린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Palatino Linotype</vt:lpstr>
      <vt:lpstr>Wingdings</vt:lpstr>
      <vt:lpstr>Gallery</vt:lpstr>
      <vt:lpstr>배열</vt:lpstr>
      <vt:lpstr>열거 타입</vt:lpstr>
      <vt:lpstr>열거 타입</vt:lpstr>
      <vt:lpstr>열거 타입 사용 예</vt:lpstr>
      <vt:lpstr>메소드</vt:lpstr>
      <vt:lpstr>메소드</vt:lpstr>
      <vt:lpstr>메소드 사용 예 1 – 강의 내용 1</vt:lpstr>
      <vt:lpstr>메소드 사용 예 2 – 강의 내용 2</vt:lpstr>
      <vt:lpstr>메소드 사용 예 3 – 강의 내용 3</vt:lpstr>
      <vt:lpstr>메소드 사용 예 4 – 강의 내용 4</vt:lpstr>
      <vt:lpstr>메소드 사용 예 5 – 강의 내용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723</cp:revision>
  <dcterms:created xsi:type="dcterms:W3CDTF">2020-03-05T03:10:27Z</dcterms:created>
  <dcterms:modified xsi:type="dcterms:W3CDTF">2020-05-06T08:28:21Z</dcterms:modified>
</cp:coreProperties>
</file>