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</p:sldIdLst>
  <p:sldSz cx="30279975" cy="42808525"/>
  <p:notesSz cx="6858000" cy="9144000"/>
  <p:defaultTextStyle>
    <a:defPPr>
      <a:defRPr lang="ko-KR"/>
    </a:defPPr>
    <a:lvl1pPr marL="0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C467FC-699A-4936-951A-C8E190155DAC}" v="36" dt="2022-09-03T04:09:16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5620"/>
    <p:restoredTop sz="94660"/>
  </p:normalViewPr>
  <p:slideViewPr>
    <p:cSldViewPr>
      <p:cViewPr>
        <p:scale>
          <a:sx n="40" d="100"/>
          <a:sy n="40" d="100"/>
        </p:scale>
        <p:origin x="14" y="-1320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 Seo Hyeon" userId="506dc1914e9cc2b6" providerId="LiveId" clId="{66C467FC-699A-4936-951A-C8E190155DAC}"/>
    <pc:docChg chg="undo custSel modSld">
      <pc:chgData name="Sim Seo Hyeon" userId="506dc1914e9cc2b6" providerId="LiveId" clId="{66C467FC-699A-4936-951A-C8E190155DAC}" dt="2022-09-03T04:49:35.531" v="610" actId="1035"/>
      <pc:docMkLst>
        <pc:docMk/>
      </pc:docMkLst>
      <pc:sldChg chg="addSp delSp modSp mod">
        <pc:chgData name="Sim Seo Hyeon" userId="506dc1914e9cc2b6" providerId="LiveId" clId="{66C467FC-699A-4936-951A-C8E190155DAC}" dt="2022-09-03T04:49:35.531" v="610" actId="1035"/>
        <pc:sldMkLst>
          <pc:docMk/>
          <pc:sldMk cId="0" sldId="256"/>
        </pc:sldMkLst>
        <pc:spChg chg="add del mod">
          <ac:chgData name="Sim Seo Hyeon" userId="506dc1914e9cc2b6" providerId="LiveId" clId="{66C467FC-699A-4936-951A-C8E190155DAC}" dt="2022-08-15T13:04:59.091" v="32" actId="1037"/>
          <ac:spMkLst>
            <pc:docMk/>
            <pc:sldMk cId="0" sldId="256"/>
            <ac:spMk id="4" creationId="{EC1297ED-182B-C76B-D1B8-E07B4FE1C57E}"/>
          </ac:spMkLst>
        </pc:spChg>
        <pc:spChg chg="add del mod">
          <ac:chgData name="Sim Seo Hyeon" userId="506dc1914e9cc2b6" providerId="LiveId" clId="{66C467FC-699A-4936-951A-C8E190155DAC}" dt="2022-08-15T13:02:50.862" v="7"/>
          <ac:spMkLst>
            <pc:docMk/>
            <pc:sldMk cId="0" sldId="256"/>
            <ac:spMk id="5" creationId="{038CBB11-7B8B-765B-4F64-AD783FA5F83E}"/>
          </ac:spMkLst>
        </pc:spChg>
        <pc:spChg chg="add del mod">
          <ac:chgData name="Sim Seo Hyeon" userId="506dc1914e9cc2b6" providerId="LiveId" clId="{66C467FC-699A-4936-951A-C8E190155DAC}" dt="2022-08-15T13:02:50.862" v="7"/>
          <ac:spMkLst>
            <pc:docMk/>
            <pc:sldMk cId="0" sldId="256"/>
            <ac:spMk id="6" creationId="{B653A623-BBEE-BCD5-FBCE-63B2DC701241}"/>
          </ac:spMkLst>
        </pc:spChg>
        <pc:spChg chg="add del mod">
          <ac:chgData name="Sim Seo Hyeon" userId="506dc1914e9cc2b6" providerId="LiveId" clId="{66C467FC-699A-4936-951A-C8E190155DAC}" dt="2022-08-15T13:02:50.862" v="7"/>
          <ac:spMkLst>
            <pc:docMk/>
            <pc:sldMk cId="0" sldId="256"/>
            <ac:spMk id="7" creationId="{F8715225-B446-5B4A-9C2E-899210518898}"/>
          </ac:spMkLst>
        </pc:spChg>
        <pc:spChg chg="add del mod">
          <ac:chgData name="Sim Seo Hyeon" userId="506dc1914e9cc2b6" providerId="LiveId" clId="{66C467FC-699A-4936-951A-C8E190155DAC}" dt="2022-08-15T13:02:50.862" v="7"/>
          <ac:spMkLst>
            <pc:docMk/>
            <pc:sldMk cId="0" sldId="256"/>
            <ac:spMk id="9" creationId="{BA734D86-5FE2-8595-123C-D38AA991567E}"/>
          </ac:spMkLst>
        </pc:spChg>
        <pc:spChg chg="add del mod">
          <ac:chgData name="Sim Seo Hyeon" userId="506dc1914e9cc2b6" providerId="LiveId" clId="{66C467FC-699A-4936-951A-C8E190155DAC}" dt="2022-08-15T13:02:50.862" v="7"/>
          <ac:spMkLst>
            <pc:docMk/>
            <pc:sldMk cId="0" sldId="256"/>
            <ac:spMk id="11" creationId="{5BCB6D61-4BED-ED8A-C9B1-8F56D632023C}"/>
          </ac:spMkLst>
        </pc:spChg>
        <pc:spChg chg="add del mod">
          <ac:chgData name="Sim Seo Hyeon" userId="506dc1914e9cc2b6" providerId="LiveId" clId="{66C467FC-699A-4936-951A-C8E190155DAC}" dt="2022-08-15T13:03:21.193" v="12"/>
          <ac:spMkLst>
            <pc:docMk/>
            <pc:sldMk cId="0" sldId="256"/>
            <ac:spMk id="12" creationId="{BC19EBF9-A01E-5649-7D1F-5DBB00824777}"/>
          </ac:spMkLst>
        </pc:spChg>
        <pc:spChg chg="add del mod">
          <ac:chgData name="Sim Seo Hyeon" userId="506dc1914e9cc2b6" providerId="LiveId" clId="{66C467FC-699A-4936-951A-C8E190155DAC}" dt="2022-08-15T13:03:21.193" v="12"/>
          <ac:spMkLst>
            <pc:docMk/>
            <pc:sldMk cId="0" sldId="256"/>
            <ac:spMk id="14" creationId="{7D409EDB-A07C-2876-9414-1C719DF2B44E}"/>
          </ac:spMkLst>
        </pc:spChg>
        <pc:spChg chg="add del mod">
          <ac:chgData name="Sim Seo Hyeon" userId="506dc1914e9cc2b6" providerId="LiveId" clId="{66C467FC-699A-4936-951A-C8E190155DAC}" dt="2022-08-15T13:03:21.193" v="12"/>
          <ac:spMkLst>
            <pc:docMk/>
            <pc:sldMk cId="0" sldId="256"/>
            <ac:spMk id="15" creationId="{043E0D38-F486-DCD3-C962-5A7FFE5151C0}"/>
          </ac:spMkLst>
        </pc:spChg>
        <pc:spChg chg="add del mod">
          <ac:chgData name="Sim Seo Hyeon" userId="506dc1914e9cc2b6" providerId="LiveId" clId="{66C467FC-699A-4936-951A-C8E190155DAC}" dt="2022-08-15T13:03:21.193" v="12"/>
          <ac:spMkLst>
            <pc:docMk/>
            <pc:sldMk cId="0" sldId="256"/>
            <ac:spMk id="16" creationId="{DEE5A2C6-8244-0D8A-3B61-B7B548019174}"/>
          </ac:spMkLst>
        </pc:spChg>
        <pc:spChg chg="add del mod">
          <ac:chgData name="Sim Seo Hyeon" userId="506dc1914e9cc2b6" providerId="LiveId" clId="{66C467FC-699A-4936-951A-C8E190155DAC}" dt="2022-08-15T13:03:21.193" v="12"/>
          <ac:spMkLst>
            <pc:docMk/>
            <pc:sldMk cId="0" sldId="256"/>
            <ac:spMk id="17" creationId="{75543ED5-1F46-3C9E-B433-B662741096AD}"/>
          </ac:spMkLst>
        </pc:spChg>
        <pc:spChg chg="add del mod">
          <ac:chgData name="Sim Seo Hyeon" userId="506dc1914e9cc2b6" providerId="LiveId" clId="{66C467FC-699A-4936-951A-C8E190155DAC}" dt="2022-08-15T13:03:32.856" v="16"/>
          <ac:spMkLst>
            <pc:docMk/>
            <pc:sldMk cId="0" sldId="256"/>
            <ac:spMk id="18" creationId="{3E208146-CEF1-5689-DAA6-A6C2B0F8417F}"/>
          </ac:spMkLst>
        </pc:spChg>
        <pc:spChg chg="add del mod">
          <ac:chgData name="Sim Seo Hyeon" userId="506dc1914e9cc2b6" providerId="LiveId" clId="{66C467FC-699A-4936-951A-C8E190155DAC}" dt="2022-08-15T13:03:32.856" v="16"/>
          <ac:spMkLst>
            <pc:docMk/>
            <pc:sldMk cId="0" sldId="256"/>
            <ac:spMk id="19" creationId="{EF3DC02D-7A65-4C29-56E7-044CBFF76E11}"/>
          </ac:spMkLst>
        </pc:spChg>
        <pc:spChg chg="add del mod">
          <ac:chgData name="Sim Seo Hyeon" userId="506dc1914e9cc2b6" providerId="LiveId" clId="{66C467FC-699A-4936-951A-C8E190155DAC}" dt="2022-08-15T13:03:32.856" v="16"/>
          <ac:spMkLst>
            <pc:docMk/>
            <pc:sldMk cId="0" sldId="256"/>
            <ac:spMk id="20" creationId="{834DECA8-FB14-0926-398D-6358B0AA1E93}"/>
          </ac:spMkLst>
        </pc:spChg>
        <pc:spChg chg="add del mod">
          <ac:chgData name="Sim Seo Hyeon" userId="506dc1914e9cc2b6" providerId="LiveId" clId="{66C467FC-699A-4936-951A-C8E190155DAC}" dt="2022-08-15T13:03:32.856" v="16"/>
          <ac:spMkLst>
            <pc:docMk/>
            <pc:sldMk cId="0" sldId="256"/>
            <ac:spMk id="21" creationId="{8F509682-BE9D-D528-564F-9A99707B3917}"/>
          </ac:spMkLst>
        </pc:spChg>
        <pc:spChg chg="add del mod">
          <ac:chgData name="Sim Seo Hyeon" userId="506dc1914e9cc2b6" providerId="LiveId" clId="{66C467FC-699A-4936-951A-C8E190155DAC}" dt="2022-08-15T13:03:32.856" v="16"/>
          <ac:spMkLst>
            <pc:docMk/>
            <pc:sldMk cId="0" sldId="256"/>
            <ac:spMk id="25" creationId="{40EF2489-A7EB-3E35-0ADA-6F2A2F839755}"/>
          </ac:spMkLst>
        </pc:spChg>
        <pc:spChg chg="add mod">
          <ac:chgData name="Sim Seo Hyeon" userId="506dc1914e9cc2b6" providerId="LiveId" clId="{66C467FC-699A-4936-951A-C8E190155DAC}" dt="2022-09-03T04:09:16.026" v="609"/>
          <ac:spMkLst>
            <pc:docMk/>
            <pc:sldMk cId="0" sldId="256"/>
            <ac:spMk id="26" creationId="{63DA894D-E4F7-B9DF-9E36-C852E023A96D}"/>
          </ac:spMkLst>
        </pc:spChg>
        <pc:spChg chg="add mod">
          <ac:chgData name="Sim Seo Hyeon" userId="506dc1914e9cc2b6" providerId="LiveId" clId="{66C467FC-699A-4936-951A-C8E190155DAC}" dt="2022-09-02T14:06:10.863" v="487" actId="20577"/>
          <ac:spMkLst>
            <pc:docMk/>
            <pc:sldMk cId="0" sldId="256"/>
            <ac:spMk id="28" creationId="{7106920C-33E9-C325-4099-3F248D3D7629}"/>
          </ac:spMkLst>
        </pc:spChg>
        <pc:spChg chg="add mod">
          <ac:chgData name="Sim Seo Hyeon" userId="506dc1914e9cc2b6" providerId="LiveId" clId="{66C467FC-699A-4936-951A-C8E190155DAC}" dt="2022-09-02T14:06:34.344" v="499" actId="20577"/>
          <ac:spMkLst>
            <pc:docMk/>
            <pc:sldMk cId="0" sldId="256"/>
            <ac:spMk id="29" creationId="{9C6F09DA-6B1E-1834-4CA9-FC88676F0AA6}"/>
          </ac:spMkLst>
        </pc:spChg>
        <pc:spChg chg="add mod">
          <ac:chgData name="Sim Seo Hyeon" userId="506dc1914e9cc2b6" providerId="LiveId" clId="{66C467FC-699A-4936-951A-C8E190155DAC}" dt="2022-09-03T04:49:35.531" v="610" actId="1035"/>
          <ac:spMkLst>
            <pc:docMk/>
            <pc:sldMk cId="0" sldId="256"/>
            <ac:spMk id="30" creationId="{A847C6FB-5985-D87B-30E2-846451A1557B}"/>
          </ac:spMkLst>
        </pc:spChg>
        <pc:spChg chg="add mod">
          <ac:chgData name="Sim Seo Hyeon" userId="506dc1914e9cc2b6" providerId="LiveId" clId="{66C467FC-699A-4936-951A-C8E190155DAC}" dt="2022-09-02T15:14:12.654" v="532"/>
          <ac:spMkLst>
            <pc:docMk/>
            <pc:sldMk cId="0" sldId="256"/>
            <ac:spMk id="31" creationId="{06E0ADD3-A39A-2F10-30C7-469A21E60644}"/>
          </ac:spMkLst>
        </pc:spChg>
        <pc:spChg chg="mod">
          <ac:chgData name="Sim Seo Hyeon" userId="506dc1914e9cc2b6" providerId="LiveId" clId="{66C467FC-699A-4936-951A-C8E190155DAC}" dt="2022-08-15T13:21:00.658" v="82" actId="1076"/>
          <ac:spMkLst>
            <pc:docMk/>
            <pc:sldMk cId="0" sldId="256"/>
            <ac:spMk id="200" creationId="{00000000-0000-0000-0000-000000000000}"/>
          </ac:spMkLst>
        </pc:spChg>
        <pc:grpChg chg="mod">
          <ac:chgData name="Sim Seo Hyeon" userId="506dc1914e9cc2b6" providerId="LiveId" clId="{66C467FC-699A-4936-951A-C8E190155DAC}" dt="2022-09-02T15:12:31.305" v="514" actId="1035"/>
          <ac:grpSpMkLst>
            <pc:docMk/>
            <pc:sldMk cId="0" sldId="256"/>
            <ac:grpSpMk id="48" creationId="{00000000-0000-0000-0000-000000000000}"/>
          </ac:grpSpMkLst>
        </pc:grpChg>
        <pc:grpChg chg="mod">
          <ac:chgData name="Sim Seo Hyeon" userId="506dc1914e9cc2b6" providerId="LiveId" clId="{66C467FC-699A-4936-951A-C8E190155DAC}" dt="2022-08-15T13:28:13.313" v="100" actId="1076"/>
          <ac:grpSpMkLst>
            <pc:docMk/>
            <pc:sldMk cId="0" sldId="256"/>
            <ac:grpSpMk id="75" creationId="{00000000-0000-0000-0000-000000000000}"/>
          </ac:grpSpMkLst>
        </pc:grpChg>
        <pc:picChg chg="add mod">
          <ac:chgData name="Sim Seo Hyeon" userId="506dc1914e9cc2b6" providerId="LiveId" clId="{66C467FC-699A-4936-951A-C8E190155DAC}" dt="2022-08-18T01:24:23.083" v="393" actId="1076"/>
          <ac:picMkLst>
            <pc:docMk/>
            <pc:sldMk cId="0" sldId="256"/>
            <ac:picMk id="6" creationId="{1945C91C-FAAE-5833-810A-F6F351AA9F2E}"/>
          </ac:picMkLst>
        </pc:picChg>
        <pc:picChg chg="add mod">
          <ac:chgData name="Sim Seo Hyeon" userId="506dc1914e9cc2b6" providerId="LiveId" clId="{66C467FC-699A-4936-951A-C8E190155DAC}" dt="2022-08-18T01:35:45.198" v="407" actId="14100"/>
          <ac:picMkLst>
            <pc:docMk/>
            <pc:sldMk cId="0" sldId="256"/>
            <ac:picMk id="9" creationId="{91E951F4-13C1-7FA3-E16B-9FD5D5A8D62D}"/>
          </ac:picMkLst>
        </pc:picChg>
        <pc:picChg chg="add mod">
          <ac:chgData name="Sim Seo Hyeon" userId="506dc1914e9cc2b6" providerId="LiveId" clId="{66C467FC-699A-4936-951A-C8E190155DAC}" dt="2022-08-18T01:33:55.351" v="399" actId="14100"/>
          <ac:picMkLst>
            <pc:docMk/>
            <pc:sldMk cId="0" sldId="256"/>
            <ac:picMk id="12" creationId="{C3B3E802-1B81-E1BC-417A-DAD4CA4EF01D}"/>
          </ac:picMkLst>
        </pc:picChg>
        <pc:picChg chg="add mod">
          <ac:chgData name="Sim Seo Hyeon" userId="506dc1914e9cc2b6" providerId="LiveId" clId="{66C467FC-699A-4936-951A-C8E190155DAC}" dt="2022-08-18T01:35:40.450" v="406" actId="14100"/>
          <ac:picMkLst>
            <pc:docMk/>
            <pc:sldMk cId="0" sldId="256"/>
            <ac:picMk id="15" creationId="{716698E0-F25B-799B-F32A-19EFBF684759}"/>
          </ac:picMkLst>
        </pc:picChg>
        <pc:picChg chg="add del mod">
          <ac:chgData name="Sim Seo Hyeon" userId="506dc1914e9cc2b6" providerId="LiveId" clId="{66C467FC-699A-4936-951A-C8E190155DAC}" dt="2022-08-15T13:27:14.209" v="94" actId="478"/>
          <ac:picMkLst>
            <pc:docMk/>
            <pc:sldMk cId="0" sldId="256"/>
            <ac:picMk id="27" creationId="{79B08608-310E-867E-C037-DB1EDDA14F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55A-DFC0-4215-8EC2-E3327B05382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7533-6435-4702-A7B9-74BE079D1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3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55A-DFC0-4215-8EC2-E3327B05382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7533-6435-4702-A7B9-74BE079D1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1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55A-DFC0-4215-8EC2-E3327B05382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7533-6435-4702-A7B9-74BE079D1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4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55A-DFC0-4215-8EC2-E3327B05382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7533-6435-4702-A7B9-74BE079D1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60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55A-DFC0-4215-8EC2-E3327B05382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7533-6435-4702-A7B9-74BE079D1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58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55A-DFC0-4215-8EC2-E3327B05382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7533-6435-4702-A7B9-74BE079D1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2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55A-DFC0-4215-8EC2-E3327B05382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7533-6435-4702-A7B9-74BE079D1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28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55A-DFC0-4215-8EC2-E3327B05382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7533-6435-4702-A7B9-74BE079D1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0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55A-DFC0-4215-8EC2-E3327B05382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7533-6435-4702-A7B9-74BE079D1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82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55A-DFC0-4215-8EC2-E3327B05382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7533-6435-4702-A7B9-74BE079D1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46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55A-DFC0-4215-8EC2-E3327B05382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7533-6435-4702-A7B9-74BE079D1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06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513998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655A-DFC0-4215-8EC2-E3327B05382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67533-6435-4702-A7B9-74BE079D1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1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1" hangingPunct="1">
        <a:spcBef>
          <a:spcPct val="20000"/>
        </a:spcBef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1" hangingPunct="1">
        <a:spcBef>
          <a:spcPct val="20000"/>
        </a:spcBef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1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1" hangingPunct="1">
        <a:spcBef>
          <a:spcPct val="20000"/>
        </a:spcBef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1" hangingPunct="1">
        <a:spcBef>
          <a:spcPct val="20000"/>
        </a:spcBef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1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1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1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1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5139987" y="5706518"/>
            <a:ext cx="0" cy="35499944"/>
          </a:xfrm>
          <a:prstGeom prst="line">
            <a:avLst/>
          </a:prstGeom>
          <a:ln w="88900">
            <a:solidFill>
              <a:srgbClr val="8800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" y="1"/>
            <a:ext cx="30279974" cy="5059022"/>
          </a:xfrm>
          <a:prstGeom prst="rect">
            <a:avLst/>
          </a:prstGeom>
          <a:solidFill>
            <a:srgbClr val="880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500" b="1" dirty="0"/>
              <a:t>파이썬 코딩을 통한 미니게임 패키지 프로그램 제작</a:t>
            </a:r>
            <a:endParaRPr lang="ko-KR" altLang="en-US" sz="8500" dirty="0"/>
          </a:p>
        </p:txBody>
      </p:sp>
      <p:pic>
        <p:nvPicPr>
          <p:cNvPr id="181" name="그림 18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857" y="41483952"/>
            <a:ext cx="3586016" cy="1164156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186891" y="41206464"/>
            <a:ext cx="29906192" cy="0"/>
          </a:xfrm>
          <a:prstGeom prst="line">
            <a:avLst/>
          </a:prstGeom>
          <a:ln w="88900">
            <a:solidFill>
              <a:srgbClr val="8800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682112" y="41494444"/>
            <a:ext cx="2458411" cy="1153667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11990076" y="3402250"/>
            <a:ext cx="6299822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defTabSz="457200" latinLnBrk="0">
              <a:defRPr/>
            </a:pPr>
            <a:r>
              <a:rPr lang="ko-KR" altLang="en-US" sz="4800" b="1" dirty="0">
                <a:solidFill>
                  <a:prstClr val="white"/>
                </a:solidFill>
                <a:latin typeface="Calibri"/>
              </a:rPr>
              <a:t>심서현 </a:t>
            </a:r>
            <a:r>
              <a:rPr lang="en-US" altLang="ko-KR" sz="4800" b="1" dirty="0">
                <a:solidFill>
                  <a:prstClr val="white"/>
                </a:solidFill>
                <a:latin typeface="Calibri"/>
              </a:rPr>
              <a:t>(</a:t>
            </a:r>
            <a:r>
              <a:rPr lang="ko-KR" altLang="en-US" sz="4800" b="1">
                <a:solidFill>
                  <a:prstClr val="white"/>
                </a:solidFill>
                <a:latin typeface="Calibri"/>
              </a:rPr>
              <a:t>영어영문학과</a:t>
            </a:r>
            <a:r>
              <a:rPr lang="en-US" altLang="ko-KR" sz="4800" b="1">
                <a:solidFill>
                  <a:prstClr val="white"/>
                </a:solidFill>
                <a:latin typeface="Calibri"/>
              </a:rPr>
              <a:t>)</a:t>
            </a:r>
            <a:endParaRPr lang="ko-KR" altLang="en-US" sz="4800" b="1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61073" y="5706518"/>
            <a:ext cx="14247240" cy="1350254"/>
            <a:chOff x="461073" y="6212176"/>
            <a:chExt cx="14247240" cy="1350254"/>
          </a:xfrm>
        </p:grpSpPr>
        <p:sp>
          <p:nvSpPr>
            <p:cNvPr id="191" name="직사각형 190"/>
            <p:cNvSpPr/>
            <p:nvPr/>
          </p:nvSpPr>
          <p:spPr>
            <a:xfrm>
              <a:off x="461073" y="6212176"/>
              <a:ext cx="14247240" cy="1350254"/>
            </a:xfrm>
            <a:prstGeom prst="rect">
              <a:avLst/>
            </a:prstGeom>
            <a:solidFill>
              <a:srgbClr val="C763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8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81093" y="6212176"/>
              <a:ext cx="13807200" cy="1350254"/>
            </a:xfrm>
            <a:prstGeom prst="rect">
              <a:avLst/>
            </a:prstGeom>
            <a:solidFill>
              <a:srgbClr val="8800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0" b="1"/>
                <a:t>프로젝트 소개</a:t>
              </a:r>
            </a:p>
          </p:txBody>
        </p:sp>
      </p:grpSp>
      <p:sp>
        <p:nvSpPr>
          <p:cNvPr id="192" name="직사각형 191"/>
          <p:cNvSpPr/>
          <p:nvPr/>
        </p:nvSpPr>
        <p:spPr>
          <a:xfrm>
            <a:off x="431567" y="7989387"/>
            <a:ext cx="14254775" cy="6262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4800" dirty="0"/>
          </a:p>
        </p:txBody>
      </p:sp>
      <p:grpSp>
        <p:nvGrpSpPr>
          <p:cNvPr id="85" name="그룹 84"/>
          <p:cNvGrpSpPr/>
          <p:nvPr/>
        </p:nvGrpSpPr>
        <p:grpSpPr>
          <a:xfrm>
            <a:off x="480120" y="15690353"/>
            <a:ext cx="14247240" cy="1478999"/>
            <a:chOff x="461073" y="14131454"/>
            <a:chExt cx="14247240" cy="1350254"/>
          </a:xfrm>
        </p:grpSpPr>
        <p:sp>
          <p:nvSpPr>
            <p:cNvPr id="195" name="직사각형 194"/>
            <p:cNvSpPr/>
            <p:nvPr/>
          </p:nvSpPr>
          <p:spPr>
            <a:xfrm>
              <a:off x="461073" y="14131454"/>
              <a:ext cx="14247240" cy="1350254"/>
            </a:xfrm>
            <a:prstGeom prst="rect">
              <a:avLst/>
            </a:prstGeom>
            <a:solidFill>
              <a:srgbClr val="C763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800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81093" y="14131454"/>
              <a:ext cx="13807200" cy="1350254"/>
            </a:xfrm>
            <a:prstGeom prst="rect">
              <a:avLst/>
            </a:prstGeom>
            <a:solidFill>
              <a:srgbClr val="8800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0" b="1" dirty="0"/>
                <a:t>서론</a:t>
              </a:r>
            </a:p>
          </p:txBody>
        </p:sp>
      </p:grpSp>
      <p:sp>
        <p:nvSpPr>
          <p:cNvPr id="197" name="직사각형 196"/>
          <p:cNvSpPr/>
          <p:nvPr/>
        </p:nvSpPr>
        <p:spPr>
          <a:xfrm>
            <a:off x="461073" y="17181980"/>
            <a:ext cx="14231298" cy="2462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14400" lvl="1" indent="-457200">
              <a:buFont typeface="Arial"/>
              <a:buChar char="•"/>
              <a:defRPr/>
            </a:pPr>
            <a:endParaRPr lang="ko-KR" altLang="en-US" sz="2800" dirty="0">
              <a:solidFill>
                <a:schemeClr val="tx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515141" y="24244792"/>
            <a:ext cx="14247240" cy="1350254"/>
            <a:chOff x="515141" y="18250580"/>
            <a:chExt cx="14247240" cy="1350254"/>
          </a:xfrm>
        </p:grpSpPr>
        <p:sp>
          <p:nvSpPr>
            <p:cNvPr id="199" name="직사각형 198"/>
            <p:cNvSpPr/>
            <p:nvPr/>
          </p:nvSpPr>
          <p:spPr>
            <a:xfrm>
              <a:off x="515141" y="18250580"/>
              <a:ext cx="14247240" cy="1350254"/>
            </a:xfrm>
            <a:prstGeom prst="rect">
              <a:avLst/>
            </a:prstGeom>
            <a:solidFill>
              <a:srgbClr val="C763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800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681093" y="18250580"/>
              <a:ext cx="13807200" cy="1350254"/>
            </a:xfrm>
            <a:prstGeom prst="rect">
              <a:avLst/>
            </a:prstGeom>
            <a:solidFill>
              <a:srgbClr val="8800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0" b="1" dirty="0">
                  <a:ea typeface="맑은 고딕"/>
                </a:rPr>
                <a:t>연구 방법 및 과정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5644043" y="28749078"/>
            <a:ext cx="14247240" cy="1350254"/>
            <a:chOff x="461073" y="19982276"/>
            <a:chExt cx="14247240" cy="1350254"/>
          </a:xfrm>
        </p:grpSpPr>
        <p:sp>
          <p:nvSpPr>
            <p:cNvPr id="49" name="직사각형 48"/>
            <p:cNvSpPr/>
            <p:nvPr/>
          </p:nvSpPr>
          <p:spPr>
            <a:xfrm>
              <a:off x="461073" y="19982276"/>
              <a:ext cx="14247240" cy="1350254"/>
            </a:xfrm>
            <a:prstGeom prst="rect">
              <a:avLst/>
            </a:prstGeom>
            <a:solidFill>
              <a:srgbClr val="C763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80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81093" y="19982276"/>
              <a:ext cx="13807200" cy="1350254"/>
            </a:xfrm>
            <a:prstGeom prst="rect">
              <a:avLst/>
            </a:prstGeom>
            <a:solidFill>
              <a:srgbClr val="8800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0" b="1" dirty="0"/>
                <a:t>결과 및 토의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36E27D4-00C7-4ECB-951B-D7E374DC940C}"/>
              </a:ext>
            </a:extLst>
          </p:cNvPr>
          <p:cNvGrpSpPr/>
          <p:nvPr/>
        </p:nvGrpSpPr>
        <p:grpSpPr>
          <a:xfrm>
            <a:off x="15644043" y="5706518"/>
            <a:ext cx="14247240" cy="1350254"/>
            <a:chOff x="461073" y="19982276"/>
            <a:chExt cx="14247240" cy="135025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F9A95EB-1D87-41B9-B427-EF82E69AAC26}"/>
                </a:ext>
              </a:extLst>
            </p:cNvPr>
            <p:cNvSpPr/>
            <p:nvPr/>
          </p:nvSpPr>
          <p:spPr>
            <a:xfrm>
              <a:off x="461073" y="19982276"/>
              <a:ext cx="14247240" cy="1350254"/>
            </a:xfrm>
            <a:prstGeom prst="rect">
              <a:avLst/>
            </a:prstGeom>
            <a:solidFill>
              <a:srgbClr val="C763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80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843ED5E-5F7E-49AB-B05E-CC859BE705F3}"/>
                </a:ext>
              </a:extLst>
            </p:cNvPr>
            <p:cNvSpPr/>
            <p:nvPr/>
          </p:nvSpPr>
          <p:spPr>
            <a:xfrm>
              <a:off x="681093" y="19982276"/>
              <a:ext cx="13807200" cy="1350254"/>
            </a:xfrm>
            <a:prstGeom prst="rect">
              <a:avLst/>
            </a:prstGeom>
            <a:solidFill>
              <a:srgbClr val="8800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0" b="1" dirty="0"/>
                <a:t>본론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1297ED-182B-C76B-D1B8-E07B4FE1C57E}"/>
              </a:ext>
            </a:extLst>
          </p:cNvPr>
          <p:cNvSpPr txBox="1"/>
          <p:nvPr/>
        </p:nvSpPr>
        <p:spPr>
          <a:xfrm>
            <a:off x="522363" y="7220674"/>
            <a:ext cx="14154603" cy="8119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/>
              <a:t> </a:t>
            </a:r>
            <a:r>
              <a:rPr lang="ko-KR" altLang="en-US" sz="2000" dirty="0"/>
              <a:t>본 프로젝트는 </a:t>
            </a:r>
            <a:r>
              <a:rPr lang="ko-KR" altLang="en-US" sz="2000" dirty="0" err="1"/>
              <a:t>파이썬의</a:t>
            </a:r>
            <a:r>
              <a:rPr lang="ko-KR" altLang="en-US" sz="2000" dirty="0"/>
              <a:t> 기본적인 문법의 활용을 통해 </a:t>
            </a:r>
            <a:r>
              <a:rPr lang="en-US" altLang="ko-KR" sz="2000" dirty="0"/>
              <a:t>2000</a:t>
            </a:r>
            <a:r>
              <a:rPr lang="ko-KR" altLang="en-US" sz="2000" dirty="0"/>
              <a:t>년대 초반 유행하였던 플래시 게임을 구현해보고</a:t>
            </a:r>
            <a:r>
              <a:rPr lang="en-US" altLang="ko-KR" sz="2000" dirty="0"/>
              <a:t>, </a:t>
            </a:r>
            <a:r>
              <a:rPr lang="ko-KR" altLang="en-US" sz="2000" dirty="0"/>
              <a:t>다수의 게임 프로그램을 최대한 자연스럽게 구동할 수 있는 프로그램의 개발을 목표로 한다</a:t>
            </a:r>
            <a:r>
              <a:rPr lang="en-US" altLang="ko-KR" sz="2000" dirty="0"/>
              <a:t>. </a:t>
            </a:r>
            <a:r>
              <a:rPr lang="ko-KR" altLang="en-US" sz="2000" dirty="0"/>
              <a:t>프로젝트의 개발은 파이게임을 기반으로 하는 파이썬 코딩을 통해 진행하였다</a:t>
            </a:r>
            <a:r>
              <a:rPr lang="en-US" altLang="ko-KR" sz="2000" dirty="0"/>
              <a:t>. </a:t>
            </a:r>
            <a:r>
              <a:rPr lang="ko-KR" altLang="en-US" sz="2000" dirty="0"/>
              <a:t>프로그램의 구조는 다수의 게임을 포함 및 실행시킬 수 있는 게임 틀 프로그램과 </a:t>
            </a:r>
            <a:r>
              <a:rPr lang="en-US" altLang="ko-KR" sz="2000" dirty="0"/>
              <a:t>3</a:t>
            </a:r>
            <a:r>
              <a:rPr lang="ko-KR" altLang="en-US" sz="2000" dirty="0"/>
              <a:t>개의 게임 프로그램으로 구성되어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게임 틀 프로그램의 경우</a:t>
            </a:r>
            <a:r>
              <a:rPr lang="en-US" altLang="ko-KR" sz="2000" dirty="0"/>
              <a:t>, </a:t>
            </a:r>
            <a:r>
              <a:rPr lang="ko-KR" altLang="en-US" sz="2000" dirty="0"/>
              <a:t>각 게임 코드와 변수 간 충돌 없이 게임이 실행되야 함을 고려하여 다수의 함수와 함수 내 변수를 통해 제작하였으며</a:t>
            </a:r>
            <a:r>
              <a:rPr lang="en-US" altLang="ko-KR" sz="2000" dirty="0"/>
              <a:t>, </a:t>
            </a:r>
            <a:r>
              <a:rPr lang="ko-KR" altLang="en-US" sz="2000" dirty="0"/>
              <a:t>각 게임의 종료</a:t>
            </a:r>
            <a:r>
              <a:rPr lang="en-US" altLang="ko-KR" sz="2000" dirty="0"/>
              <a:t>, </a:t>
            </a:r>
            <a:r>
              <a:rPr lang="ko-KR" altLang="en-US" sz="2000" dirty="0"/>
              <a:t>레벨 간 자연스러운 전환과 가시성을 위해 별도의 함수와 버튼 클래스를 제작하여 삽입하였다</a:t>
            </a:r>
            <a:r>
              <a:rPr lang="en-US" altLang="ko-KR" sz="2000" dirty="0"/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 </a:t>
            </a:r>
            <a:r>
              <a:rPr lang="ko-KR" altLang="en-US" sz="2000" dirty="0"/>
              <a:t>프로젝트에 사용한 게임으로는 공부수기 게임</a:t>
            </a:r>
            <a:r>
              <a:rPr lang="en-US" altLang="ko-KR" sz="2000" dirty="0"/>
              <a:t>, </a:t>
            </a:r>
            <a:r>
              <a:rPr lang="ko-KR" altLang="en-US" sz="2000" dirty="0"/>
              <a:t>슈팅 게임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테트리스</a:t>
            </a:r>
            <a:r>
              <a:rPr lang="ko-KR" altLang="en-US" sz="2000" dirty="0"/>
              <a:t> 게임을 선정하였다</a:t>
            </a:r>
            <a:r>
              <a:rPr lang="en-US" altLang="ko-KR" sz="2000" dirty="0"/>
              <a:t>. </a:t>
            </a:r>
            <a:r>
              <a:rPr lang="ko-KR" altLang="en-US" sz="2000" dirty="0"/>
              <a:t>공부수기 게임은 </a:t>
            </a:r>
            <a:r>
              <a:rPr lang="ko-KR" altLang="en-US" sz="2000" dirty="0" err="1"/>
              <a:t>스프라이트의</a:t>
            </a:r>
            <a:r>
              <a:rPr lang="ko-KR" altLang="en-US" sz="2000" dirty="0"/>
              <a:t> 이동 동선 설정 및 충돌 처리를 이용하여 게임 내 </a:t>
            </a:r>
            <a:r>
              <a:rPr lang="ko-KR" altLang="en-US" sz="2000" dirty="0" err="1"/>
              <a:t>기믹을</a:t>
            </a:r>
            <a:r>
              <a:rPr lang="ko-KR" altLang="en-US" sz="2000" dirty="0"/>
              <a:t> 구현하였다</a:t>
            </a:r>
            <a:r>
              <a:rPr lang="en-US" altLang="ko-KR" sz="2000" dirty="0"/>
              <a:t>. </a:t>
            </a:r>
            <a:r>
              <a:rPr lang="ko-KR" altLang="en-US" sz="2000" dirty="0"/>
              <a:t>슈팅 게임은 공부수기 게임의 코드를 변형하고 클래스를 통해 다수의 객체를 처리할 수 있는 기능을 구현하였다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테트리스</a:t>
            </a:r>
            <a:r>
              <a:rPr lang="ko-KR" altLang="en-US" sz="2000" dirty="0"/>
              <a:t> 게임의 경우</a:t>
            </a:r>
            <a:r>
              <a:rPr lang="en-US" altLang="ko-KR" sz="2000" dirty="0"/>
              <a:t>, </a:t>
            </a:r>
            <a:r>
              <a:rPr lang="ko-KR" altLang="en-US" sz="2000" dirty="0"/>
              <a:t>클래스 객체의 상태 갱신을 활용해 복합적인 상태 처리 기능을 구현하여 게임의 </a:t>
            </a:r>
            <a:r>
              <a:rPr lang="ko-KR" altLang="en-US" sz="2000" dirty="0" err="1"/>
              <a:t>기믹을</a:t>
            </a:r>
            <a:r>
              <a:rPr lang="ko-KR" altLang="en-US" sz="2000" dirty="0"/>
              <a:t> 제작하였다</a:t>
            </a:r>
            <a:r>
              <a:rPr lang="en-US" altLang="ko-KR" sz="2000" dirty="0"/>
              <a:t>. </a:t>
            </a:r>
            <a:r>
              <a:rPr lang="ko-KR" altLang="en-US" sz="2000" dirty="0"/>
              <a:t>각 함수 내 변수의 변형 및 </a:t>
            </a:r>
            <a:r>
              <a:rPr lang="ko-KR" altLang="en-US" sz="2000" dirty="0" err="1"/>
              <a:t>기믹의</a:t>
            </a:r>
            <a:r>
              <a:rPr lang="ko-KR" altLang="en-US" sz="2000" dirty="0"/>
              <a:t> 추가를 통해 게임 별</a:t>
            </a:r>
            <a:r>
              <a:rPr lang="en-US" altLang="ko-KR" sz="2000" dirty="0"/>
              <a:t>, </a:t>
            </a:r>
            <a:r>
              <a:rPr lang="ko-KR" altLang="en-US" sz="2000" dirty="0"/>
              <a:t>레벨 별 차별성을 두었으며</a:t>
            </a:r>
            <a:r>
              <a:rPr lang="en-US" altLang="ko-KR" sz="2000" dirty="0"/>
              <a:t>, </a:t>
            </a:r>
            <a:r>
              <a:rPr lang="ko-KR" altLang="en-US" sz="2000" dirty="0"/>
              <a:t>게임의 단순화 방지와 편의성을 고려한 기능을 추가하였다</a:t>
            </a:r>
            <a:r>
              <a:rPr lang="en-US" altLang="ko-KR" sz="2000" dirty="0"/>
              <a:t>. </a:t>
            </a:r>
            <a:r>
              <a:rPr lang="ko-KR" altLang="en-US" sz="2000" dirty="0"/>
              <a:t>결과적으로</a:t>
            </a:r>
            <a:r>
              <a:rPr lang="en-US" altLang="ko-KR" sz="2000" dirty="0"/>
              <a:t>, 3</a:t>
            </a:r>
            <a:r>
              <a:rPr lang="ko-KR" altLang="en-US" sz="2000" dirty="0"/>
              <a:t>개의 게임을 포함 및 실행할 수 있는 패키지 형태의 게임 프로그램을 구현하는데 성공하였으며</a:t>
            </a:r>
            <a:r>
              <a:rPr lang="en-US" altLang="ko-KR" sz="2000" dirty="0"/>
              <a:t>, </a:t>
            </a:r>
            <a:r>
              <a:rPr lang="ko-KR" altLang="en-US" sz="2000" dirty="0"/>
              <a:t>파이썬 문법을 활용하여 코드의 결과를 가시화할 수 있는 프로그램을 제작할 수 있었다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DA894D-E4F7-B9DF-9E36-C852E023A96D}"/>
              </a:ext>
            </a:extLst>
          </p:cNvPr>
          <p:cNvSpPr txBox="1"/>
          <p:nvPr/>
        </p:nvSpPr>
        <p:spPr>
          <a:xfrm>
            <a:off x="598368" y="17486621"/>
            <a:ext cx="13893547" cy="6149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200000"/>
              </a:lnSpc>
            </a:pPr>
            <a:r>
              <a:rPr lang="ko-KR" altLang="ko-KR" sz="20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 2020</a:t>
            </a:r>
            <a:r>
              <a:rPr lang="ko-KR" altLang="ko-KR" sz="20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년 </a:t>
            </a:r>
            <a:r>
              <a:rPr lang="ko-KR" altLang="ko-KR" sz="2000" dirty="0" err="1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어도비의</a:t>
            </a:r>
            <a:r>
              <a:rPr lang="ko-KR" altLang="ko-KR" sz="20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 플래시 프로그램이 서비스를 종료하기 전까지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애니메이션과 게임 등 다양한 분야에서 플래시를 이용한 프로그램이 사용되었다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0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특히 플래시 게임의 경우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직관적인 프로그램 구조와 간편한 개발 구조를 가지고 있었기에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다양한 기능 가진 게임을 빠르고 간편하게 제작할 수 있었다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파이썬 코드 활용 숙지를 위해 </a:t>
            </a:r>
            <a:r>
              <a:rPr lang="ko-KR" altLang="ko-KR" sz="20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다양한 파이썬 관련 서적과 강의를 통해 파이썬 활용에 대한 아이디어와 사례를 연구해 보던 도중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플래시 게임의 특징과 변수 및 클래스 활용을 통해 프로그램을 간편하게 제작할 수 있는 </a:t>
            </a:r>
            <a:r>
              <a:rPr lang="ko-KR" altLang="en-US" sz="2000" dirty="0" err="1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파이썬의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특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성</a:t>
            </a:r>
            <a:r>
              <a:rPr lang="ko-KR" altLang="ko-KR" sz="20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 및 구조에서의 유사점을 느끼게 되었다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0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그리하여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한 때 플래시 게임으로 개발되었던 게임들을 </a:t>
            </a:r>
            <a:r>
              <a:rPr lang="ko-KR" altLang="ko-KR" sz="2000" dirty="0" err="1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파이썬을</a:t>
            </a:r>
            <a:r>
              <a:rPr lang="ko-KR" altLang="ko-KR" sz="20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 통해 구현해 보자는 아이디어에서 시작하여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파이썬 게임 프로그램 제작을 프로젝트 주제로 선정하게 되었다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0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이 프로젝트는 </a:t>
            </a:r>
            <a:r>
              <a:rPr lang="ko-KR" altLang="ko-KR" sz="2000" dirty="0" err="1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파이썬의</a:t>
            </a:r>
            <a:r>
              <a:rPr lang="ko-KR" altLang="ko-KR" sz="20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 기본적인 문법 </a:t>
            </a:r>
            <a:r>
              <a:rPr lang="ko-KR" altLang="ko-KR" sz="20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및 개체 활용을 통해 플래시 게임 형태의 다수의 프로그램을 구현하고 최대한 자연스럽게 구동하는 프로그램을 개발하는 것을 목표로 한다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ko-KR" sz="20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더불어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20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다수의 게임이 하나의 프로그램에 들어가 있는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20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소위 게임 패키지의 형태의 프로그램을 개발하고자 한다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ko-KR" sz="2000" kern="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마지막으로</a:t>
            </a:r>
            <a:r>
              <a:rPr lang="en-US" altLang="ko-KR" sz="2000" kern="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2000" kern="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이 프로젝트를 통해 </a:t>
            </a:r>
            <a:r>
              <a:rPr lang="ko-KR" altLang="ko-KR" sz="2000" kern="0" dirty="0" err="1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파이썬을</a:t>
            </a:r>
            <a:r>
              <a:rPr lang="ko-KR" altLang="ko-KR" sz="2000" kern="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 사용한 향후 프로그램 개발 및 심화 프로젝트를 위한 활용 경험과 아이디어를 쌓고자 한다</a:t>
            </a:r>
            <a:r>
              <a:rPr lang="en-US" altLang="ko-KR" sz="2000" kern="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.</a:t>
            </a:r>
            <a:endParaRPr lang="ko-KR" altLang="ko-KR" sz="2000" dirty="0"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06920C-33E9-C325-4099-3F248D3D7629}"/>
              </a:ext>
            </a:extLst>
          </p:cNvPr>
          <p:cNvSpPr txBox="1"/>
          <p:nvPr/>
        </p:nvSpPr>
        <p:spPr>
          <a:xfrm>
            <a:off x="681093" y="25652734"/>
            <a:ext cx="13734818" cy="206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latinLnBrk="1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개발 환경 및 시간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200000"/>
              </a:lnSpc>
              <a:spcAft>
                <a:spcPts val="800"/>
              </a:spcAft>
            </a:pP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본 프로젝트는 </a:t>
            </a: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15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일부터 </a:t>
            </a: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18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일까지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약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달간 진행하였으며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전체적인 프로그램 개발은 파이게임을 기반으로 하는 파이썬 코딩을 통해 진행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6F09DA-6B1E-1834-4CA9-FC88676F0AA6}"/>
              </a:ext>
            </a:extLst>
          </p:cNvPr>
          <p:cNvSpPr txBox="1"/>
          <p:nvPr/>
        </p:nvSpPr>
        <p:spPr>
          <a:xfrm>
            <a:off x="681092" y="28328466"/>
            <a:ext cx="13995873" cy="978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ko-KR" altLang="ko-KR" sz="2400" b="1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Times New Roman" panose="02020603050405020304" pitchFamily="18" charset="0"/>
              </a:rPr>
              <a:t>개발 과정</a:t>
            </a:r>
            <a:endParaRPr lang="ko-KR" altLang="ko-KR" sz="2400" dirty="0">
              <a:solidFill>
                <a:srgbClr val="000000"/>
              </a:solidFill>
              <a:effectLst/>
              <a:latin typeface="함초롬바탕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200000"/>
              </a:lnSpc>
              <a:spcAft>
                <a:spcPts val="800"/>
              </a:spcAft>
              <a:buFont typeface="돋움" panose="020B0600000101010101" pitchFamily="50" charset="-127"/>
              <a:buChar char="●"/>
            </a:pP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15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~ 5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29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 ‘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공부수기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작업 및 전체 게임 프로그램 제작</a:t>
            </a:r>
          </a:p>
          <a:p>
            <a:pPr marL="342900" lvl="0" indent="-342900" algn="just" latinLnBrk="1">
              <a:lnSpc>
                <a:spcPct val="200000"/>
              </a:lnSpc>
              <a:spcAft>
                <a:spcPts val="800"/>
              </a:spcAft>
              <a:buFont typeface="돋움" panose="020B0600000101010101" pitchFamily="50" charset="-127"/>
              <a:buChar char="-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장애물의 움직임 설정 및 장애물 충돌처리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파괴 코드 작성</a:t>
            </a:r>
          </a:p>
          <a:p>
            <a:pPr marL="342900" lvl="0" indent="-342900" algn="just" latinLnBrk="1">
              <a:lnSpc>
                <a:spcPct val="200000"/>
              </a:lnSpc>
              <a:spcAft>
                <a:spcPts val="800"/>
              </a:spcAft>
              <a:buFont typeface="돋움" panose="020B0600000101010101" pitchFamily="50" charset="-127"/>
              <a:buChar char="-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레벨에 따른 게임 내 </a:t>
            </a:r>
            <a:r>
              <a:rPr lang="ko-KR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기믹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설정 및 코드 구현</a:t>
            </a:r>
          </a:p>
          <a:p>
            <a:pPr marL="342900" lvl="0" indent="-342900" algn="just" latinLnBrk="1">
              <a:lnSpc>
                <a:spcPct val="200000"/>
              </a:lnSpc>
              <a:spcAft>
                <a:spcPts val="800"/>
              </a:spcAft>
              <a:buFont typeface="돋움" panose="020B0600000101010101" pitchFamily="50" charset="-127"/>
              <a:buChar char="-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게임의 구동을 위한 전체 프로그램 제작 및 화면 전환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버튼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성공 실패 화면 구현</a:t>
            </a:r>
          </a:p>
          <a:p>
            <a:pPr marL="342900" lvl="0" indent="-342900" algn="just" latinLnBrk="1">
              <a:lnSpc>
                <a:spcPct val="200000"/>
              </a:lnSpc>
              <a:spcAft>
                <a:spcPts val="800"/>
              </a:spcAft>
              <a:buFont typeface="돋움" panose="020B0600000101010101" pitchFamily="50" charset="-127"/>
              <a:buChar char="●"/>
            </a:pP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30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~ 6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12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‘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슈팅 게임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 진행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‘</a:t>
            </a:r>
            <a:r>
              <a:rPr lang="ko-KR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테트리스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제작 </a:t>
            </a:r>
          </a:p>
          <a:p>
            <a:pPr marL="342900" lvl="0" indent="-342900" algn="just" latinLnBrk="1">
              <a:lnSpc>
                <a:spcPct val="200000"/>
              </a:lnSpc>
              <a:spcAft>
                <a:spcPts val="800"/>
              </a:spcAft>
              <a:buFont typeface="돋움" panose="020B0600000101010101" pitchFamily="50" charset="-127"/>
              <a:buChar char="-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슈팅 게임 내 전투기 및 미사일 객체 클래스 코드 설계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내 </a:t>
            </a:r>
            <a:r>
              <a:rPr lang="ko-KR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기믹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개발</a:t>
            </a:r>
          </a:p>
          <a:p>
            <a:pPr marL="342900" lvl="0" indent="-342900" algn="just" latinLnBrk="1">
              <a:lnSpc>
                <a:spcPct val="200000"/>
              </a:lnSpc>
              <a:spcAft>
                <a:spcPts val="800"/>
              </a:spcAft>
              <a:buFont typeface="돋움" panose="020B0600000101010101" pitchFamily="50" charset="-127"/>
              <a:buChar char="-"/>
            </a:pPr>
            <a:r>
              <a:rPr lang="ko-KR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테트리스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게임 내 블록 클래스 구현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블록 이동 및 회전 코드 구현</a:t>
            </a:r>
          </a:p>
          <a:p>
            <a:pPr marL="342900" lvl="0" indent="-342900" algn="just" latinLnBrk="1">
              <a:lnSpc>
                <a:spcPct val="200000"/>
              </a:lnSpc>
              <a:spcAft>
                <a:spcPts val="800"/>
              </a:spcAft>
              <a:buFont typeface="돋움" panose="020B0600000101010101" pitchFamily="50" charset="-127"/>
              <a:buChar char="-"/>
            </a:pPr>
            <a:r>
              <a:rPr lang="ko-KR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테트리스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게임 레벨 세분화 작업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200000"/>
              </a:lnSpc>
              <a:spcAft>
                <a:spcPts val="800"/>
              </a:spcAft>
              <a:buFont typeface="돋움" panose="020B0600000101010101" pitchFamily="50" charset="-127"/>
              <a:buChar char="●"/>
            </a:pP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6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13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~ 6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18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‘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슈팅 게임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개발 작업 완료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이식 및 버그 수정</a:t>
            </a:r>
          </a:p>
          <a:p>
            <a:pPr marL="342900" lvl="0" indent="-342900" algn="just" latinLnBrk="1">
              <a:lnSpc>
                <a:spcPct val="200000"/>
              </a:lnSpc>
              <a:spcAft>
                <a:spcPts val="800"/>
              </a:spcAft>
              <a:buFont typeface="돋움" panose="020B0600000101010101" pitchFamily="50" charset="-127"/>
              <a:buChar char="-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슈팅 게임 클래스 내 충돌 처리 버그 수정 및 코드 간소화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200000"/>
              </a:lnSpc>
              <a:spcAft>
                <a:spcPts val="800"/>
              </a:spcAft>
              <a:buFont typeface="돋움" panose="020B0600000101010101" pitchFamily="50" charset="-127"/>
              <a:buChar char="-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레벨 세분화 작업 및 레벨 별 </a:t>
            </a:r>
            <a:r>
              <a:rPr lang="ko-KR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기믹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구현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200000"/>
              </a:lnSpc>
              <a:spcAft>
                <a:spcPts val="800"/>
              </a:spcAft>
              <a:buFont typeface="돋움" panose="020B0600000101010101" pitchFamily="50" charset="-127"/>
              <a:buChar char="-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전체 게임 프로그램 내 게임 함수 작동 확인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편의성 증가</a:t>
            </a:r>
          </a:p>
          <a:p>
            <a:pPr marL="342900" lvl="0" indent="-342900" algn="just" latinLnBrk="1">
              <a:lnSpc>
                <a:spcPct val="200000"/>
              </a:lnSpc>
              <a:spcAft>
                <a:spcPts val="800"/>
              </a:spcAft>
              <a:buFont typeface="돋움" panose="020B0600000101010101" pitchFamily="50" charset="-127"/>
              <a:buChar char="-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게임의 가시성을 위한 </a:t>
            </a:r>
            <a:r>
              <a:rPr lang="ko-KR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스프라이트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수정 및 삽입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프로젝트 완성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47C6FB-5985-D87B-30E2-846451A1557B}"/>
              </a:ext>
            </a:extLst>
          </p:cNvPr>
          <p:cNvSpPr txBox="1"/>
          <p:nvPr/>
        </p:nvSpPr>
        <p:spPr>
          <a:xfrm>
            <a:off x="15537080" y="7290694"/>
            <a:ext cx="7091737" cy="2209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틀 프로그램 </a:t>
            </a:r>
          </a:p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틀 프로그램 내에는 패키지형 게임 프로그램의 형태를 구현하고자 시작 화면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로비 화면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게임으로 이동하는 버튼을 코드로 구현해 배치하였다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로비 화면에서 시작 화면으로 돌아갈 수 있는 버튼과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시작 화면에서 바로 프로그램을 종료할 수 있는 버튼을 삽입하여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창의 닫기 버튼을 누르지 않고 프로그램을 자연스럽게 종료할 수 있는 기능을 추가하였다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내 자연스러운 화면 전환과 편의성을 높였으며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게임의 시작 화면에서 게임을 종료하는 일반적인 게임 내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UI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유사한 환경을 구축하였다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공부수기 게임</a:t>
            </a:r>
          </a:p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내 장애물의 경우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무기와 충돌 시 크기가 작아지거나 작은 크기의 장애물로 분리되는 </a:t>
            </a:r>
            <a:r>
              <a:rPr lang="ko-KR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기믹을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사용하였으며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리스트를 사용해 충돌 조건 달성 시 순차적으로 이미지가 변경되는 구조를 구현하였다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장애물 분리 시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장애물이 위로 포물선을 그리며 움직이게 해 사용자의 편의성을 높였다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레벨은 장애물이 무기에 충돌했을 시 분리되는 단계와 횟수에 변화를 주어 차별성을 두었다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이와 동시에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가장 작은 장애물의 크기를 고려하여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위아래로 긴 형태의 무기를 설정해 작은 장애물을 부술 수 있도록 편의성을 높였다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슈팅 게임</a:t>
            </a:r>
          </a:p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공부수기 게임의 코드 구조를 활용하여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더욱 복합적인 구조의 게임을 제작하였다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클래스를 활용하여 화면 내 다수의 객체를 생성하고 독립적으로 처리될 수 있는 구조를 구현하였다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레벨에서는 운석 클래스의 속도 변수와 운석의 발생 확률을 변화시켜 차별성을 두었으며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세번째 레벨에서는 파괴 시 즉시 게임 패배 조건이 달성되는 </a:t>
            </a:r>
            <a:r>
              <a:rPr lang="ko-KR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탈출포드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객체를 추가해 난이도를 높였다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탈출포드는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전투기 객체와 충돌이 발생하지 않게 설정</a:t>
            </a: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하고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전투기 이동 속도를 높이는 등의 설정을 통해 과도한 난이도 상승을 방지하였다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테트리스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블록 객체는 클래스 및 내부 함수를 활용하여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블록의 상태를 갱신하고 다양한 모양의 블록이 생성되는 기능을 구현하였다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블록이 출력되는 범위를 한정하고 차례대로 쌓이는 구조와 한 줄이 모두 채워졌을 시 줄이 지워지며 점수가 올라가는 코드를 구현하였다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레벨은 블록의 표시 범위의 가장 윗부분까지 블록이 쌓였을 경우 종료되는 조건을 설정하였으며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레벨이 높아질수록 </a:t>
            </a: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요구하는 점수가 높아지도록 설정하였다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세번째 레벨에서는 다음 블록이 표시되는 부분을 가려 사용자가 다음 블록을 놓을 자리를 계산할 수 없도록 하여 기존 레벨과의 차별성을 주었다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E0ADD3-A39A-2F10-30C7-469A21E60644}"/>
              </a:ext>
            </a:extLst>
          </p:cNvPr>
          <p:cNvSpPr txBox="1"/>
          <p:nvPr/>
        </p:nvSpPr>
        <p:spPr>
          <a:xfrm>
            <a:off x="15838033" y="30117230"/>
            <a:ext cx="13743182" cy="1156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1900" b="1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프로젝트 실행 결과</a:t>
            </a:r>
            <a:endParaRPr lang="ko-KR" altLang="ko-KR" sz="1900" kern="100" dirty="0">
              <a:effectLst/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파이썬 코드 구조 활용에 대해 직접적으로 연구하고</a:t>
            </a: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총</a:t>
            </a: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 3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가지의 게임 구현 및 패키지 형 게임 프로그램을 구현하는 데 성공하였다</a:t>
            </a: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각 게임 별 레벨 내 </a:t>
            </a:r>
            <a:r>
              <a:rPr lang="ko-KR" altLang="ko-KR" sz="1900" kern="100" dirty="0" err="1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기믹과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 조건을 설정하여 난이도 및 </a:t>
            </a:r>
            <a:r>
              <a:rPr lang="ko-KR" altLang="ko-KR" sz="1900" kern="100" dirty="0" err="1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기믹의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 변화를 주었으며</a:t>
            </a: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내 변수 및 함수가 충돌하지 않고 독립적으로 실행될 수 있는 기능을 구현하였다</a:t>
            </a: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또한</a:t>
            </a: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각 게임의 자연스러운 실행 및 전환을 통해 사용자의 편의성을 최대한 증가시켰다</a:t>
            </a: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그러나 코드 구축 과정에서 발생한 변수 간 충돌 및 오류로 인하여 초기에 계획한 프로그램의 형태를 완벽하게 구현하지는 못하였다</a:t>
            </a: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900" kern="100" dirty="0">
              <a:effectLst/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1900" b="1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프로젝트 개선점 </a:t>
            </a:r>
            <a:endParaRPr lang="ko-KR" altLang="ko-KR" sz="1900" kern="100" dirty="0">
              <a:effectLst/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프로젝트 제작 과정 도중</a:t>
            </a: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900" kern="100" dirty="0" err="1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테트리스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 게임을 전체 게임 프로그램에 이식하는 과정에서</a:t>
            </a: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레벨을 재시작 하거나 다음 레벨로 넘어갔을 시</a:t>
            </a: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처음 블록이 자동으로 내려오지 않아 직접 키를 조작하여 내려줘야 다음 블록이 자동으로 내려오게 되는 오류가 있었으나</a:t>
            </a: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몇 차례의 시도에도 해결하지 못하였다</a:t>
            </a: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추후 프로젝트에서 함수의 구조를 개선하여 해당 오류를 해결해야 할 필요가 있다</a:t>
            </a: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또한</a:t>
            </a: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슈팅 게임 실행 중 게임 실행 화면을 전체 화면의 중앙 부분에 한정하려 했으나</a:t>
            </a: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화면의 경계 부분에서 낙하하는 운석 </a:t>
            </a:r>
            <a:r>
              <a:rPr lang="ko-KR" altLang="ko-KR" sz="1900" kern="100" dirty="0" err="1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스프라이트가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 깨지면서 낙하하는 오류가 발생하여 슈팅게임 실행 중에는 화면의 넓이를 게임 함수 내에서 별도로 설정하여 전체 화면의 넓이가 줄어든 상태로 게임이 안정적으로 실행되게끔 설정하였다</a:t>
            </a: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900" kern="0" dirty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또한</a:t>
            </a:r>
            <a:r>
              <a:rPr lang="en-US" altLang="ko-KR" sz="1900" kern="0" dirty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900" kern="0" dirty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운석 클래스 객체의 이미지 파일을 불러오는 과정에서 예기치 못한 오류가 발생해</a:t>
            </a:r>
            <a:r>
              <a:rPr lang="en-US" altLang="ko-KR" sz="1900" kern="0" dirty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900" kern="0" dirty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부득이하게 이미지 경로를 절대경로로 설정해 게임 실행의 편의성을 저하시키게 되었다</a:t>
            </a:r>
            <a:r>
              <a:rPr lang="en-US" altLang="ko-KR" sz="1900" kern="0" dirty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sz="1900" kern="0" dirty="0"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추후 프로젝트에서 함수의 구조를 개선하여 해당 사항을 개선할 필요가 있다</a:t>
            </a: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900" kern="100" dirty="0">
              <a:effectLst/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1900" b="1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향후 연구 방향 및 의의</a:t>
            </a:r>
            <a:endParaRPr lang="ko-KR" altLang="ko-KR" sz="1900" kern="100" dirty="0">
              <a:effectLst/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향후 연구에서는 해당 프로젝트에서 제작한 게임 내 </a:t>
            </a:r>
            <a:r>
              <a:rPr lang="ko-KR" altLang="ko-KR" sz="1900" kern="100" dirty="0" err="1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기믹을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 다양화하여</a:t>
            </a: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보다 역동적인 프로그램을 개발하고자 한다</a:t>
            </a: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또한</a:t>
            </a: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게임의 가시성 및 편의성을 증가시킬 수 있는 방법을 고려할 필요가 있다</a:t>
            </a: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마지막으로</a:t>
            </a: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게임 결과에 따른 랭크 측정 시스템</a:t>
            </a: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일정 점수 달성 시 다음 게임이 해제되는 </a:t>
            </a:r>
            <a:r>
              <a:rPr lang="ko-KR" altLang="ko-KR" sz="1900" kern="100" dirty="0" err="1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기믹을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 추가하고자 한다</a:t>
            </a: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해당 프로젝트 진행을 통해 파이썬 코드를 사용하여 플래시 게임과 유사한 형태의 게임 프로그램을 제작하고</a:t>
            </a: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향후 더욱 복잡한 형태의 프로그램을 제작하는 데 있어서 필요한 지식과 통찰력을 얻을 수 있었다</a:t>
            </a: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더불어</a:t>
            </a: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파이썬 코딩을 통해 터미널 내에서만 결과를 확인하는 프로그램에서 한단계 나아가</a:t>
            </a: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코드의 결과를 가시화할 수 있는 프로그램을 제작할 수 있었다</a:t>
            </a:r>
            <a:r>
              <a:rPr lang="en-US" altLang="ko-KR" sz="19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900" kern="100" dirty="0">
                <a:effectLst/>
                <a:latin typeface="+mn-ea"/>
                <a:cs typeface="Times New Roman" panose="02020603050405020304" pitchFamily="18" charset="0"/>
              </a:rPr>
              <a:t>또한</a:t>
            </a:r>
            <a:r>
              <a:rPr lang="en-US" altLang="ko-KR" sz="1900" kern="100" dirty="0"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900" kern="100" dirty="0">
                <a:effectLst/>
                <a:latin typeface="+mn-ea"/>
                <a:cs typeface="Times New Roman" panose="02020603050405020304" pitchFamily="18" charset="0"/>
              </a:rPr>
              <a:t>본 프로젝트의 코드 활용을 통해 추후 프로젝트 기획 및 진행에서 어플리케이션 제작</a:t>
            </a:r>
            <a:r>
              <a:rPr lang="en-US" altLang="ko-KR" sz="1900" kern="100" dirty="0"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900" kern="100" dirty="0" err="1">
                <a:effectLst/>
                <a:latin typeface="+mn-ea"/>
                <a:cs typeface="Times New Roman" panose="02020603050405020304" pitchFamily="18" charset="0"/>
              </a:rPr>
              <a:t>아두이노를</a:t>
            </a:r>
            <a:r>
              <a:rPr lang="ko-KR" altLang="ko-KR" sz="1900" kern="100" dirty="0">
                <a:effectLst/>
                <a:latin typeface="+mn-ea"/>
                <a:cs typeface="Times New Roman" panose="02020603050405020304" pitchFamily="18" charset="0"/>
              </a:rPr>
              <a:t> 이용한 기기 제작에 참고할 수 </a:t>
            </a:r>
            <a:r>
              <a:rPr lang="ko-KR" altLang="ko-KR" sz="1900" kern="100">
                <a:effectLst/>
                <a:latin typeface="+mn-ea"/>
                <a:cs typeface="Times New Roman" panose="02020603050405020304" pitchFamily="18" charset="0"/>
              </a:rPr>
              <a:t>있는</a:t>
            </a:r>
            <a:r>
              <a:rPr lang="en-US" altLang="ko-KR" sz="1900" kern="10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900" kern="100">
                <a:effectLst/>
                <a:latin typeface="+mn-ea"/>
                <a:cs typeface="Times New Roman" panose="02020603050405020304" pitchFamily="18" charset="0"/>
              </a:rPr>
              <a:t>프로그램을</a:t>
            </a:r>
            <a:r>
              <a:rPr lang="ko-KR" altLang="ko-KR" sz="1900" kern="10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900" kern="100" dirty="0">
                <a:effectLst/>
                <a:latin typeface="+mn-ea"/>
                <a:cs typeface="Times New Roman" panose="02020603050405020304" pitchFamily="18" charset="0"/>
              </a:rPr>
              <a:t>제작해보고</a:t>
            </a:r>
            <a:r>
              <a:rPr lang="en-US" altLang="ko-KR" sz="1900" kern="100" dirty="0"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900" kern="100" dirty="0">
                <a:effectLst/>
                <a:latin typeface="+mn-ea"/>
                <a:cs typeface="Times New Roman" panose="02020603050405020304" pitchFamily="18" charset="0"/>
              </a:rPr>
              <a:t>사용자의 편의성을 고려한 코드를 구축할 수 있었다</a:t>
            </a:r>
            <a:r>
              <a:rPr lang="en-US" altLang="ko-KR" sz="1900" kern="100" dirty="0">
                <a:effectLst/>
                <a:latin typeface="+mn-ea"/>
                <a:cs typeface="Times New Roman" panose="02020603050405020304" pitchFamily="18" charset="0"/>
              </a:rPr>
              <a:t>.</a:t>
            </a:r>
            <a:endParaRPr lang="ko-KR" altLang="ko-KR" sz="19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endParaRPr lang="ko-KR" altLang="en-US" sz="1900" dirty="0">
              <a:latin typeface="+mj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45C91C-FAAE-5833-810A-F6F351AA9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4884" y="7652171"/>
            <a:ext cx="6376331" cy="44720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E951F4-13C1-7FA3-E16B-9FD5D5A8D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71157" y="12719577"/>
            <a:ext cx="6408678" cy="45724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3B3E802-1B81-E1BC-417A-DAD4CA4EF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12919" y="17666579"/>
            <a:ext cx="4476435" cy="56098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16698E0-F25B-799B-F32A-19EFBF684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71157" y="23829329"/>
            <a:ext cx="6500106" cy="4572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1323</Words>
  <Application>Microsoft Office PowerPoint</Application>
  <PresentationFormat>사용자 지정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돋움</vt:lpstr>
      <vt:lpstr>맑은 고딕</vt:lpstr>
      <vt:lpstr>함초롬바탕</vt:lpstr>
      <vt:lpstr>Arial</vt:lpstr>
      <vt:lpstr>Calibri</vt:lpstr>
      <vt:lpstr>Wingdings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jiyong</dc:creator>
  <cp:lastModifiedBy>Sim Seo Hyeon</cp:lastModifiedBy>
  <cp:revision>134</cp:revision>
  <dcterms:created xsi:type="dcterms:W3CDTF">2015-11-16T14:02:05Z</dcterms:created>
  <dcterms:modified xsi:type="dcterms:W3CDTF">2022-09-03T04:49:39Z</dcterms:modified>
  <cp:version>1000.0000.01</cp:version>
</cp:coreProperties>
</file>