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59" r:id="rId3"/>
    <p:sldId id="260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86903"/>
  </p:normalViewPr>
  <p:slideViewPr>
    <p:cSldViewPr snapToGrid="0" snapToObjects="1">
      <p:cViewPr varScale="1">
        <p:scale>
          <a:sx n="80" d="100"/>
          <a:sy n="80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61FAD-2FEC-034C-A922-7C567940622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BC7BF-4388-DE49-8E01-75C0E560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8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C7BF-4388-DE49-8E01-75C0E560AF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13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저기 변수들에 추가로 </a:t>
            </a:r>
            <a:r>
              <a:rPr lang="en-US" altLang="ko-KR" dirty="0" smtClean="0"/>
              <a:t>2~3</a:t>
            </a:r>
            <a:r>
              <a:rPr lang="ko-KR" altLang="en-US" dirty="0" smtClean="0"/>
              <a:t>개의 변수변환을 사용해야한다 등의 미션도 추가시키면 좋을 것 같아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프로젝트 평가기준은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+</a:t>
            </a:r>
            <a:r>
              <a:rPr lang="ko-KR" altLang="en-US" dirty="0" smtClean="0"/>
              <a:t>변수변환 창의성 및 타당성</a:t>
            </a:r>
            <a:r>
              <a:rPr lang="en-US" altLang="ko-KR" dirty="0" smtClean="0"/>
              <a:t>+</a:t>
            </a:r>
            <a:r>
              <a:rPr lang="ko-KR" altLang="en-US" dirty="0" smtClean="0"/>
              <a:t>모델 만드는 과정의 논리성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등을 넣으면 될 것 같아</a:t>
            </a:r>
            <a:r>
              <a:rPr lang="en-US" altLang="ko-KR" dirty="0" smtClean="0"/>
              <a:t>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C7BF-4388-DE49-8E01-75C0E560AF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82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저기 변수들에 추가로 </a:t>
            </a:r>
            <a:r>
              <a:rPr lang="en-US" altLang="ko-KR" dirty="0" smtClean="0"/>
              <a:t>2~3</a:t>
            </a:r>
            <a:r>
              <a:rPr lang="ko-KR" altLang="en-US" dirty="0" smtClean="0"/>
              <a:t>개의 변수변환을 사용해야한다 등의 미션도 추가시키면 좋을 것 같아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프로젝트 평가기준은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+</a:t>
            </a:r>
            <a:r>
              <a:rPr lang="ko-KR" altLang="en-US" dirty="0" smtClean="0"/>
              <a:t>변수변환 창의성 및 타당성</a:t>
            </a:r>
            <a:r>
              <a:rPr lang="en-US" altLang="ko-KR" dirty="0" smtClean="0"/>
              <a:t>+</a:t>
            </a:r>
            <a:r>
              <a:rPr lang="ko-KR" altLang="en-US" dirty="0" smtClean="0"/>
              <a:t>모델 만드는 과정의 논리성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등을 넣으면 될 것 같아</a:t>
            </a:r>
            <a:r>
              <a:rPr lang="en-US" altLang="ko-KR" dirty="0" smtClean="0"/>
              <a:t>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C7BF-4388-DE49-8E01-75C0E560AF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저기 변수들에 추가로 </a:t>
            </a:r>
            <a:r>
              <a:rPr lang="en-US" altLang="ko-KR" dirty="0" smtClean="0"/>
              <a:t>2~3</a:t>
            </a:r>
            <a:r>
              <a:rPr lang="ko-KR" altLang="en-US" dirty="0" smtClean="0"/>
              <a:t>개의 변수변환을 사용해야한다 등의 미션도 추가시키면 좋을 것 같아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프로젝트 평가기준은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+</a:t>
            </a:r>
            <a:r>
              <a:rPr lang="ko-KR" altLang="en-US" dirty="0" smtClean="0"/>
              <a:t>변수변환 창의성 및 타당성</a:t>
            </a:r>
            <a:r>
              <a:rPr lang="en-US" altLang="ko-KR" dirty="0" smtClean="0"/>
              <a:t>+</a:t>
            </a:r>
            <a:r>
              <a:rPr lang="ko-KR" altLang="en-US" dirty="0" smtClean="0"/>
              <a:t>모델 만드는 과정의 논리성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등을 넣으면 될 것 같아</a:t>
            </a:r>
            <a:r>
              <a:rPr lang="en-US" altLang="ko-KR" dirty="0" smtClean="0"/>
              <a:t>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C7BF-4388-DE49-8E01-75C0E560AF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80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저기 변수들에 추가로 </a:t>
            </a:r>
            <a:r>
              <a:rPr lang="en-US" altLang="ko-KR" dirty="0" smtClean="0"/>
              <a:t>2~3</a:t>
            </a:r>
            <a:r>
              <a:rPr lang="ko-KR" altLang="en-US" dirty="0" smtClean="0"/>
              <a:t>개의 변수변환을 사용해야한다 등의 미션도 추가시키면 좋을 것 같아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프로젝트 평가기준은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+</a:t>
            </a:r>
            <a:r>
              <a:rPr lang="ko-KR" altLang="en-US" dirty="0" smtClean="0"/>
              <a:t>변수변환 창의성 및 타당성</a:t>
            </a:r>
            <a:r>
              <a:rPr lang="en-US" altLang="ko-KR" dirty="0" smtClean="0"/>
              <a:t>+</a:t>
            </a:r>
            <a:r>
              <a:rPr lang="ko-KR" altLang="en-US" dirty="0" smtClean="0"/>
              <a:t>모델 만드는 과정의 논리성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등을 넣으면 될 것 같아</a:t>
            </a:r>
            <a:r>
              <a:rPr lang="en-US" altLang="ko-KR" dirty="0" smtClean="0"/>
              <a:t>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C7BF-4388-DE49-8E01-75C0E560AF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8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저기 변수들에 추가로 </a:t>
            </a:r>
            <a:r>
              <a:rPr lang="en-US" altLang="ko-KR" dirty="0" smtClean="0"/>
              <a:t>2~3</a:t>
            </a:r>
            <a:r>
              <a:rPr lang="ko-KR" altLang="en-US" dirty="0" smtClean="0"/>
              <a:t>개의 변수변환을 사용해야한다 등의 미션도 추가시키면 좋을 것 같아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프로젝트 평가기준은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+</a:t>
            </a:r>
            <a:r>
              <a:rPr lang="ko-KR" altLang="en-US" dirty="0" smtClean="0"/>
              <a:t>변수변환 창의성 및 타당성</a:t>
            </a:r>
            <a:r>
              <a:rPr lang="en-US" altLang="ko-KR" dirty="0" smtClean="0"/>
              <a:t>+</a:t>
            </a:r>
            <a:r>
              <a:rPr lang="ko-KR" altLang="en-US" dirty="0" smtClean="0"/>
              <a:t>모델 만드는 과정의 논리성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등을 넣으면 될 것 같아</a:t>
            </a:r>
            <a:r>
              <a:rPr lang="en-US" altLang="ko-KR" dirty="0" smtClean="0"/>
              <a:t>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C7BF-4388-DE49-8E01-75C0E560AF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6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C7BF-4388-DE49-8E01-75C0E560AF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38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C7BF-4388-DE49-8E01-75C0E560AF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0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6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8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4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4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2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3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54C34-4388-1446-9CD2-AEF4B0ACC5BD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0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t="8396" r="19876" b="37283"/>
          <a:stretch/>
        </p:blipFill>
        <p:spPr>
          <a:xfrm rot="19673766">
            <a:off x="5737594" y="368363"/>
            <a:ext cx="6421493" cy="59861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281531"/>
            <a:ext cx="12192000" cy="576470"/>
          </a:xfrm>
          <a:prstGeom prst="rect">
            <a:avLst/>
          </a:prstGeom>
          <a:solidFill>
            <a:srgbClr val="6549A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4168" y="6281531"/>
            <a:ext cx="12026349" cy="576470"/>
          </a:xfrm>
        </p:spPr>
        <p:txBody>
          <a:bodyPr anchor="ctr"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WEEK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10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										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Final Project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4167" y="2784962"/>
            <a:ext cx="12026349" cy="576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b="1" dirty="0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[</a:t>
            </a:r>
            <a:r>
              <a:rPr lang="en-US" sz="6600" b="1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ESC Final Project</a:t>
            </a:r>
            <a:r>
              <a:rPr lang="en-US" sz="6600" b="1" dirty="0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] </a:t>
            </a:r>
          </a:p>
          <a:p>
            <a:r>
              <a:rPr lang="en-US" sz="6600" b="1" dirty="0" err="1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IMDb</a:t>
            </a:r>
            <a:r>
              <a:rPr lang="ko-KR" altLang="en-US" sz="6600" b="1" dirty="0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ko-KR" sz="6600" b="1" dirty="0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Rating Prediction</a:t>
            </a:r>
            <a:endParaRPr lang="en-US" sz="6600" b="1" dirty="0">
              <a:solidFill>
                <a:srgbClr val="7030A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1531"/>
            <a:ext cx="12192000" cy="576470"/>
          </a:xfrm>
          <a:prstGeom prst="rect">
            <a:avLst/>
          </a:prstGeom>
          <a:solidFill>
            <a:srgbClr val="6549A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4168" y="6281531"/>
            <a:ext cx="12026349" cy="576470"/>
          </a:xfrm>
        </p:spPr>
        <p:txBody>
          <a:bodyPr anchor="ctr"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WEEK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10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										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Final Project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8" y="1660353"/>
            <a:ext cx="6472117" cy="4010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046" y="1523996"/>
            <a:ext cx="4893036" cy="4283243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0" y="398790"/>
            <a:ext cx="12026349" cy="576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[Data Mining Project] </a:t>
            </a:r>
            <a:r>
              <a:rPr lang="en-US" sz="3600" b="1" dirty="0" err="1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IMDb</a:t>
            </a:r>
            <a:r>
              <a:rPr lang="ko-KR" altLang="en-US" sz="3600" b="1" dirty="0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ko-KR" sz="3600" b="1" dirty="0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Rating Prediction</a:t>
            </a:r>
            <a:endParaRPr lang="en-US" sz="3600" b="1" dirty="0">
              <a:solidFill>
                <a:srgbClr val="7030A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1531"/>
            <a:ext cx="12192000" cy="576470"/>
          </a:xfrm>
          <a:prstGeom prst="rect">
            <a:avLst/>
          </a:prstGeom>
          <a:solidFill>
            <a:srgbClr val="6549A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4168" y="6281531"/>
            <a:ext cx="12026349" cy="576470"/>
          </a:xfrm>
        </p:spPr>
        <p:txBody>
          <a:bodyPr anchor="ctr"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WEEK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10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										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Final Project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" r="1192"/>
          <a:stretch/>
        </p:blipFill>
        <p:spPr>
          <a:xfrm>
            <a:off x="312820" y="513348"/>
            <a:ext cx="5678905" cy="52457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5609"/>
            <a:ext cx="5826456" cy="37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t="8396" r="19876" b="37283"/>
          <a:stretch/>
        </p:blipFill>
        <p:spPr>
          <a:xfrm rot="19673766">
            <a:off x="5737594" y="368363"/>
            <a:ext cx="6421493" cy="59861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281531"/>
            <a:ext cx="12192000" cy="576470"/>
          </a:xfrm>
          <a:prstGeom prst="rect">
            <a:avLst/>
          </a:prstGeom>
          <a:solidFill>
            <a:srgbClr val="6549A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96957" y="1024632"/>
            <a:ext cx="11308963" cy="4673599"/>
          </a:xfrm>
        </p:spPr>
        <p:txBody>
          <a:bodyPr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000" b="1" dirty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en-US" sz="2000" b="1" dirty="0" err="1">
                <a:latin typeface="Apple Braille" charset="0"/>
                <a:ea typeface="Apple Braille" charset="0"/>
                <a:cs typeface="Apple Braille" charset="0"/>
              </a:rPr>
              <a:t>movie_title</a:t>
            </a:r>
            <a:r>
              <a:rPr lang="en-US" sz="2000" b="1" dirty="0">
                <a:latin typeface="Apple Braille" charset="0"/>
                <a:ea typeface="Apple Braille" charset="0"/>
                <a:cs typeface="Apple Braille" charset="0"/>
              </a:rPr>
              <a:t>"  </a:t>
            </a:r>
            <a: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b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en-US" sz="2000" b="1" dirty="0">
                <a:latin typeface="Apple Braille" charset="0"/>
                <a:ea typeface="Apple Braille" charset="0"/>
                <a:cs typeface="Apple Braille" charset="0"/>
              </a:rPr>
              <a:t>color"           </a:t>
            </a:r>
            <a: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en-US" sz="2000" b="1" dirty="0" err="1">
                <a:latin typeface="Apple Braille" charset="0"/>
                <a:ea typeface="Apple Braille" charset="0"/>
                <a:cs typeface="Apple Braille" charset="0"/>
              </a:rPr>
              <a:t>num_critic_for_reviews</a:t>
            </a:r>
            <a:r>
              <a:rPr lang="en-US" sz="2000" b="1" dirty="0">
                <a:latin typeface="Apple Braille" charset="0"/>
                <a:ea typeface="Apple Braille" charset="0"/>
                <a:cs typeface="Apple Braille" charset="0"/>
              </a:rPr>
              <a:t>"   </a:t>
            </a:r>
            <a: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en-US" sz="2000" b="1" dirty="0" err="1">
                <a:latin typeface="Apple Braille" charset="0"/>
                <a:ea typeface="Apple Braille" charset="0"/>
                <a:cs typeface="Apple Braille" charset="0"/>
              </a:rPr>
              <a:t>movie_facebook_likes</a:t>
            </a:r>
            <a:r>
              <a:rPr lang="en-US" sz="2000" b="1" dirty="0">
                <a:latin typeface="Apple Braille" charset="0"/>
                <a:ea typeface="Apple Braille" charset="0"/>
                <a:cs typeface="Apple Braille" charset="0"/>
              </a:rPr>
              <a:t>" </a:t>
            </a:r>
            <a: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en-US" sz="2000" b="1" dirty="0">
                <a:latin typeface="Apple Braille" charset="0"/>
                <a:ea typeface="Apple Braille" charset="0"/>
                <a:cs typeface="Apple Braille" charset="0"/>
              </a:rPr>
              <a:t>duration" </a:t>
            </a:r>
            <a:br>
              <a:rPr lang="en-US" sz="2000" b="1" dirty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2000" b="1" dirty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en-US" sz="2000" b="1" dirty="0" err="1">
                <a:latin typeface="Apple Braille" charset="0"/>
                <a:ea typeface="Apple Braille" charset="0"/>
                <a:cs typeface="Apple Braille" charset="0"/>
              </a:rPr>
              <a:t>director_name</a:t>
            </a:r>
            <a:r>
              <a:rPr lang="en-US" sz="2000" b="1" dirty="0">
                <a:latin typeface="Apple Braille" charset="0"/>
                <a:ea typeface="Apple Braille" charset="0"/>
                <a:cs typeface="Apple Braille" charset="0"/>
              </a:rPr>
              <a:t>"  </a:t>
            </a:r>
            <a: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en-US" sz="2000" b="1" dirty="0" err="1">
                <a:latin typeface="Apple Braille" charset="0"/>
                <a:ea typeface="Apple Braille" charset="0"/>
                <a:cs typeface="Apple Braille" charset="0"/>
              </a:rPr>
              <a:t>director_facebook_likes</a:t>
            </a:r>
            <a:r>
              <a:rPr lang="en-US" sz="2000" b="1" dirty="0">
                <a:latin typeface="Apple Braille" charset="0"/>
                <a:ea typeface="Apple Braille" charset="0"/>
                <a:cs typeface="Apple Braille" charset="0"/>
              </a:rPr>
              <a:t>"  </a:t>
            </a:r>
            <a: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en-US" sz="2000" b="1" dirty="0">
                <a:latin typeface="Apple Braille" charset="0"/>
                <a:ea typeface="Apple Braille" charset="0"/>
                <a:cs typeface="Apple Braille" charset="0"/>
              </a:rPr>
              <a:t>actor_3_name" </a:t>
            </a:r>
            <a: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en-US" sz="2000" b="1" dirty="0">
                <a:latin typeface="Apple Braille" charset="0"/>
                <a:ea typeface="Apple Braille" charset="0"/>
                <a:cs typeface="Apple Braille" charset="0"/>
              </a:rPr>
              <a:t>actor_3_facebook_likes"    </a:t>
            </a:r>
            <a: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en-US" sz="2000" b="1" dirty="0">
                <a:latin typeface="Apple Braille" charset="0"/>
                <a:ea typeface="Apple Braille" charset="0"/>
                <a:cs typeface="Apple Braille" charset="0"/>
              </a:rPr>
              <a:t>actor_2_name"           </a:t>
            </a:r>
            <a: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en-US" sz="2000" b="1" dirty="0">
                <a:latin typeface="Apple Braille" charset="0"/>
                <a:ea typeface="Apple Braille" charset="0"/>
                <a:cs typeface="Apple Braille" charset="0"/>
              </a:rPr>
              <a:t>actor_2_facebook_likes"   </a:t>
            </a:r>
            <a: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en-US" sz="2000" b="1" dirty="0">
                <a:latin typeface="Apple Braille" charset="0"/>
                <a:ea typeface="Apple Braille" charset="0"/>
                <a:cs typeface="Apple Braille" charset="0"/>
              </a:rPr>
              <a:t>actor_1_name" </a:t>
            </a:r>
            <a: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2000" b="1" dirty="0" smtClean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en-US" sz="2000" b="1" dirty="0">
                <a:latin typeface="Apple Braille" charset="0"/>
                <a:ea typeface="Apple Braille" charset="0"/>
                <a:cs typeface="Apple Braille" charset="0"/>
              </a:rPr>
              <a:t>actor_1_facebook_likes" </a:t>
            </a:r>
            <a:endParaRPr lang="en-US" sz="2000" b="1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4168" y="6281531"/>
            <a:ext cx="12026349" cy="576470"/>
          </a:xfrm>
        </p:spPr>
        <p:txBody>
          <a:bodyPr anchor="ctr"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WEEK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10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										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Final Project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0" y="382748"/>
            <a:ext cx="12026349" cy="576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2</a:t>
            </a:r>
            <a:r>
              <a:rPr lang="en-US" altLang="ko-KR" sz="3600" b="1" dirty="0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8</a:t>
            </a:r>
            <a:r>
              <a:rPr lang="ko-KR" altLang="en-US" sz="3600" b="1" dirty="0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ko-KR" sz="3600" b="1" dirty="0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Variables</a:t>
            </a:r>
            <a:endParaRPr lang="en-US" sz="3600" b="1" dirty="0">
              <a:solidFill>
                <a:srgbClr val="7030A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3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t="8396" r="19876" b="37283"/>
          <a:stretch/>
        </p:blipFill>
        <p:spPr>
          <a:xfrm rot="19673766">
            <a:off x="5737594" y="368363"/>
            <a:ext cx="6421493" cy="59861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281531"/>
            <a:ext cx="12192000" cy="576470"/>
          </a:xfrm>
          <a:prstGeom prst="rect">
            <a:avLst/>
          </a:prstGeom>
          <a:solidFill>
            <a:srgbClr val="6549A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96957" y="1024632"/>
            <a:ext cx="11308963" cy="4673599"/>
          </a:xfrm>
        </p:spPr>
        <p:txBody>
          <a:bodyPr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lang="de-DE" sz="2000" b="1" dirty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de-DE" sz="2000" b="1" dirty="0" err="1">
                <a:latin typeface="Apple Braille" charset="0"/>
                <a:ea typeface="Apple Braille" charset="0"/>
                <a:cs typeface="Apple Braille" charset="0"/>
              </a:rPr>
              <a:t>gross</a:t>
            </a:r>
            <a:r>
              <a:rPr lang="de-DE" sz="2000" b="1" dirty="0">
                <a:latin typeface="Apple Braille" charset="0"/>
                <a:ea typeface="Apple Braille" charset="0"/>
                <a:cs typeface="Apple Braille" charset="0"/>
              </a:rPr>
              <a:t>"                     </a:t>
            </a: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de-DE" sz="2000" b="1" dirty="0" err="1">
                <a:latin typeface="Apple Braille" charset="0"/>
                <a:ea typeface="Apple Braille" charset="0"/>
                <a:cs typeface="Apple Braille" charset="0"/>
              </a:rPr>
              <a:t>genres</a:t>
            </a:r>
            <a:r>
              <a:rPr lang="de-DE" sz="2000" b="1" dirty="0">
                <a:latin typeface="Apple Braille" charset="0"/>
                <a:ea typeface="Apple Braille" charset="0"/>
                <a:cs typeface="Apple Braille" charset="0"/>
              </a:rPr>
              <a:t>"                   </a:t>
            </a: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de-DE" sz="2000" b="1" dirty="0" err="1">
                <a:latin typeface="Apple Braille" charset="0"/>
                <a:ea typeface="Apple Braille" charset="0"/>
                <a:cs typeface="Apple Braille" charset="0"/>
              </a:rPr>
              <a:t>num_voted_users</a:t>
            </a:r>
            <a:r>
              <a:rPr lang="de-DE" sz="2000" b="1" dirty="0">
                <a:latin typeface="Apple Braille" charset="0"/>
                <a:ea typeface="Apple Braille" charset="0"/>
                <a:cs typeface="Apple Braille" charset="0"/>
              </a:rPr>
              <a:t>"           </a:t>
            </a: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de-DE" sz="2000" b="1" dirty="0" err="1">
                <a:latin typeface="Apple Braille" charset="0"/>
                <a:ea typeface="Apple Braille" charset="0"/>
                <a:cs typeface="Apple Braille" charset="0"/>
              </a:rPr>
              <a:t>cast_total_facebook_likes</a:t>
            </a:r>
            <a:r>
              <a:rPr lang="de-DE" sz="2000" b="1" dirty="0">
                <a:latin typeface="Apple Braille" charset="0"/>
                <a:ea typeface="Apple Braille" charset="0"/>
                <a:cs typeface="Apple Braille" charset="0"/>
              </a:rPr>
              <a:t>" </a:t>
            </a: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de-DE" sz="2000" b="1" dirty="0" err="1">
                <a:latin typeface="Apple Braille" charset="0"/>
                <a:ea typeface="Apple Braille" charset="0"/>
                <a:cs typeface="Apple Braille" charset="0"/>
              </a:rPr>
              <a:t>facenumber_in_poster</a:t>
            </a:r>
            <a:r>
              <a:rPr lang="de-DE" sz="2000" b="1" dirty="0">
                <a:latin typeface="Apple Braille" charset="0"/>
                <a:ea typeface="Apple Braille" charset="0"/>
                <a:cs typeface="Apple Braille" charset="0"/>
              </a:rPr>
              <a:t>"      </a:t>
            </a: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de-DE" sz="2000" b="1" dirty="0" err="1">
                <a:latin typeface="Apple Braille" charset="0"/>
                <a:ea typeface="Apple Braille" charset="0"/>
                <a:cs typeface="Apple Braille" charset="0"/>
              </a:rPr>
              <a:t>plot_keywords</a:t>
            </a:r>
            <a:r>
              <a:rPr lang="de-DE" sz="2000" b="1" dirty="0">
                <a:latin typeface="Apple Braille" charset="0"/>
                <a:ea typeface="Apple Braille" charset="0"/>
                <a:cs typeface="Apple Braille" charset="0"/>
              </a:rPr>
              <a:t>"             </a:t>
            </a: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de-DE" sz="2000" b="1" dirty="0" err="1">
                <a:latin typeface="Apple Braille" charset="0"/>
                <a:ea typeface="Apple Braille" charset="0"/>
                <a:cs typeface="Apple Braille" charset="0"/>
              </a:rPr>
              <a:t>movie_imdb_link</a:t>
            </a:r>
            <a:r>
              <a:rPr lang="de-DE" sz="2000" b="1" dirty="0">
                <a:latin typeface="Apple Braille" charset="0"/>
                <a:ea typeface="Apple Braille" charset="0"/>
                <a:cs typeface="Apple Braille" charset="0"/>
              </a:rPr>
              <a:t>"           </a:t>
            </a: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de-DE" sz="2000" b="1" dirty="0" err="1">
                <a:latin typeface="Apple Braille" charset="0"/>
                <a:ea typeface="Apple Braille" charset="0"/>
                <a:cs typeface="Apple Braille" charset="0"/>
              </a:rPr>
              <a:t>num_user_for_reviews</a:t>
            </a:r>
            <a:r>
              <a:rPr lang="de-DE" sz="2000" b="1" dirty="0">
                <a:latin typeface="Apple Braille" charset="0"/>
                <a:ea typeface="Apple Braille" charset="0"/>
                <a:cs typeface="Apple Braille" charset="0"/>
              </a:rPr>
              <a:t>"      </a:t>
            </a: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de-DE" sz="2000" b="1" dirty="0" err="1">
                <a:latin typeface="Apple Braille" charset="0"/>
                <a:ea typeface="Apple Braille" charset="0"/>
                <a:cs typeface="Apple Braille" charset="0"/>
              </a:rPr>
              <a:t>language</a:t>
            </a:r>
            <a:r>
              <a:rPr lang="de-DE" sz="2000" b="1" dirty="0">
                <a:latin typeface="Apple Braille" charset="0"/>
                <a:ea typeface="Apple Braille" charset="0"/>
                <a:cs typeface="Apple Braille" charset="0"/>
              </a:rPr>
              <a:t>"                 </a:t>
            </a: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de-DE" sz="2000" b="1" dirty="0" err="1">
                <a:latin typeface="Apple Braille" charset="0"/>
                <a:ea typeface="Apple Braille" charset="0"/>
                <a:cs typeface="Apple Braille" charset="0"/>
              </a:rPr>
              <a:t>country</a:t>
            </a:r>
            <a:r>
              <a:rPr lang="de-DE" sz="2000" b="1" dirty="0">
                <a:latin typeface="Apple Braille" charset="0"/>
                <a:ea typeface="Apple Braille" charset="0"/>
                <a:cs typeface="Apple Braille" charset="0"/>
              </a:rPr>
              <a:t>"                   </a:t>
            </a: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de-DE" sz="2000" b="1" dirty="0" err="1">
                <a:latin typeface="Apple Braille" charset="0"/>
                <a:ea typeface="Apple Braille" charset="0"/>
                <a:cs typeface="Apple Braille" charset="0"/>
              </a:rPr>
              <a:t>content_rating</a:t>
            </a:r>
            <a:r>
              <a:rPr lang="de-DE" sz="2000" b="1" dirty="0">
                <a:latin typeface="Apple Braille" charset="0"/>
                <a:ea typeface="Apple Braille" charset="0"/>
                <a:cs typeface="Apple Braille" charset="0"/>
              </a:rPr>
              <a:t>"            </a:t>
            </a: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de-DE" sz="2000" b="1" dirty="0" err="1">
                <a:latin typeface="Apple Braille" charset="0"/>
                <a:ea typeface="Apple Braille" charset="0"/>
                <a:cs typeface="Apple Braille" charset="0"/>
              </a:rPr>
              <a:t>budget</a:t>
            </a:r>
            <a:r>
              <a:rPr lang="de-DE" sz="2000" b="1" dirty="0">
                <a:latin typeface="Apple Braille" charset="0"/>
                <a:ea typeface="Apple Braille" charset="0"/>
                <a:cs typeface="Apple Braille" charset="0"/>
              </a:rPr>
              <a:t>"                    </a:t>
            </a: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de-DE" sz="2000" b="1" dirty="0" err="1">
                <a:latin typeface="Apple Braille" charset="0"/>
                <a:ea typeface="Apple Braille" charset="0"/>
                <a:cs typeface="Apple Braille" charset="0"/>
              </a:rPr>
              <a:t>title_year</a:t>
            </a:r>
            <a:r>
              <a:rPr lang="de-DE" sz="2000" b="1" dirty="0">
                <a:latin typeface="Apple Braille" charset="0"/>
                <a:ea typeface="Apple Braille" charset="0"/>
                <a:cs typeface="Apple Braille" charset="0"/>
              </a:rPr>
              <a:t>"                   </a:t>
            </a: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de-DE" sz="2000" b="1" dirty="0" smtClean="0">
                <a:solidFill>
                  <a:srgbClr val="FF0000"/>
                </a:solidFill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de-DE" sz="2000" b="1" dirty="0" err="1">
                <a:solidFill>
                  <a:srgbClr val="FF0000"/>
                </a:solidFill>
                <a:latin typeface="Apple Braille" charset="0"/>
                <a:ea typeface="Apple Braille" charset="0"/>
                <a:cs typeface="Apple Braille" charset="0"/>
              </a:rPr>
              <a:t>imdb_score</a:t>
            </a:r>
            <a:r>
              <a:rPr lang="de-DE" sz="2000" b="1" dirty="0">
                <a:solidFill>
                  <a:srgbClr val="FF0000"/>
                </a:solidFill>
                <a:latin typeface="Apple Braille" charset="0"/>
                <a:ea typeface="Apple Braille" charset="0"/>
                <a:cs typeface="Apple Braille" charset="0"/>
              </a:rPr>
              <a:t>"  	</a:t>
            </a:r>
            <a:r>
              <a:rPr lang="de-DE" sz="2000" b="1" dirty="0" smtClean="0">
                <a:solidFill>
                  <a:srgbClr val="FF0000"/>
                </a:solidFill>
                <a:latin typeface="Apple Braille" charset="0"/>
                <a:ea typeface="Apple Braille" charset="0"/>
                <a:cs typeface="Apple Braille" charset="0"/>
              </a:rPr>
              <a:t>	&lt;-  </a:t>
            </a:r>
            <a:r>
              <a:rPr lang="de-DE" sz="2000" b="1" dirty="0" err="1" smtClean="0">
                <a:solidFill>
                  <a:srgbClr val="FF0000"/>
                </a:solidFill>
                <a:latin typeface="Apple Braille" charset="0"/>
                <a:ea typeface="Apple Braille" charset="0"/>
                <a:cs typeface="Apple Braille" charset="0"/>
              </a:rPr>
              <a:t>predict</a:t>
            </a:r>
            <a:r>
              <a:rPr lang="de-DE" sz="2000" b="1" dirty="0" smtClean="0">
                <a:solidFill>
                  <a:srgbClr val="FF0000"/>
                </a:solidFill>
                <a:latin typeface="Apple Braille" charset="0"/>
                <a:ea typeface="Apple Braille" charset="0"/>
                <a:cs typeface="Apple Braille" charset="0"/>
              </a:rPr>
              <a:t>!              </a:t>
            </a: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de-DE" sz="2000" b="1" dirty="0" smtClean="0"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de-DE" sz="2000" b="1" dirty="0" err="1">
                <a:latin typeface="Apple Braille" charset="0"/>
                <a:ea typeface="Apple Braille" charset="0"/>
                <a:cs typeface="Apple Braille" charset="0"/>
              </a:rPr>
              <a:t>aspect_ratio</a:t>
            </a:r>
            <a:r>
              <a:rPr lang="de-DE" sz="2000" b="1" dirty="0">
                <a:latin typeface="Apple Braille" charset="0"/>
                <a:ea typeface="Apple Braille" charset="0"/>
                <a:cs typeface="Apple Braille" charset="0"/>
              </a:rPr>
              <a:t>" </a:t>
            </a:r>
            <a:endParaRPr lang="en-US" sz="2000" b="1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4168" y="6281531"/>
            <a:ext cx="12026349" cy="576470"/>
          </a:xfrm>
        </p:spPr>
        <p:txBody>
          <a:bodyPr anchor="ctr"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WEEK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10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										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Final Project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t="8396" r="19876" b="37283"/>
          <a:stretch/>
        </p:blipFill>
        <p:spPr>
          <a:xfrm rot="19673766">
            <a:off x="5737594" y="368363"/>
            <a:ext cx="6421493" cy="59861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281531"/>
            <a:ext cx="12192000" cy="576470"/>
          </a:xfrm>
          <a:prstGeom prst="rect">
            <a:avLst/>
          </a:prstGeom>
          <a:solidFill>
            <a:srgbClr val="6549A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4168" y="6281531"/>
            <a:ext cx="12026349" cy="576470"/>
          </a:xfrm>
        </p:spPr>
        <p:txBody>
          <a:bodyPr anchor="ctr"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WEEK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10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										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Final Project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305" y="1552118"/>
            <a:ext cx="111973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ko-KR" altLang="en-US" sz="3200" b="1" dirty="0" smtClean="0">
                <a:latin typeface="+mj-ea"/>
                <a:ea typeface="+mj-ea"/>
              </a:rPr>
              <a:t>목표</a:t>
            </a:r>
            <a:r>
              <a:rPr lang="en-US" altLang="ko-KR" sz="3200" b="1" dirty="0" smtClean="0">
                <a:latin typeface="+mj-ea"/>
                <a:ea typeface="+mj-ea"/>
              </a:rPr>
              <a:t>:</a:t>
            </a:r>
            <a:r>
              <a:rPr lang="ko-KR" altLang="en-US" sz="3200" b="1" dirty="0" smtClean="0">
                <a:latin typeface="+mj-ea"/>
                <a:ea typeface="+mj-ea"/>
              </a:rPr>
              <a:t> </a:t>
            </a:r>
            <a:r>
              <a:rPr lang="en-US" altLang="ko-KR" sz="3200" b="1" dirty="0" err="1" smtClean="0">
                <a:latin typeface="+mj-ea"/>
                <a:ea typeface="+mj-ea"/>
              </a:rPr>
              <a:t>IMDb</a:t>
            </a:r>
            <a:r>
              <a:rPr lang="ko-KR" altLang="en-US" sz="3200" b="1" dirty="0" smtClean="0">
                <a:latin typeface="+mj-ea"/>
                <a:ea typeface="+mj-ea"/>
              </a:rPr>
              <a:t> </a:t>
            </a:r>
            <a:r>
              <a:rPr lang="en-US" altLang="ko-KR" sz="3200" b="1" dirty="0" smtClean="0">
                <a:latin typeface="+mj-ea"/>
                <a:ea typeface="+mj-ea"/>
              </a:rPr>
              <a:t>Rating</a:t>
            </a:r>
            <a:r>
              <a:rPr lang="ko-KR" altLang="en-US" sz="3200" b="1" dirty="0" smtClean="0">
                <a:latin typeface="+mj-ea"/>
                <a:ea typeface="+mj-ea"/>
              </a:rPr>
              <a:t>을 예측하는 모델 만들기</a:t>
            </a:r>
            <a:endParaRPr lang="en-US" altLang="ko-KR" sz="32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ko-KR" altLang="en-US" sz="3200" b="1" dirty="0" smtClean="0">
                <a:latin typeface="+mj-ea"/>
                <a:ea typeface="+mj-ea"/>
              </a:rPr>
              <a:t>미션</a:t>
            </a:r>
            <a:r>
              <a:rPr lang="en-US" altLang="ko-KR" sz="3200" b="1" dirty="0" smtClean="0">
                <a:latin typeface="+mj-ea"/>
                <a:ea typeface="+mj-ea"/>
              </a:rPr>
              <a:t>:</a:t>
            </a:r>
            <a:r>
              <a:rPr lang="ko-KR" altLang="en-US" sz="3200" b="1" dirty="0" smtClean="0">
                <a:latin typeface="+mj-ea"/>
                <a:ea typeface="+mj-ea"/>
              </a:rPr>
              <a:t> 추가로 </a:t>
            </a:r>
            <a:r>
              <a:rPr lang="en-US" altLang="ko-KR" sz="3200" b="1" dirty="0" smtClean="0">
                <a:latin typeface="+mj-ea"/>
                <a:ea typeface="+mj-ea"/>
              </a:rPr>
              <a:t>2</a:t>
            </a:r>
            <a:r>
              <a:rPr lang="ko-KR" altLang="en-US" sz="3200" b="1" dirty="0" smtClean="0">
                <a:latin typeface="+mj-ea"/>
                <a:ea typeface="+mj-ea"/>
              </a:rPr>
              <a:t>개의 변수 변환을 사용</a:t>
            </a:r>
            <a:endParaRPr lang="en-US" altLang="ko-KR" sz="32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ko-KR" altLang="en-US" sz="3200" b="1" dirty="0" smtClean="0">
                <a:latin typeface="+mj-ea"/>
                <a:ea typeface="+mj-ea"/>
              </a:rPr>
              <a:t>평가기준</a:t>
            </a:r>
            <a:r>
              <a:rPr lang="en-US" altLang="ko-KR" sz="3200" b="1" dirty="0" smtClean="0">
                <a:latin typeface="+mj-ea"/>
                <a:ea typeface="+mj-ea"/>
              </a:rPr>
              <a:t>:</a:t>
            </a:r>
            <a:r>
              <a:rPr lang="ko-KR" altLang="en-US" sz="3200" b="1" dirty="0" smtClean="0">
                <a:latin typeface="+mj-ea"/>
                <a:ea typeface="+mj-ea"/>
              </a:rPr>
              <a:t> </a:t>
            </a:r>
            <a:endParaRPr lang="en-US" altLang="ko-KR" sz="3200" b="1" dirty="0" smtClean="0">
              <a:latin typeface="+mj-ea"/>
              <a:ea typeface="+mj-ea"/>
            </a:endParaRPr>
          </a:p>
          <a:p>
            <a:pPr marL="742950" lvl="1" indent="-285750">
              <a:buFont typeface="Wingdings" charset="2"/>
              <a:buChar char="ü"/>
            </a:pPr>
            <a:r>
              <a:rPr lang="ko-KR" altLang="en-US" sz="3200" b="1" dirty="0" smtClean="0">
                <a:latin typeface="+mj-ea"/>
                <a:ea typeface="+mj-ea"/>
              </a:rPr>
              <a:t>정확도</a:t>
            </a:r>
            <a:r>
              <a:rPr lang="en-US" altLang="ko-KR" sz="3200" b="1" dirty="0" smtClean="0">
                <a:latin typeface="+mj-ea"/>
                <a:ea typeface="+mj-ea"/>
              </a:rPr>
              <a:t>(60%)</a:t>
            </a:r>
          </a:p>
          <a:p>
            <a:pPr marL="742950" lvl="1" indent="-285750">
              <a:buFont typeface="Wingdings" charset="2"/>
              <a:buChar char="ü"/>
            </a:pPr>
            <a:r>
              <a:rPr lang="ko-KR" altLang="en-US" sz="3200" b="1" dirty="0" smtClean="0">
                <a:latin typeface="+mj-ea"/>
                <a:ea typeface="+mj-ea"/>
              </a:rPr>
              <a:t>변수 변환 창의성 및 타당성</a:t>
            </a:r>
            <a:r>
              <a:rPr lang="en-US" altLang="ko-KR" sz="3200" b="1" dirty="0" smtClean="0">
                <a:latin typeface="+mj-ea"/>
                <a:ea typeface="+mj-ea"/>
              </a:rPr>
              <a:t>(20%)</a:t>
            </a:r>
          </a:p>
          <a:p>
            <a:pPr marL="742950" lvl="1" indent="-285750">
              <a:buFont typeface="Wingdings" charset="2"/>
              <a:buChar char="ü"/>
            </a:pPr>
            <a:r>
              <a:rPr lang="ko-KR" altLang="en-US" sz="3200" b="1" dirty="0" smtClean="0">
                <a:latin typeface="+mj-ea"/>
                <a:ea typeface="+mj-ea"/>
              </a:rPr>
              <a:t>모델 만드는 과정의 논리성</a:t>
            </a:r>
            <a:r>
              <a:rPr lang="en-US" altLang="ko-KR" sz="3200" b="1" dirty="0" smtClean="0">
                <a:latin typeface="+mj-ea"/>
                <a:ea typeface="+mj-ea"/>
              </a:rPr>
              <a:t>(20%)</a:t>
            </a:r>
            <a:endParaRPr lang="en-US" sz="3200" b="1" dirty="0">
              <a:latin typeface="+mj-ea"/>
              <a:ea typeface="+mj-ea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398790"/>
            <a:ext cx="12026349" cy="576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[Data Mining Project] </a:t>
            </a:r>
            <a:r>
              <a:rPr lang="en-US" sz="3600" b="1" dirty="0" err="1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IMDb</a:t>
            </a:r>
            <a:r>
              <a:rPr lang="ko-KR" altLang="en-US" sz="3600" b="1" dirty="0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ko-KR" sz="3600" b="1" dirty="0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Rating Prediction</a:t>
            </a:r>
            <a:endParaRPr lang="en-US" sz="3600" b="1" dirty="0">
              <a:solidFill>
                <a:srgbClr val="7030A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13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t="8396" r="19876" b="37283"/>
          <a:stretch/>
        </p:blipFill>
        <p:spPr>
          <a:xfrm rot="19673766">
            <a:off x="5737594" y="368363"/>
            <a:ext cx="6421493" cy="59861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281531"/>
            <a:ext cx="12192000" cy="576470"/>
          </a:xfrm>
          <a:prstGeom prst="rect">
            <a:avLst/>
          </a:prstGeom>
          <a:solidFill>
            <a:srgbClr val="6549A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4168" y="6281531"/>
            <a:ext cx="12026349" cy="576470"/>
          </a:xfrm>
        </p:spPr>
        <p:txBody>
          <a:bodyPr anchor="ctr"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WEEK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10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										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Final Project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305" y="1757216"/>
            <a:ext cx="111973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altLang="ko-KR" sz="2400" b="1" dirty="0" smtClean="0">
                <a:latin typeface="+mj-ea"/>
                <a:ea typeface="+mj-ea"/>
              </a:rPr>
              <a:t>WEEK1</a:t>
            </a:r>
            <a:r>
              <a:rPr lang="ko-KR" altLang="en-US" sz="2400" b="1" dirty="0" smtClean="0">
                <a:latin typeface="+mj-ea"/>
                <a:ea typeface="+mj-ea"/>
              </a:rPr>
              <a:t> 프로젝트 진행</a:t>
            </a:r>
            <a:r>
              <a:rPr lang="en-US" altLang="ko-KR" sz="2400" b="1" dirty="0" smtClean="0">
                <a:latin typeface="+mj-ea"/>
                <a:ea typeface="+mj-ea"/>
              </a:rPr>
              <a:t/>
            </a:r>
            <a:br>
              <a:rPr lang="en-US" altLang="ko-KR" sz="2400" b="1" dirty="0" smtClean="0">
                <a:latin typeface="+mj-ea"/>
                <a:ea typeface="+mj-ea"/>
              </a:rPr>
            </a:br>
            <a:r>
              <a:rPr lang="en-US" altLang="ko-KR" sz="2400" b="1" dirty="0" smtClean="0">
                <a:latin typeface="+mj-ea"/>
                <a:ea typeface="+mj-ea"/>
              </a:rPr>
              <a:t>EDA</a:t>
            </a:r>
            <a:r>
              <a:rPr lang="ko-KR" altLang="en-US" sz="2400" b="1" dirty="0" smtClean="0">
                <a:latin typeface="+mj-ea"/>
                <a:ea typeface="+mj-ea"/>
              </a:rPr>
              <a:t> 진행하여 프로젝트 계획안 발표</a:t>
            </a:r>
            <a:r>
              <a:rPr lang="en-US" altLang="ko-KR" sz="2400" b="1" dirty="0" smtClean="0">
                <a:latin typeface="+mj-ea"/>
                <a:ea typeface="+mj-ea"/>
              </a:rPr>
              <a:t/>
            </a:r>
            <a:br>
              <a:rPr lang="en-US" altLang="ko-KR" sz="2400" b="1" dirty="0" smtClean="0">
                <a:latin typeface="+mj-ea"/>
                <a:ea typeface="+mj-ea"/>
              </a:rPr>
            </a:br>
            <a:r>
              <a:rPr lang="ko-KR" altLang="en-US" sz="2400" b="1" dirty="0" smtClean="0">
                <a:latin typeface="+mj-ea"/>
                <a:ea typeface="+mj-ea"/>
              </a:rPr>
              <a:t>정규세션시간 모든 조에서 발표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altLang="ko-KR" sz="2400" b="1" dirty="0" smtClean="0">
                <a:latin typeface="+mj-ea"/>
                <a:ea typeface="+mj-ea"/>
              </a:rPr>
              <a:t>WEEK2  </a:t>
            </a:r>
            <a:r>
              <a:rPr lang="ko-KR" altLang="en-US" sz="2400" b="1" dirty="0" smtClean="0">
                <a:latin typeface="+mj-ea"/>
                <a:ea typeface="+mj-ea"/>
              </a:rPr>
              <a:t>프로젝트 진행</a:t>
            </a:r>
            <a:r>
              <a:rPr lang="en-US" altLang="ko-KR" sz="2400" b="1" dirty="0" smtClean="0">
                <a:latin typeface="+mj-ea"/>
                <a:ea typeface="+mj-ea"/>
              </a:rPr>
              <a:t/>
            </a:r>
            <a:br>
              <a:rPr lang="en-US" altLang="ko-KR" sz="2400" b="1" dirty="0" smtClean="0">
                <a:latin typeface="+mj-ea"/>
                <a:ea typeface="+mj-ea"/>
              </a:rPr>
            </a:br>
            <a:r>
              <a:rPr lang="ko-KR" altLang="en-US" sz="2400" b="1" dirty="0" smtClean="0">
                <a:latin typeface="+mj-ea"/>
                <a:ea typeface="+mj-ea"/>
              </a:rPr>
              <a:t>계획안 </a:t>
            </a:r>
            <a:r>
              <a:rPr lang="en-US" altLang="ko-KR" sz="2400" b="1" dirty="0" smtClean="0">
                <a:latin typeface="+mj-ea"/>
                <a:ea typeface="+mj-ea"/>
              </a:rPr>
              <a:t>+</a:t>
            </a:r>
            <a:r>
              <a:rPr lang="ko-KR" altLang="en-US" sz="2400" b="1" dirty="0" smtClean="0"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latin typeface="+mj-ea"/>
                <a:ea typeface="+mj-ea"/>
              </a:rPr>
              <a:t>WEEK1</a:t>
            </a:r>
            <a:r>
              <a:rPr lang="ko-KR" altLang="en-US" sz="2400" b="1" dirty="0" smtClean="0">
                <a:latin typeface="+mj-ea"/>
                <a:ea typeface="+mj-ea"/>
              </a:rPr>
              <a:t>의 피드백을 바탕으로 프로젝트 마무리</a:t>
            </a:r>
            <a:r>
              <a:rPr lang="en-US" altLang="ko-KR" sz="2400" b="1" dirty="0" smtClean="0">
                <a:latin typeface="+mj-ea"/>
                <a:ea typeface="+mj-ea"/>
              </a:rPr>
              <a:t/>
            </a:r>
            <a:br>
              <a:rPr lang="en-US" altLang="ko-KR" sz="2400" b="1" dirty="0" smtClean="0">
                <a:latin typeface="+mj-ea"/>
                <a:ea typeface="+mj-ea"/>
              </a:rPr>
            </a:br>
            <a:r>
              <a:rPr lang="ko-KR" altLang="en-US" sz="2400" b="1" dirty="0" smtClean="0">
                <a:latin typeface="+mj-ea"/>
                <a:ea typeface="+mj-ea"/>
              </a:rPr>
              <a:t>최종 프로젝트 수행 발표 </a:t>
            </a:r>
            <a:r>
              <a:rPr lang="en-US" altLang="ko-KR" sz="2400" b="1" dirty="0" smtClean="0"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latin typeface="+mj-ea"/>
                <a:ea typeface="+mj-ea"/>
              </a:rPr>
              <a:t>변수처리</a:t>
            </a:r>
            <a:r>
              <a:rPr lang="en-US" altLang="ko-KR" sz="2400" b="1" dirty="0" smtClean="0">
                <a:latin typeface="+mj-ea"/>
                <a:ea typeface="+mj-ea"/>
              </a:rPr>
              <a:t>,</a:t>
            </a:r>
            <a:r>
              <a:rPr lang="ko-KR" altLang="en-US" sz="2400" b="1" dirty="0" smtClean="0"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latin typeface="+mj-ea"/>
                <a:ea typeface="+mj-ea"/>
              </a:rPr>
              <a:t>missing data</a:t>
            </a:r>
            <a:r>
              <a:rPr lang="ko-KR" altLang="en-US" sz="2400" b="1" dirty="0" smtClean="0">
                <a:latin typeface="+mj-ea"/>
                <a:ea typeface="+mj-ea"/>
              </a:rPr>
              <a:t> 처리</a:t>
            </a:r>
            <a:r>
              <a:rPr lang="en-US" altLang="ko-KR" sz="2400" b="1" dirty="0" smtClean="0">
                <a:latin typeface="+mj-ea"/>
                <a:ea typeface="+mj-ea"/>
              </a:rPr>
              <a:t>,</a:t>
            </a:r>
            <a:r>
              <a:rPr lang="ko-KR" altLang="en-US" sz="2400" b="1" dirty="0" smtClean="0">
                <a:latin typeface="+mj-ea"/>
                <a:ea typeface="+mj-ea"/>
              </a:rPr>
              <a:t> 모델 선정 과정</a:t>
            </a:r>
            <a:r>
              <a:rPr lang="en-US" altLang="ko-KR" sz="2400" b="1" dirty="0" smtClean="0">
                <a:latin typeface="+mj-ea"/>
                <a:ea typeface="+mj-ea"/>
              </a:rPr>
              <a:t>,</a:t>
            </a:r>
            <a:r>
              <a:rPr lang="ko-KR" altLang="en-US" sz="2400" b="1" dirty="0" smtClean="0">
                <a:latin typeface="+mj-ea"/>
                <a:ea typeface="+mj-ea"/>
              </a:rPr>
              <a:t> 모델 학습</a:t>
            </a:r>
            <a:r>
              <a:rPr lang="en-US" altLang="ko-KR" sz="2400" b="1" dirty="0" smtClean="0">
                <a:latin typeface="+mj-ea"/>
                <a:ea typeface="+mj-ea"/>
              </a:rPr>
              <a:t>,</a:t>
            </a:r>
            <a:r>
              <a:rPr lang="ko-KR" altLang="en-US" sz="2400" b="1" dirty="0" smtClean="0">
                <a:latin typeface="+mj-ea"/>
                <a:ea typeface="+mj-ea"/>
              </a:rPr>
              <a:t> 결과 등의 내용을 포함시킬 것</a:t>
            </a:r>
            <a:r>
              <a:rPr lang="en-US" altLang="ko-KR" sz="2400" b="1" dirty="0" smtClean="0">
                <a:latin typeface="+mj-ea"/>
                <a:ea typeface="+mj-ea"/>
              </a:rPr>
              <a:t>)</a:t>
            </a:r>
            <a:r>
              <a:rPr lang="ko-KR" altLang="en-US" sz="2400" b="1" dirty="0" smtClean="0">
                <a:latin typeface="+mj-ea"/>
                <a:ea typeface="+mj-ea"/>
              </a:rPr>
              <a:t>  </a:t>
            </a:r>
            <a:r>
              <a:rPr lang="en-US" altLang="ko-KR" sz="2000" b="1" dirty="0" smtClean="0">
                <a:latin typeface="+mj-ea"/>
                <a:ea typeface="+mj-ea"/>
              </a:rPr>
              <a:t/>
            </a:r>
            <a:br>
              <a:rPr lang="en-US" altLang="ko-KR" sz="2000" b="1" dirty="0" smtClean="0">
                <a:latin typeface="+mj-ea"/>
                <a:ea typeface="+mj-ea"/>
              </a:rPr>
            </a:br>
            <a:endParaRPr lang="en-US" altLang="ko-KR" sz="2400" b="1" dirty="0" smtClean="0">
              <a:latin typeface="+mj-ea"/>
              <a:ea typeface="+mj-ea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398790"/>
            <a:ext cx="12026349" cy="576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[Data Mining Project] </a:t>
            </a:r>
            <a:r>
              <a:rPr lang="en-US" sz="3600" b="1" dirty="0" err="1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IMDb</a:t>
            </a:r>
            <a:r>
              <a:rPr lang="ko-KR" altLang="en-US" sz="3600" b="1" dirty="0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ko-KR" sz="3600" b="1" dirty="0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Rating Prediction</a:t>
            </a:r>
            <a:endParaRPr lang="en-US" sz="3600" b="1" dirty="0">
              <a:solidFill>
                <a:srgbClr val="7030A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t="8396" r="19876" b="37283"/>
          <a:stretch/>
        </p:blipFill>
        <p:spPr>
          <a:xfrm rot="19673766">
            <a:off x="5737594" y="368363"/>
            <a:ext cx="6421493" cy="59861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281531"/>
            <a:ext cx="12192000" cy="576470"/>
          </a:xfrm>
          <a:prstGeom prst="rect">
            <a:avLst/>
          </a:prstGeom>
          <a:solidFill>
            <a:srgbClr val="6549A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4168" y="6281531"/>
            <a:ext cx="12026349" cy="576470"/>
          </a:xfrm>
        </p:spPr>
        <p:txBody>
          <a:bodyPr anchor="ctr"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WEEK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10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										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Final Project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305" y="2094101"/>
            <a:ext cx="111973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ko-KR" altLang="en-US" sz="2400" b="1" dirty="0" smtClean="0">
                <a:latin typeface="+mj-ea"/>
                <a:ea typeface="+mj-ea"/>
              </a:rPr>
              <a:t>최종 제출 자료</a:t>
            </a:r>
            <a:r>
              <a:rPr lang="en-US" altLang="ko-KR" sz="2400" b="1" dirty="0" smtClean="0">
                <a:latin typeface="+mj-ea"/>
                <a:ea typeface="+mj-ea"/>
              </a:rPr>
              <a:t>:</a:t>
            </a:r>
            <a:br>
              <a:rPr lang="en-US" altLang="ko-KR" sz="2400" b="1" dirty="0" smtClean="0">
                <a:latin typeface="+mj-ea"/>
                <a:ea typeface="+mj-ea"/>
              </a:rPr>
            </a:br>
            <a:r>
              <a:rPr lang="en-US" altLang="ko-KR" sz="2400" b="1" dirty="0" smtClean="0">
                <a:latin typeface="+mj-ea"/>
                <a:ea typeface="+mj-ea"/>
              </a:rPr>
              <a:t>1.</a:t>
            </a:r>
            <a:r>
              <a:rPr lang="ko-KR" altLang="en-US" sz="2400" b="1" dirty="0" smtClean="0">
                <a:latin typeface="+mj-ea"/>
                <a:ea typeface="+mj-ea"/>
              </a:rPr>
              <a:t> 발표 진행할 </a:t>
            </a:r>
            <a:r>
              <a:rPr lang="en-US" altLang="ko-KR" sz="2400" b="1" dirty="0" err="1" smtClean="0">
                <a:latin typeface="+mj-ea"/>
                <a:ea typeface="+mj-ea"/>
              </a:rPr>
              <a:t>ppt</a:t>
            </a:r>
            <a:r>
              <a:rPr lang="en-US" altLang="ko-KR" sz="2400" b="1" dirty="0" smtClean="0">
                <a:latin typeface="+mj-ea"/>
                <a:ea typeface="+mj-ea"/>
              </a:rPr>
              <a:t> or pdf </a:t>
            </a:r>
            <a:r>
              <a:rPr lang="ko-KR" altLang="en-US" sz="2400" b="1" dirty="0" smtClean="0">
                <a:latin typeface="+mj-ea"/>
                <a:ea typeface="+mj-ea"/>
              </a:rPr>
              <a:t>파일</a:t>
            </a:r>
            <a:r>
              <a:rPr lang="en-US" altLang="ko-KR" sz="2400" b="1" dirty="0">
                <a:latin typeface="+mj-ea"/>
                <a:ea typeface="+mj-ea"/>
              </a:rPr>
              <a:t/>
            </a:r>
            <a:br>
              <a:rPr lang="en-US" altLang="ko-KR" sz="2400" b="1" dirty="0">
                <a:latin typeface="+mj-ea"/>
                <a:ea typeface="+mj-ea"/>
              </a:rPr>
            </a:br>
            <a:r>
              <a:rPr lang="en-US" altLang="ko-KR" sz="2400" b="1" dirty="0" smtClean="0">
                <a:latin typeface="+mj-ea"/>
                <a:ea typeface="+mj-ea"/>
              </a:rPr>
              <a:t>2.</a:t>
            </a:r>
            <a:r>
              <a:rPr lang="ko-KR" altLang="en-US" sz="2400" b="1" dirty="0" smtClean="0"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latin typeface="+mj-ea"/>
                <a:ea typeface="+mj-ea"/>
              </a:rPr>
              <a:t>test set</a:t>
            </a:r>
            <a:r>
              <a:rPr lang="ko-KR" altLang="en-US" sz="2400" b="1" dirty="0" smtClean="0">
                <a:latin typeface="+mj-ea"/>
                <a:ea typeface="+mj-ea"/>
              </a:rPr>
              <a:t>에 대한 </a:t>
            </a:r>
            <a:r>
              <a:rPr lang="en-US" altLang="ko-KR" sz="2400" b="1" dirty="0" smtClean="0">
                <a:latin typeface="+mj-ea"/>
                <a:ea typeface="+mj-ea"/>
              </a:rPr>
              <a:t>prediction </a:t>
            </a:r>
            <a:r>
              <a:rPr lang="ko-KR" altLang="en-US" sz="2400" b="1" dirty="0" smtClean="0">
                <a:latin typeface="+mj-ea"/>
                <a:ea typeface="+mj-ea"/>
              </a:rPr>
              <a:t>값</a:t>
            </a:r>
            <a:r>
              <a:rPr lang="en-US" altLang="ko-KR" sz="2400" b="1" dirty="0" smtClean="0"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latin typeface="+mj-ea"/>
                <a:ea typeface="+mj-ea"/>
              </a:rPr>
              <a:t>소수점 한 자리</a:t>
            </a:r>
            <a:r>
              <a:rPr lang="en-US" altLang="ko-KR" sz="2400" b="1" dirty="0" smtClean="0">
                <a:latin typeface="+mj-ea"/>
                <a:ea typeface="+mj-ea"/>
              </a:rPr>
              <a:t>)</a:t>
            </a:r>
            <a:br>
              <a:rPr lang="en-US" altLang="ko-KR" sz="2400" b="1" dirty="0" smtClean="0">
                <a:latin typeface="+mj-ea"/>
                <a:ea typeface="+mj-ea"/>
              </a:rPr>
            </a:br>
            <a:r>
              <a:rPr lang="ko-KR" altLang="en-US" sz="2400" b="1" dirty="0" smtClean="0">
                <a:latin typeface="+mj-ea"/>
                <a:ea typeface="+mj-ea"/>
              </a:rPr>
              <a:t>    </a:t>
            </a:r>
            <a:r>
              <a:rPr lang="en-US" altLang="ko-KR" sz="2400" b="1" dirty="0" smtClean="0">
                <a:latin typeface="+mj-ea"/>
                <a:ea typeface="+mj-ea"/>
              </a:rPr>
              <a:t>in csv</a:t>
            </a:r>
            <a:r>
              <a:rPr lang="ko-KR" altLang="en-US" sz="2400" b="1" dirty="0" smtClean="0"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latin typeface="+mj-ea"/>
                <a:ea typeface="+mj-ea"/>
              </a:rPr>
              <a:t>file</a:t>
            </a:r>
            <a:r>
              <a:rPr lang="en-US" altLang="ko-KR" sz="2000" b="1" dirty="0" smtClean="0">
                <a:latin typeface="+mj-ea"/>
                <a:ea typeface="+mj-ea"/>
              </a:rPr>
              <a:t/>
            </a:r>
            <a:br>
              <a:rPr lang="en-US" altLang="ko-KR" sz="2000" b="1" dirty="0" smtClean="0">
                <a:latin typeface="+mj-ea"/>
                <a:ea typeface="+mj-ea"/>
              </a:rPr>
            </a:br>
            <a:endParaRPr lang="en-US" altLang="ko-KR" sz="2400" b="1" dirty="0" smtClean="0">
              <a:latin typeface="+mj-ea"/>
              <a:ea typeface="+mj-ea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398790"/>
            <a:ext cx="12026349" cy="576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[Data Mining Project] </a:t>
            </a:r>
            <a:r>
              <a:rPr lang="en-US" sz="3600" b="1" dirty="0" err="1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IMDb</a:t>
            </a:r>
            <a:r>
              <a:rPr lang="ko-KR" altLang="en-US" sz="3600" b="1" dirty="0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ko-KR" sz="3600" b="1" dirty="0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Rating Prediction</a:t>
            </a:r>
            <a:endParaRPr lang="en-US" sz="3600" b="1" dirty="0">
              <a:solidFill>
                <a:srgbClr val="7030A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905" y="1697732"/>
            <a:ext cx="19812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296</Words>
  <Application>Microsoft Macintosh PowerPoint</Application>
  <PresentationFormat>Widescreen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Apple Braille</vt:lpstr>
      <vt:lpstr>Calibri</vt:lpstr>
      <vt:lpstr>Calibri Light</vt:lpstr>
      <vt:lpstr>Wingdings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"movie_title"    "color"            "num_critic_for_reviews"    "movie_facebook_likes"  "duration"  "director_name"   "director_facebook_likes"   "actor_3_name"  "actor_3_facebook_likes"     "actor_2_name"            "actor_2_facebook_likes"    "actor_1_name"  "actor_1_facebook_likes" </vt:lpstr>
      <vt:lpstr>"gross"                      "genres"                    "num_voted_users"            "cast_total_facebook_likes"  "facenumber_in_poster"       "plot_keywords"              "movie_imdb_link"            "num_user_for_reviews"       "language"                  "country"                    "content_rating"             "budget"                     "title_year"                    "imdb_score"    &lt;-  predict!               "aspect_ratio"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Lab:  1) Reproduce chapter 6.5 Lab: Linear Regression (except 3.6.7)  2) Using Boston Dataset, follow instructions given in chapter 3.6 Lab. Carry out your own linear regression analysis. </dc:title>
  <dc:creator>SeoHyeong Jeong</dc:creator>
  <cp:lastModifiedBy>Jeong SeoHyeong</cp:lastModifiedBy>
  <cp:revision>27</cp:revision>
  <dcterms:created xsi:type="dcterms:W3CDTF">2018-03-05T04:19:05Z</dcterms:created>
  <dcterms:modified xsi:type="dcterms:W3CDTF">2018-05-15T08:30:34Z</dcterms:modified>
</cp:coreProperties>
</file>