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715" r:id="rId1"/>
  </p:sldMasterIdLst>
  <p:notesMasterIdLst>
    <p:notesMasterId r:id="rId16"/>
  </p:notesMasterIdLst>
  <p:sldIdLst>
    <p:sldId id="256" r:id="rId2"/>
    <p:sldId id="257" r:id="rId3"/>
    <p:sldId id="288" r:id="rId4"/>
    <p:sldId id="285" r:id="rId5"/>
    <p:sldId id="289" r:id="rId6"/>
    <p:sldId id="290" r:id="rId7"/>
    <p:sldId id="292" r:id="rId8"/>
    <p:sldId id="293" r:id="rId9"/>
    <p:sldId id="294" r:id="rId10"/>
    <p:sldId id="298" r:id="rId11"/>
    <p:sldId id="299" r:id="rId12"/>
    <p:sldId id="291" r:id="rId13"/>
    <p:sldId id="296" r:id="rId14"/>
    <p:sldId id="30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49AA"/>
    <a:srgbClr val="9970FD"/>
    <a:srgbClr val="3E0382"/>
    <a:srgbClr val="4B4EB3"/>
    <a:srgbClr val="3E3C6D"/>
    <a:srgbClr val="414375"/>
    <a:srgbClr val="4E38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3" autoAdjust="0"/>
    <p:restoredTop sz="87721" autoAdjust="0"/>
  </p:normalViewPr>
  <p:slideViewPr>
    <p:cSldViewPr snapToGrid="0" snapToObjects="1">
      <p:cViewPr varScale="1">
        <p:scale>
          <a:sx n="92" d="100"/>
          <a:sy n="92" d="100"/>
        </p:scale>
        <p:origin x="200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21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228444-94D5-4DF4-B0FF-61852FAD7DB2}" type="doc">
      <dgm:prSet loTypeId="urn:microsoft.com/office/officeart/2005/8/layout/hierarchy2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pPr latinLnBrk="1"/>
          <a:endParaRPr lang="ko-KR" altLang="en-US"/>
        </a:p>
      </dgm:t>
    </dgm:pt>
    <dgm:pt modelId="{62FD8C0C-BF47-47EC-AF9F-BB8BAB003E71}">
      <dgm:prSet phldrT="[텍스트]"/>
      <dgm:spPr/>
      <dgm:t>
        <a:bodyPr/>
        <a:lstStyle/>
        <a:p>
          <a:pPr latinLnBrk="1"/>
          <a:r>
            <a:rPr lang="ko-KR" altLang="en-US" dirty="0"/>
            <a:t>추정 </a:t>
          </a:r>
          <a:r>
            <a:rPr lang="en-US" altLang="ko-KR" dirty="0"/>
            <a:t>Estimating</a:t>
          </a:r>
          <a:endParaRPr lang="ko-KR" altLang="en-US" dirty="0"/>
        </a:p>
      </dgm:t>
    </dgm:pt>
    <dgm:pt modelId="{04255C6F-90B1-4C95-9773-6B3C7FB18035}" type="parTrans" cxnId="{3ADF8C95-2F09-4E23-B72F-181B63DE6CF6}">
      <dgm:prSet/>
      <dgm:spPr/>
      <dgm:t>
        <a:bodyPr/>
        <a:lstStyle/>
        <a:p>
          <a:pPr latinLnBrk="1"/>
          <a:endParaRPr lang="ko-KR" altLang="en-US"/>
        </a:p>
      </dgm:t>
    </dgm:pt>
    <dgm:pt modelId="{2235B5BC-7BAE-4040-ACF6-4E15FC4A27E6}" type="sibTrans" cxnId="{3ADF8C95-2F09-4E23-B72F-181B63DE6CF6}">
      <dgm:prSet/>
      <dgm:spPr/>
      <dgm:t>
        <a:bodyPr/>
        <a:lstStyle/>
        <a:p>
          <a:pPr latinLnBrk="1"/>
          <a:endParaRPr lang="ko-KR" altLang="en-US"/>
        </a:p>
      </dgm:t>
    </dgm:pt>
    <dgm:pt modelId="{F7D3227E-D7E9-407F-B9C1-BEFC4EE0C8E0}">
      <dgm:prSet phldrT="[텍스트]"/>
      <dgm:spPr/>
      <dgm:t>
        <a:bodyPr/>
        <a:lstStyle/>
        <a:p>
          <a:pPr latinLnBrk="1"/>
          <a:r>
            <a:rPr lang="ko-KR" altLang="en-US" dirty="0"/>
            <a:t>추론</a:t>
          </a:r>
          <a:r>
            <a:rPr lang="en-US" altLang="ko-KR" dirty="0"/>
            <a:t>/</a:t>
          </a:r>
          <a:r>
            <a:rPr lang="ko-KR" altLang="en-US" dirty="0"/>
            <a:t>기술</a:t>
          </a:r>
          <a:r>
            <a:rPr lang="en-US" altLang="ko-KR" dirty="0"/>
            <a:t>Inference/description</a:t>
          </a:r>
          <a:endParaRPr lang="ko-KR" altLang="en-US" dirty="0"/>
        </a:p>
      </dgm:t>
    </dgm:pt>
    <dgm:pt modelId="{1F7880AB-4BB1-4DF9-B4D7-0C7E35594287}" type="parTrans" cxnId="{F13033B3-E617-4F85-A7F5-A734DB4D60CB}">
      <dgm:prSet/>
      <dgm:spPr/>
      <dgm:t>
        <a:bodyPr/>
        <a:lstStyle/>
        <a:p>
          <a:pPr latinLnBrk="1"/>
          <a:endParaRPr lang="ko-KR" altLang="en-US"/>
        </a:p>
      </dgm:t>
    </dgm:pt>
    <dgm:pt modelId="{9C24C5A4-2D46-44F3-8D49-3D51C14E7C3B}" type="sibTrans" cxnId="{F13033B3-E617-4F85-A7F5-A734DB4D60CB}">
      <dgm:prSet/>
      <dgm:spPr/>
      <dgm:t>
        <a:bodyPr/>
        <a:lstStyle/>
        <a:p>
          <a:pPr latinLnBrk="1"/>
          <a:endParaRPr lang="ko-KR" altLang="en-US"/>
        </a:p>
      </dgm:t>
    </dgm:pt>
    <dgm:pt modelId="{B84304B9-5C9B-4525-AC9D-DF4F043ABB5F}">
      <dgm:prSet phldrT="[텍스트]"/>
      <dgm:spPr/>
      <dgm:t>
        <a:bodyPr/>
        <a:lstStyle/>
        <a:p>
          <a:pPr latinLnBrk="1"/>
          <a:r>
            <a:rPr lang="en-US" altLang="ko-KR" dirty="0"/>
            <a:t>Clustering, </a:t>
          </a:r>
          <a:br>
            <a:rPr lang="en-US" altLang="ko-KR" dirty="0"/>
          </a:br>
          <a:r>
            <a:rPr lang="en-US" altLang="ko-KR" dirty="0"/>
            <a:t>Association rules,</a:t>
          </a:r>
        </a:p>
        <a:p>
          <a:pPr latinLnBrk="1"/>
          <a:r>
            <a:rPr lang="en-US" altLang="ko-KR" dirty="0"/>
            <a:t>…</a:t>
          </a:r>
          <a:endParaRPr lang="ko-KR" altLang="en-US" dirty="0"/>
        </a:p>
      </dgm:t>
    </dgm:pt>
    <dgm:pt modelId="{1242FEEA-2745-425E-8300-03478FC71CD1}" type="parTrans" cxnId="{89D37E9E-6B94-4F03-B7FA-440CAB1CF389}">
      <dgm:prSet/>
      <dgm:spPr/>
      <dgm:t>
        <a:bodyPr/>
        <a:lstStyle/>
        <a:p>
          <a:pPr latinLnBrk="1"/>
          <a:endParaRPr lang="ko-KR" altLang="en-US"/>
        </a:p>
      </dgm:t>
    </dgm:pt>
    <dgm:pt modelId="{A4E10AD0-477D-4126-BE88-F416775E781A}" type="sibTrans" cxnId="{89D37E9E-6B94-4F03-B7FA-440CAB1CF389}">
      <dgm:prSet/>
      <dgm:spPr/>
      <dgm:t>
        <a:bodyPr/>
        <a:lstStyle/>
        <a:p>
          <a:pPr latinLnBrk="1"/>
          <a:endParaRPr lang="ko-KR" altLang="en-US"/>
        </a:p>
      </dgm:t>
    </dgm:pt>
    <dgm:pt modelId="{5AB5481A-E82B-48CC-A4EA-C50FFFCFB8A7}">
      <dgm:prSet phldrT="[텍스트]"/>
      <dgm:spPr/>
      <dgm:t>
        <a:bodyPr/>
        <a:lstStyle/>
        <a:p>
          <a:pPr latinLnBrk="1"/>
          <a:r>
            <a:rPr lang="ko-KR" altLang="en-US" dirty="0"/>
            <a:t>예측</a:t>
          </a:r>
          <a:r>
            <a:rPr lang="en-US" altLang="ko-KR" dirty="0"/>
            <a:t>Prediction</a:t>
          </a:r>
          <a:endParaRPr lang="ko-KR" altLang="en-US" dirty="0"/>
        </a:p>
      </dgm:t>
    </dgm:pt>
    <dgm:pt modelId="{D65AC9AF-0CA5-4C23-9D2A-59F8A03A714A}" type="parTrans" cxnId="{C17EFAD1-CE88-4866-9E12-A461617027D3}">
      <dgm:prSet/>
      <dgm:spPr/>
      <dgm:t>
        <a:bodyPr/>
        <a:lstStyle/>
        <a:p>
          <a:pPr latinLnBrk="1"/>
          <a:endParaRPr lang="ko-KR" altLang="en-US"/>
        </a:p>
      </dgm:t>
    </dgm:pt>
    <dgm:pt modelId="{7876E41E-CBE8-44D0-BD3B-85ABC20429FA}" type="sibTrans" cxnId="{C17EFAD1-CE88-4866-9E12-A461617027D3}">
      <dgm:prSet/>
      <dgm:spPr/>
      <dgm:t>
        <a:bodyPr/>
        <a:lstStyle/>
        <a:p>
          <a:pPr latinLnBrk="1"/>
          <a:endParaRPr lang="ko-KR" altLang="en-US"/>
        </a:p>
      </dgm:t>
    </dgm:pt>
    <dgm:pt modelId="{303D1E5B-55EE-4E17-8285-3023DA7E260C}">
      <dgm:prSet phldrT="[텍스트]"/>
      <dgm:spPr/>
      <dgm:t>
        <a:bodyPr/>
        <a:lstStyle/>
        <a:p>
          <a:pPr latinLnBrk="1"/>
          <a:r>
            <a:rPr lang="en-US" altLang="ko-KR" dirty="0"/>
            <a:t>Regression, Classification,</a:t>
          </a:r>
          <a:br>
            <a:rPr lang="en-US" altLang="ko-KR" dirty="0"/>
          </a:br>
          <a:r>
            <a:rPr lang="en-US" altLang="ko-KR" dirty="0"/>
            <a:t>Decision trees</a:t>
          </a:r>
          <a:endParaRPr lang="ko-KR" altLang="en-US" dirty="0"/>
        </a:p>
      </dgm:t>
    </dgm:pt>
    <dgm:pt modelId="{F0895C67-BCF9-42C7-8EA2-640A98521BC7}" type="parTrans" cxnId="{1CCE6DB5-20BA-407A-8453-D94378BDBB19}">
      <dgm:prSet/>
      <dgm:spPr/>
      <dgm:t>
        <a:bodyPr/>
        <a:lstStyle/>
        <a:p>
          <a:pPr latinLnBrk="1"/>
          <a:endParaRPr lang="ko-KR" altLang="en-US"/>
        </a:p>
      </dgm:t>
    </dgm:pt>
    <dgm:pt modelId="{5816648E-D69B-4479-ACD2-FF5F92B44E4B}" type="sibTrans" cxnId="{1CCE6DB5-20BA-407A-8453-D94378BDBB19}">
      <dgm:prSet/>
      <dgm:spPr/>
      <dgm:t>
        <a:bodyPr/>
        <a:lstStyle/>
        <a:p>
          <a:pPr latinLnBrk="1"/>
          <a:endParaRPr lang="ko-KR" altLang="en-US"/>
        </a:p>
      </dgm:t>
    </dgm:pt>
    <dgm:pt modelId="{E0B1A841-4749-4380-B408-382B11B83F4F}" type="pres">
      <dgm:prSet presAssocID="{6D228444-94D5-4DF4-B0FF-61852FAD7DB2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C3A0000-B9F4-45D6-85C8-AE7F81D11024}" type="pres">
      <dgm:prSet presAssocID="{62FD8C0C-BF47-47EC-AF9F-BB8BAB003E71}" presName="root1" presStyleCnt="0"/>
      <dgm:spPr/>
    </dgm:pt>
    <dgm:pt modelId="{DA1DA2E1-0C94-4940-AD10-2C4D54EF2415}" type="pres">
      <dgm:prSet presAssocID="{62FD8C0C-BF47-47EC-AF9F-BB8BAB003E71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2C9DDEB-A9F2-4DE5-BB2B-56FE062A5E4E}" type="pres">
      <dgm:prSet presAssocID="{62FD8C0C-BF47-47EC-AF9F-BB8BAB003E71}" presName="level2hierChild" presStyleCnt="0"/>
      <dgm:spPr/>
    </dgm:pt>
    <dgm:pt modelId="{F6D33AE1-8A18-4DD2-9A62-E77F9FF9EEC5}" type="pres">
      <dgm:prSet presAssocID="{1F7880AB-4BB1-4DF9-B4D7-0C7E35594287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CFDB5D17-A1D4-4816-A161-286B74EC71E1}" type="pres">
      <dgm:prSet presAssocID="{1F7880AB-4BB1-4DF9-B4D7-0C7E35594287}" presName="connTx" presStyleLbl="parChTrans1D2" presStyleIdx="0" presStyleCnt="2"/>
      <dgm:spPr/>
      <dgm:t>
        <a:bodyPr/>
        <a:lstStyle/>
        <a:p>
          <a:endParaRPr lang="en-US"/>
        </a:p>
      </dgm:t>
    </dgm:pt>
    <dgm:pt modelId="{2CEF6016-6E8F-4BAF-B779-69D61D8652CD}" type="pres">
      <dgm:prSet presAssocID="{F7D3227E-D7E9-407F-B9C1-BEFC4EE0C8E0}" presName="root2" presStyleCnt="0"/>
      <dgm:spPr/>
    </dgm:pt>
    <dgm:pt modelId="{345F0A01-1BAD-43CA-A128-CCF5792E98C0}" type="pres">
      <dgm:prSet presAssocID="{F7D3227E-D7E9-407F-B9C1-BEFC4EE0C8E0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39B5CF-C0D7-4A6F-8B60-17DA920F2346}" type="pres">
      <dgm:prSet presAssocID="{F7D3227E-D7E9-407F-B9C1-BEFC4EE0C8E0}" presName="level3hierChild" presStyleCnt="0"/>
      <dgm:spPr/>
    </dgm:pt>
    <dgm:pt modelId="{9ADE32B8-3D77-4BE6-A5CB-3EBA3EB7BF32}" type="pres">
      <dgm:prSet presAssocID="{1242FEEA-2745-425E-8300-03478FC71CD1}" presName="conn2-1" presStyleLbl="parChTrans1D3" presStyleIdx="0" presStyleCnt="2"/>
      <dgm:spPr/>
      <dgm:t>
        <a:bodyPr/>
        <a:lstStyle/>
        <a:p>
          <a:endParaRPr lang="en-US"/>
        </a:p>
      </dgm:t>
    </dgm:pt>
    <dgm:pt modelId="{A6B3C044-0065-4741-9666-BA133668A8A5}" type="pres">
      <dgm:prSet presAssocID="{1242FEEA-2745-425E-8300-03478FC71CD1}" presName="connTx" presStyleLbl="parChTrans1D3" presStyleIdx="0" presStyleCnt="2"/>
      <dgm:spPr/>
      <dgm:t>
        <a:bodyPr/>
        <a:lstStyle/>
        <a:p>
          <a:endParaRPr lang="en-US"/>
        </a:p>
      </dgm:t>
    </dgm:pt>
    <dgm:pt modelId="{64259529-CA8F-4EDB-A854-EC2F8744F48E}" type="pres">
      <dgm:prSet presAssocID="{B84304B9-5C9B-4525-AC9D-DF4F043ABB5F}" presName="root2" presStyleCnt="0"/>
      <dgm:spPr/>
    </dgm:pt>
    <dgm:pt modelId="{8D994029-B97F-487B-99D5-74EB85675AB2}" type="pres">
      <dgm:prSet presAssocID="{B84304B9-5C9B-4525-AC9D-DF4F043ABB5F}" presName="LevelTwoTextNod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C63E8B9-A2FA-4C30-AEFD-18E836C92D59}" type="pres">
      <dgm:prSet presAssocID="{B84304B9-5C9B-4525-AC9D-DF4F043ABB5F}" presName="level3hierChild" presStyleCnt="0"/>
      <dgm:spPr/>
    </dgm:pt>
    <dgm:pt modelId="{C96557C3-DA5F-4C66-835A-2264E6785D8B}" type="pres">
      <dgm:prSet presAssocID="{D65AC9AF-0CA5-4C23-9D2A-59F8A03A714A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B89918FE-36CC-4875-A7C5-1E0F6CB02B74}" type="pres">
      <dgm:prSet presAssocID="{D65AC9AF-0CA5-4C23-9D2A-59F8A03A714A}" presName="connTx" presStyleLbl="parChTrans1D2" presStyleIdx="1" presStyleCnt="2"/>
      <dgm:spPr/>
      <dgm:t>
        <a:bodyPr/>
        <a:lstStyle/>
        <a:p>
          <a:endParaRPr lang="en-US"/>
        </a:p>
      </dgm:t>
    </dgm:pt>
    <dgm:pt modelId="{8B2DAB71-5670-4517-9C4A-56103A0AED54}" type="pres">
      <dgm:prSet presAssocID="{5AB5481A-E82B-48CC-A4EA-C50FFFCFB8A7}" presName="root2" presStyleCnt="0"/>
      <dgm:spPr/>
    </dgm:pt>
    <dgm:pt modelId="{82AC749D-5349-4007-9AC9-4CC333193C9D}" type="pres">
      <dgm:prSet presAssocID="{5AB5481A-E82B-48CC-A4EA-C50FFFCFB8A7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3D103D4-E86F-4754-88E7-A535C764A213}" type="pres">
      <dgm:prSet presAssocID="{5AB5481A-E82B-48CC-A4EA-C50FFFCFB8A7}" presName="level3hierChild" presStyleCnt="0"/>
      <dgm:spPr/>
    </dgm:pt>
    <dgm:pt modelId="{27AF46A6-62DA-4C50-B4CC-97316030BB53}" type="pres">
      <dgm:prSet presAssocID="{F0895C67-BCF9-42C7-8EA2-640A98521BC7}" presName="conn2-1" presStyleLbl="parChTrans1D3" presStyleIdx="1" presStyleCnt="2"/>
      <dgm:spPr/>
      <dgm:t>
        <a:bodyPr/>
        <a:lstStyle/>
        <a:p>
          <a:endParaRPr lang="en-US"/>
        </a:p>
      </dgm:t>
    </dgm:pt>
    <dgm:pt modelId="{6D59EF36-51D0-47FE-A4E3-5C07C8057E64}" type="pres">
      <dgm:prSet presAssocID="{F0895C67-BCF9-42C7-8EA2-640A98521BC7}" presName="connTx" presStyleLbl="parChTrans1D3" presStyleIdx="1" presStyleCnt="2"/>
      <dgm:spPr/>
      <dgm:t>
        <a:bodyPr/>
        <a:lstStyle/>
        <a:p>
          <a:endParaRPr lang="en-US"/>
        </a:p>
      </dgm:t>
    </dgm:pt>
    <dgm:pt modelId="{328DC5C9-5EC4-4760-9BDA-E9C3A3AC201B}" type="pres">
      <dgm:prSet presAssocID="{303D1E5B-55EE-4E17-8285-3023DA7E260C}" presName="root2" presStyleCnt="0"/>
      <dgm:spPr/>
    </dgm:pt>
    <dgm:pt modelId="{C2A96B37-9D42-4565-81A5-CD934C211CF4}" type="pres">
      <dgm:prSet presAssocID="{303D1E5B-55EE-4E17-8285-3023DA7E260C}" presName="LevelTwoTextNod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6D5094D-B3AC-409F-8430-1DEC9BD0B00C}" type="pres">
      <dgm:prSet presAssocID="{303D1E5B-55EE-4E17-8285-3023DA7E260C}" presName="level3hierChild" presStyleCnt="0"/>
      <dgm:spPr/>
    </dgm:pt>
  </dgm:ptLst>
  <dgm:cxnLst>
    <dgm:cxn modelId="{920B11D9-2C95-492C-B5C1-E43F3291B8A6}" type="presOf" srcId="{303D1E5B-55EE-4E17-8285-3023DA7E260C}" destId="{C2A96B37-9D42-4565-81A5-CD934C211CF4}" srcOrd="0" destOrd="0" presId="urn:microsoft.com/office/officeart/2005/8/layout/hierarchy2"/>
    <dgm:cxn modelId="{857C272C-ECC6-4761-96BB-8A29F6DAF29A}" type="presOf" srcId="{1242FEEA-2745-425E-8300-03478FC71CD1}" destId="{9ADE32B8-3D77-4BE6-A5CB-3EBA3EB7BF32}" srcOrd="0" destOrd="0" presId="urn:microsoft.com/office/officeart/2005/8/layout/hierarchy2"/>
    <dgm:cxn modelId="{0176284E-9793-419D-B1BC-BFE44B1237DA}" type="presOf" srcId="{62FD8C0C-BF47-47EC-AF9F-BB8BAB003E71}" destId="{DA1DA2E1-0C94-4940-AD10-2C4D54EF2415}" srcOrd="0" destOrd="0" presId="urn:microsoft.com/office/officeart/2005/8/layout/hierarchy2"/>
    <dgm:cxn modelId="{1CCE6DB5-20BA-407A-8453-D94378BDBB19}" srcId="{5AB5481A-E82B-48CC-A4EA-C50FFFCFB8A7}" destId="{303D1E5B-55EE-4E17-8285-3023DA7E260C}" srcOrd="0" destOrd="0" parTransId="{F0895C67-BCF9-42C7-8EA2-640A98521BC7}" sibTransId="{5816648E-D69B-4479-ACD2-FF5F92B44E4B}"/>
    <dgm:cxn modelId="{B6082F7C-5F80-467E-B882-E3D04F1B3DA7}" type="presOf" srcId="{1F7880AB-4BB1-4DF9-B4D7-0C7E35594287}" destId="{F6D33AE1-8A18-4DD2-9A62-E77F9FF9EEC5}" srcOrd="0" destOrd="0" presId="urn:microsoft.com/office/officeart/2005/8/layout/hierarchy2"/>
    <dgm:cxn modelId="{F13033B3-E617-4F85-A7F5-A734DB4D60CB}" srcId="{62FD8C0C-BF47-47EC-AF9F-BB8BAB003E71}" destId="{F7D3227E-D7E9-407F-B9C1-BEFC4EE0C8E0}" srcOrd="0" destOrd="0" parTransId="{1F7880AB-4BB1-4DF9-B4D7-0C7E35594287}" sibTransId="{9C24C5A4-2D46-44F3-8D49-3D51C14E7C3B}"/>
    <dgm:cxn modelId="{C17EFAD1-CE88-4866-9E12-A461617027D3}" srcId="{62FD8C0C-BF47-47EC-AF9F-BB8BAB003E71}" destId="{5AB5481A-E82B-48CC-A4EA-C50FFFCFB8A7}" srcOrd="1" destOrd="0" parTransId="{D65AC9AF-0CA5-4C23-9D2A-59F8A03A714A}" sibTransId="{7876E41E-CBE8-44D0-BD3B-85ABC20429FA}"/>
    <dgm:cxn modelId="{89D37E9E-6B94-4F03-B7FA-440CAB1CF389}" srcId="{F7D3227E-D7E9-407F-B9C1-BEFC4EE0C8E0}" destId="{B84304B9-5C9B-4525-AC9D-DF4F043ABB5F}" srcOrd="0" destOrd="0" parTransId="{1242FEEA-2745-425E-8300-03478FC71CD1}" sibTransId="{A4E10AD0-477D-4126-BE88-F416775E781A}"/>
    <dgm:cxn modelId="{2A229B3D-1FCE-49FF-8AF1-70B6A7B46EAF}" type="presOf" srcId="{F0895C67-BCF9-42C7-8EA2-640A98521BC7}" destId="{27AF46A6-62DA-4C50-B4CC-97316030BB53}" srcOrd="0" destOrd="0" presId="urn:microsoft.com/office/officeart/2005/8/layout/hierarchy2"/>
    <dgm:cxn modelId="{7417D34D-6B1C-4018-A426-05C78F45C5C3}" type="presOf" srcId="{B84304B9-5C9B-4525-AC9D-DF4F043ABB5F}" destId="{8D994029-B97F-487B-99D5-74EB85675AB2}" srcOrd="0" destOrd="0" presId="urn:microsoft.com/office/officeart/2005/8/layout/hierarchy2"/>
    <dgm:cxn modelId="{4D1319C7-26E4-4281-AF01-23B2D9DED73A}" type="presOf" srcId="{1F7880AB-4BB1-4DF9-B4D7-0C7E35594287}" destId="{CFDB5D17-A1D4-4816-A161-286B74EC71E1}" srcOrd="1" destOrd="0" presId="urn:microsoft.com/office/officeart/2005/8/layout/hierarchy2"/>
    <dgm:cxn modelId="{47FF2332-75B4-4FB0-B823-FEB42455CA4C}" type="presOf" srcId="{D65AC9AF-0CA5-4C23-9D2A-59F8A03A714A}" destId="{C96557C3-DA5F-4C66-835A-2264E6785D8B}" srcOrd="0" destOrd="0" presId="urn:microsoft.com/office/officeart/2005/8/layout/hierarchy2"/>
    <dgm:cxn modelId="{3ADF8C95-2F09-4E23-B72F-181B63DE6CF6}" srcId="{6D228444-94D5-4DF4-B0FF-61852FAD7DB2}" destId="{62FD8C0C-BF47-47EC-AF9F-BB8BAB003E71}" srcOrd="0" destOrd="0" parTransId="{04255C6F-90B1-4C95-9773-6B3C7FB18035}" sibTransId="{2235B5BC-7BAE-4040-ACF6-4E15FC4A27E6}"/>
    <dgm:cxn modelId="{46C81370-234A-4857-826B-00DC0DD3E0A0}" type="presOf" srcId="{5AB5481A-E82B-48CC-A4EA-C50FFFCFB8A7}" destId="{82AC749D-5349-4007-9AC9-4CC333193C9D}" srcOrd="0" destOrd="0" presId="urn:microsoft.com/office/officeart/2005/8/layout/hierarchy2"/>
    <dgm:cxn modelId="{482B0E32-E9A6-45B2-8D3B-8FA1FCC932C9}" type="presOf" srcId="{D65AC9AF-0CA5-4C23-9D2A-59F8A03A714A}" destId="{B89918FE-36CC-4875-A7C5-1E0F6CB02B74}" srcOrd="1" destOrd="0" presId="urn:microsoft.com/office/officeart/2005/8/layout/hierarchy2"/>
    <dgm:cxn modelId="{F3EA7F73-A739-4864-A4AA-6EF46A5CEF53}" type="presOf" srcId="{6D228444-94D5-4DF4-B0FF-61852FAD7DB2}" destId="{E0B1A841-4749-4380-B408-382B11B83F4F}" srcOrd="0" destOrd="0" presId="urn:microsoft.com/office/officeart/2005/8/layout/hierarchy2"/>
    <dgm:cxn modelId="{B374D2BD-D6E2-4855-8CA6-FCE15B32D9CD}" type="presOf" srcId="{F0895C67-BCF9-42C7-8EA2-640A98521BC7}" destId="{6D59EF36-51D0-47FE-A4E3-5C07C8057E64}" srcOrd="1" destOrd="0" presId="urn:microsoft.com/office/officeart/2005/8/layout/hierarchy2"/>
    <dgm:cxn modelId="{7D29F26F-59C0-45BD-A9DF-F2F230F0A46A}" type="presOf" srcId="{F7D3227E-D7E9-407F-B9C1-BEFC4EE0C8E0}" destId="{345F0A01-1BAD-43CA-A128-CCF5792E98C0}" srcOrd="0" destOrd="0" presId="urn:microsoft.com/office/officeart/2005/8/layout/hierarchy2"/>
    <dgm:cxn modelId="{EB5F7598-280F-4522-A53E-D4444FF7DF29}" type="presOf" srcId="{1242FEEA-2745-425E-8300-03478FC71CD1}" destId="{A6B3C044-0065-4741-9666-BA133668A8A5}" srcOrd="1" destOrd="0" presId="urn:microsoft.com/office/officeart/2005/8/layout/hierarchy2"/>
    <dgm:cxn modelId="{9C0702AA-FE74-4B9B-B39E-FC3CA83DDD0C}" type="presParOf" srcId="{E0B1A841-4749-4380-B408-382B11B83F4F}" destId="{7C3A0000-B9F4-45D6-85C8-AE7F81D11024}" srcOrd="0" destOrd="0" presId="urn:microsoft.com/office/officeart/2005/8/layout/hierarchy2"/>
    <dgm:cxn modelId="{4EAC66DE-7409-4F47-A302-35AC197CBA6A}" type="presParOf" srcId="{7C3A0000-B9F4-45D6-85C8-AE7F81D11024}" destId="{DA1DA2E1-0C94-4940-AD10-2C4D54EF2415}" srcOrd="0" destOrd="0" presId="urn:microsoft.com/office/officeart/2005/8/layout/hierarchy2"/>
    <dgm:cxn modelId="{7DBFC929-E39F-4817-9746-4FDA3526732C}" type="presParOf" srcId="{7C3A0000-B9F4-45D6-85C8-AE7F81D11024}" destId="{92C9DDEB-A9F2-4DE5-BB2B-56FE062A5E4E}" srcOrd="1" destOrd="0" presId="urn:microsoft.com/office/officeart/2005/8/layout/hierarchy2"/>
    <dgm:cxn modelId="{3BDB4062-4110-47C2-A1B0-2FDB98217068}" type="presParOf" srcId="{92C9DDEB-A9F2-4DE5-BB2B-56FE062A5E4E}" destId="{F6D33AE1-8A18-4DD2-9A62-E77F9FF9EEC5}" srcOrd="0" destOrd="0" presId="urn:microsoft.com/office/officeart/2005/8/layout/hierarchy2"/>
    <dgm:cxn modelId="{65C5B3F2-3CAE-42EA-B8F9-1E3AD96B0CDB}" type="presParOf" srcId="{F6D33AE1-8A18-4DD2-9A62-E77F9FF9EEC5}" destId="{CFDB5D17-A1D4-4816-A161-286B74EC71E1}" srcOrd="0" destOrd="0" presId="urn:microsoft.com/office/officeart/2005/8/layout/hierarchy2"/>
    <dgm:cxn modelId="{4C7BE194-74BC-495A-9224-936EAD037E34}" type="presParOf" srcId="{92C9DDEB-A9F2-4DE5-BB2B-56FE062A5E4E}" destId="{2CEF6016-6E8F-4BAF-B779-69D61D8652CD}" srcOrd="1" destOrd="0" presId="urn:microsoft.com/office/officeart/2005/8/layout/hierarchy2"/>
    <dgm:cxn modelId="{8A4E0E9A-5B68-42B3-98E5-28EDE845C50C}" type="presParOf" srcId="{2CEF6016-6E8F-4BAF-B779-69D61D8652CD}" destId="{345F0A01-1BAD-43CA-A128-CCF5792E98C0}" srcOrd="0" destOrd="0" presId="urn:microsoft.com/office/officeart/2005/8/layout/hierarchy2"/>
    <dgm:cxn modelId="{B7DF2D39-2FC0-4B70-91A0-D1853F60A7C6}" type="presParOf" srcId="{2CEF6016-6E8F-4BAF-B779-69D61D8652CD}" destId="{2F39B5CF-C0D7-4A6F-8B60-17DA920F2346}" srcOrd="1" destOrd="0" presId="urn:microsoft.com/office/officeart/2005/8/layout/hierarchy2"/>
    <dgm:cxn modelId="{134EC005-A57C-41B6-A433-8BE1A4F0FE46}" type="presParOf" srcId="{2F39B5CF-C0D7-4A6F-8B60-17DA920F2346}" destId="{9ADE32B8-3D77-4BE6-A5CB-3EBA3EB7BF32}" srcOrd="0" destOrd="0" presId="urn:microsoft.com/office/officeart/2005/8/layout/hierarchy2"/>
    <dgm:cxn modelId="{469C05F5-9F5F-45F1-8068-0E4B9DB15965}" type="presParOf" srcId="{9ADE32B8-3D77-4BE6-A5CB-3EBA3EB7BF32}" destId="{A6B3C044-0065-4741-9666-BA133668A8A5}" srcOrd="0" destOrd="0" presId="urn:microsoft.com/office/officeart/2005/8/layout/hierarchy2"/>
    <dgm:cxn modelId="{6ACE5D92-CB5D-4EB2-A951-86BE5E069B68}" type="presParOf" srcId="{2F39B5CF-C0D7-4A6F-8B60-17DA920F2346}" destId="{64259529-CA8F-4EDB-A854-EC2F8744F48E}" srcOrd="1" destOrd="0" presId="urn:microsoft.com/office/officeart/2005/8/layout/hierarchy2"/>
    <dgm:cxn modelId="{ADB0304F-26D0-4085-A80B-08251726B43D}" type="presParOf" srcId="{64259529-CA8F-4EDB-A854-EC2F8744F48E}" destId="{8D994029-B97F-487B-99D5-74EB85675AB2}" srcOrd="0" destOrd="0" presId="urn:microsoft.com/office/officeart/2005/8/layout/hierarchy2"/>
    <dgm:cxn modelId="{D10BEE3F-1D9E-44FA-92F0-0D5BF80B52F5}" type="presParOf" srcId="{64259529-CA8F-4EDB-A854-EC2F8744F48E}" destId="{CC63E8B9-A2FA-4C30-AEFD-18E836C92D59}" srcOrd="1" destOrd="0" presId="urn:microsoft.com/office/officeart/2005/8/layout/hierarchy2"/>
    <dgm:cxn modelId="{E7A6FC52-0FCD-4F17-A7C8-46E21425A779}" type="presParOf" srcId="{92C9DDEB-A9F2-4DE5-BB2B-56FE062A5E4E}" destId="{C96557C3-DA5F-4C66-835A-2264E6785D8B}" srcOrd="2" destOrd="0" presId="urn:microsoft.com/office/officeart/2005/8/layout/hierarchy2"/>
    <dgm:cxn modelId="{064CAB32-C77D-4746-B3D9-9B7FDD0E5C3A}" type="presParOf" srcId="{C96557C3-DA5F-4C66-835A-2264E6785D8B}" destId="{B89918FE-36CC-4875-A7C5-1E0F6CB02B74}" srcOrd="0" destOrd="0" presId="urn:microsoft.com/office/officeart/2005/8/layout/hierarchy2"/>
    <dgm:cxn modelId="{C4294BE5-06EF-49A8-A994-C81B32687582}" type="presParOf" srcId="{92C9DDEB-A9F2-4DE5-BB2B-56FE062A5E4E}" destId="{8B2DAB71-5670-4517-9C4A-56103A0AED54}" srcOrd="3" destOrd="0" presId="urn:microsoft.com/office/officeart/2005/8/layout/hierarchy2"/>
    <dgm:cxn modelId="{F3675CA0-7A94-4894-8CDF-C400FCEF8D9F}" type="presParOf" srcId="{8B2DAB71-5670-4517-9C4A-56103A0AED54}" destId="{82AC749D-5349-4007-9AC9-4CC333193C9D}" srcOrd="0" destOrd="0" presId="urn:microsoft.com/office/officeart/2005/8/layout/hierarchy2"/>
    <dgm:cxn modelId="{0CEC0147-58FB-46E3-8C5F-B0E87BAF3D51}" type="presParOf" srcId="{8B2DAB71-5670-4517-9C4A-56103A0AED54}" destId="{13D103D4-E86F-4754-88E7-A535C764A213}" srcOrd="1" destOrd="0" presId="urn:microsoft.com/office/officeart/2005/8/layout/hierarchy2"/>
    <dgm:cxn modelId="{984819F7-C704-4AEF-95FA-2EB60E9AB081}" type="presParOf" srcId="{13D103D4-E86F-4754-88E7-A535C764A213}" destId="{27AF46A6-62DA-4C50-B4CC-97316030BB53}" srcOrd="0" destOrd="0" presId="urn:microsoft.com/office/officeart/2005/8/layout/hierarchy2"/>
    <dgm:cxn modelId="{3A8C2D1C-8606-4951-9C90-F7053FC9772B}" type="presParOf" srcId="{27AF46A6-62DA-4C50-B4CC-97316030BB53}" destId="{6D59EF36-51D0-47FE-A4E3-5C07C8057E64}" srcOrd="0" destOrd="0" presId="urn:microsoft.com/office/officeart/2005/8/layout/hierarchy2"/>
    <dgm:cxn modelId="{BFB824C7-DC59-4F2A-84C2-58D637B98B65}" type="presParOf" srcId="{13D103D4-E86F-4754-88E7-A535C764A213}" destId="{328DC5C9-5EC4-4760-9BDA-E9C3A3AC201B}" srcOrd="1" destOrd="0" presId="urn:microsoft.com/office/officeart/2005/8/layout/hierarchy2"/>
    <dgm:cxn modelId="{40AEEA99-F221-41E4-AA23-5E64353F4E72}" type="presParOf" srcId="{328DC5C9-5EC4-4760-9BDA-E9C3A3AC201B}" destId="{C2A96B37-9D42-4565-81A5-CD934C211CF4}" srcOrd="0" destOrd="0" presId="urn:microsoft.com/office/officeart/2005/8/layout/hierarchy2"/>
    <dgm:cxn modelId="{93EABCDA-D33D-47F5-869D-30A3B4651711}" type="presParOf" srcId="{328DC5C9-5EC4-4760-9BDA-E9C3A3AC201B}" destId="{C6D5094D-B3AC-409F-8430-1DEC9BD0B00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1DA2E1-0C94-4940-AD10-2C4D54EF2415}">
      <dsp:nvSpPr>
        <dsp:cNvPr id="0" name=""/>
        <dsp:cNvSpPr/>
      </dsp:nvSpPr>
      <dsp:spPr>
        <a:xfrm>
          <a:off x="3143" y="1086371"/>
          <a:ext cx="2038700" cy="101935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700" kern="1200" dirty="0"/>
            <a:t>추정 </a:t>
          </a:r>
          <a:r>
            <a:rPr lang="en-US" altLang="ko-KR" sz="1700" kern="1200" dirty="0"/>
            <a:t>Estimating</a:t>
          </a:r>
          <a:endParaRPr lang="ko-KR" altLang="en-US" sz="1700" kern="1200" dirty="0"/>
        </a:p>
      </dsp:txBody>
      <dsp:txXfrm>
        <a:off x="32999" y="1116227"/>
        <a:ext cx="1978988" cy="959638"/>
      </dsp:txXfrm>
    </dsp:sp>
    <dsp:sp modelId="{F6D33AE1-8A18-4DD2-9A62-E77F9FF9EEC5}">
      <dsp:nvSpPr>
        <dsp:cNvPr id="0" name=""/>
        <dsp:cNvSpPr/>
      </dsp:nvSpPr>
      <dsp:spPr>
        <a:xfrm rot="19457599">
          <a:off x="1947451" y="1274243"/>
          <a:ext cx="1004267" cy="57480"/>
        </a:xfrm>
        <a:custGeom>
          <a:avLst/>
          <a:gdLst/>
          <a:ahLst/>
          <a:cxnLst/>
          <a:rect l="0" t="0" r="0" b="0"/>
          <a:pathLst>
            <a:path>
              <a:moveTo>
                <a:pt x="0" y="28740"/>
              </a:moveTo>
              <a:lnTo>
                <a:pt x="1004267" y="28740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2424477" y="1277877"/>
        <a:ext cx="50213" cy="50213"/>
      </dsp:txXfrm>
    </dsp:sp>
    <dsp:sp modelId="{345F0A01-1BAD-43CA-A128-CCF5792E98C0}">
      <dsp:nvSpPr>
        <dsp:cNvPr id="0" name=""/>
        <dsp:cNvSpPr/>
      </dsp:nvSpPr>
      <dsp:spPr>
        <a:xfrm>
          <a:off x="2857324" y="500245"/>
          <a:ext cx="2038700" cy="101935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700" kern="1200" dirty="0"/>
            <a:t>추론</a:t>
          </a:r>
          <a:r>
            <a:rPr lang="en-US" altLang="ko-KR" sz="1700" kern="1200" dirty="0"/>
            <a:t>/</a:t>
          </a:r>
          <a:r>
            <a:rPr lang="ko-KR" altLang="en-US" sz="1700" kern="1200" dirty="0"/>
            <a:t>기술</a:t>
          </a:r>
          <a:r>
            <a:rPr lang="en-US" altLang="ko-KR" sz="1700" kern="1200" dirty="0"/>
            <a:t>Inference/description</a:t>
          </a:r>
          <a:endParaRPr lang="ko-KR" altLang="en-US" sz="1700" kern="1200" dirty="0"/>
        </a:p>
      </dsp:txBody>
      <dsp:txXfrm>
        <a:off x="2887180" y="530101"/>
        <a:ext cx="1978988" cy="959638"/>
      </dsp:txXfrm>
    </dsp:sp>
    <dsp:sp modelId="{9ADE32B8-3D77-4BE6-A5CB-3EBA3EB7BF32}">
      <dsp:nvSpPr>
        <dsp:cNvPr id="0" name=""/>
        <dsp:cNvSpPr/>
      </dsp:nvSpPr>
      <dsp:spPr>
        <a:xfrm>
          <a:off x="4896025" y="981180"/>
          <a:ext cx="815480" cy="57480"/>
        </a:xfrm>
        <a:custGeom>
          <a:avLst/>
          <a:gdLst/>
          <a:ahLst/>
          <a:cxnLst/>
          <a:rect l="0" t="0" r="0" b="0"/>
          <a:pathLst>
            <a:path>
              <a:moveTo>
                <a:pt x="0" y="28740"/>
              </a:moveTo>
              <a:lnTo>
                <a:pt x="815480" y="2874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5283378" y="989533"/>
        <a:ext cx="40774" cy="40774"/>
      </dsp:txXfrm>
    </dsp:sp>
    <dsp:sp modelId="{8D994029-B97F-487B-99D5-74EB85675AB2}">
      <dsp:nvSpPr>
        <dsp:cNvPr id="0" name=""/>
        <dsp:cNvSpPr/>
      </dsp:nvSpPr>
      <dsp:spPr>
        <a:xfrm>
          <a:off x="5711505" y="500245"/>
          <a:ext cx="2038700" cy="101935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700" kern="1200" dirty="0"/>
            <a:t>Clustering, </a:t>
          </a:r>
          <a:br>
            <a:rPr lang="en-US" altLang="ko-KR" sz="1700" kern="1200" dirty="0"/>
          </a:br>
          <a:r>
            <a:rPr lang="en-US" altLang="ko-KR" sz="1700" kern="1200" dirty="0"/>
            <a:t>Association rules,</a:t>
          </a:r>
        </a:p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700" kern="1200" dirty="0"/>
            <a:t>…</a:t>
          </a:r>
          <a:endParaRPr lang="ko-KR" altLang="en-US" sz="1700" kern="1200" dirty="0"/>
        </a:p>
      </dsp:txBody>
      <dsp:txXfrm>
        <a:off x="5741361" y="530101"/>
        <a:ext cx="1978988" cy="959638"/>
      </dsp:txXfrm>
    </dsp:sp>
    <dsp:sp modelId="{C96557C3-DA5F-4C66-835A-2264E6785D8B}">
      <dsp:nvSpPr>
        <dsp:cNvPr id="0" name=""/>
        <dsp:cNvSpPr/>
      </dsp:nvSpPr>
      <dsp:spPr>
        <a:xfrm rot="2142401">
          <a:off x="1947451" y="1860369"/>
          <a:ext cx="1004267" cy="57480"/>
        </a:xfrm>
        <a:custGeom>
          <a:avLst/>
          <a:gdLst/>
          <a:ahLst/>
          <a:cxnLst/>
          <a:rect l="0" t="0" r="0" b="0"/>
          <a:pathLst>
            <a:path>
              <a:moveTo>
                <a:pt x="0" y="28740"/>
              </a:moveTo>
              <a:lnTo>
                <a:pt x="1004267" y="28740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2424477" y="1864003"/>
        <a:ext cx="50213" cy="50213"/>
      </dsp:txXfrm>
    </dsp:sp>
    <dsp:sp modelId="{82AC749D-5349-4007-9AC9-4CC333193C9D}">
      <dsp:nvSpPr>
        <dsp:cNvPr id="0" name=""/>
        <dsp:cNvSpPr/>
      </dsp:nvSpPr>
      <dsp:spPr>
        <a:xfrm>
          <a:off x="2857324" y="1672498"/>
          <a:ext cx="2038700" cy="101935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700" kern="1200" dirty="0"/>
            <a:t>예측</a:t>
          </a:r>
          <a:r>
            <a:rPr lang="en-US" altLang="ko-KR" sz="1700" kern="1200" dirty="0"/>
            <a:t>Prediction</a:t>
          </a:r>
          <a:endParaRPr lang="ko-KR" altLang="en-US" sz="1700" kern="1200" dirty="0"/>
        </a:p>
      </dsp:txBody>
      <dsp:txXfrm>
        <a:off x="2887180" y="1702354"/>
        <a:ext cx="1978988" cy="959638"/>
      </dsp:txXfrm>
    </dsp:sp>
    <dsp:sp modelId="{27AF46A6-62DA-4C50-B4CC-97316030BB53}">
      <dsp:nvSpPr>
        <dsp:cNvPr id="0" name=""/>
        <dsp:cNvSpPr/>
      </dsp:nvSpPr>
      <dsp:spPr>
        <a:xfrm>
          <a:off x="4896025" y="2153433"/>
          <a:ext cx="815480" cy="57480"/>
        </a:xfrm>
        <a:custGeom>
          <a:avLst/>
          <a:gdLst/>
          <a:ahLst/>
          <a:cxnLst/>
          <a:rect l="0" t="0" r="0" b="0"/>
          <a:pathLst>
            <a:path>
              <a:moveTo>
                <a:pt x="0" y="28740"/>
              </a:moveTo>
              <a:lnTo>
                <a:pt x="815480" y="2874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5283378" y="2161786"/>
        <a:ext cx="40774" cy="40774"/>
      </dsp:txXfrm>
    </dsp:sp>
    <dsp:sp modelId="{C2A96B37-9D42-4565-81A5-CD934C211CF4}">
      <dsp:nvSpPr>
        <dsp:cNvPr id="0" name=""/>
        <dsp:cNvSpPr/>
      </dsp:nvSpPr>
      <dsp:spPr>
        <a:xfrm>
          <a:off x="5711505" y="1672498"/>
          <a:ext cx="2038700" cy="101935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700" kern="1200" dirty="0"/>
            <a:t>Regression, Classification,</a:t>
          </a:r>
          <a:br>
            <a:rPr lang="en-US" altLang="ko-KR" sz="1700" kern="1200" dirty="0"/>
          </a:br>
          <a:r>
            <a:rPr lang="en-US" altLang="ko-KR" sz="1700" kern="1200" dirty="0"/>
            <a:t>Decision trees</a:t>
          </a:r>
          <a:endParaRPr lang="ko-KR" altLang="en-US" sz="1700" kern="1200" dirty="0"/>
        </a:p>
      </dsp:txBody>
      <dsp:txXfrm>
        <a:off x="5741361" y="1702354"/>
        <a:ext cx="1978988" cy="9596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F0016D-8B44-2843-B2F1-D2180263F334}" type="datetimeFigureOut">
              <a:rPr lang="en-US" smtClean="0"/>
              <a:t>3/15/18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AA3D12-77D3-E04B-9C43-8C2CE9DF1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02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AA3D12-77D3-E04B-9C43-8C2CE9DF1A3D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9152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AA3D12-77D3-E04B-9C43-8C2CE9DF1A3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7343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AA3D12-77D3-E04B-9C43-8C2CE9DF1A3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4317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AA3D12-77D3-E04B-9C43-8C2CE9DF1A3D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185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AA3D12-77D3-E04B-9C43-8C2CE9DF1A3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8355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AA3D12-77D3-E04B-9C43-8C2CE9DF1A3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06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AA3D12-77D3-E04B-9C43-8C2CE9DF1A3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7061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AA3D12-77D3-E04B-9C43-8C2CE9DF1A3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8400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AA3D12-77D3-E04B-9C43-8C2CE9DF1A3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4636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AA3D12-77D3-E04B-9C43-8C2CE9DF1A3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0296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AA3D12-77D3-E04B-9C43-8C2CE9DF1A3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6672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AA3D12-77D3-E04B-9C43-8C2CE9DF1A3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155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BC40D-0219-6B48-AE21-9CA0F25C2D32}" type="datetime1">
              <a:rPr lang="en-US" smtClean="0"/>
              <a:t>3/15/18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89152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4AAF-EEAE-0E44-BC31-2FE979DF8711}" type="datetime1">
              <a:rPr lang="en-US" smtClean="0"/>
              <a:t>3/15/18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480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8C35-7C3E-9346-B4C1-3E6456BADC1F}" type="datetime1">
              <a:rPr lang="en-US" smtClean="0"/>
              <a:t>3/15/18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502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1AD6-8E99-F54C-BFED-E89187201DDB}" type="datetime1">
              <a:rPr lang="en-US" smtClean="0"/>
              <a:t>3/15/18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175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8026E-8DB5-4840-91A1-9A556EB748A5}" type="datetime1">
              <a:rPr lang="en-US" smtClean="0"/>
              <a:t>3/15/18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067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02989-1226-0149-9303-386356642442}" type="datetime1">
              <a:rPr lang="en-US" smtClean="0"/>
              <a:t>3/15/18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999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BA212-EA6E-3248-A960-E95F9604EFFB}" type="datetime1">
              <a:rPr lang="en-US" smtClean="0"/>
              <a:t>3/15/18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31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303D2-2A58-3E4A-A3F0-08F57611FD20}" type="datetime1">
              <a:rPr lang="en-US" smtClean="0"/>
              <a:t>3/15/18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22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46A7A-4295-5843-8995-3A24D5694671}" type="datetime1">
              <a:rPr lang="en-US" smtClean="0"/>
              <a:t>3/15/18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97155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9DA75-CC5B-874B-896F-7AB33FE0CBA5}" type="datetime1">
              <a:rPr lang="en-US" smtClean="0"/>
              <a:t>3/15/18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84438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F6EB0-F552-E249-B7A1-FDFDF8C40125}" type="datetime1">
              <a:rPr lang="en-US" smtClean="0"/>
              <a:t>3/15/18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310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CD511-BE96-BE47-80C6-E417BF666397}" type="datetime1">
              <a:rPr lang="en-US" smtClean="0"/>
              <a:t>3/15/18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715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image" Target="../media/image45.png"/><Relationship Id="rId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image" Target="../media/image45.png"/><Relationship Id="rId6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image" Target="../media/image45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5" Type="http://schemas.openxmlformats.org/officeDocument/2006/relationships/image" Target="../media/image4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image" Target="../media/image45.png"/><Relationship Id="rId6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image" Target="../media/image45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5" Type="http://schemas.openxmlformats.org/officeDocument/2006/relationships/image" Target="../media/image45.png"/><Relationship Id="rId6" Type="http://schemas.openxmlformats.org/officeDocument/2006/relationships/diagramData" Target="../diagrams/data1.xml"/><Relationship Id="rId7" Type="http://schemas.openxmlformats.org/officeDocument/2006/relationships/diagramLayout" Target="../diagrams/layout1.xml"/><Relationship Id="rId8" Type="http://schemas.openxmlformats.org/officeDocument/2006/relationships/diagramQuickStyle" Target="../diagrams/quickStyle1.xml"/><Relationship Id="rId9" Type="http://schemas.openxmlformats.org/officeDocument/2006/relationships/diagramColors" Target="../diagrams/colors1.xml"/><Relationship Id="rId10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5" Type="http://schemas.openxmlformats.org/officeDocument/2006/relationships/image" Target="../media/image45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image" Target="../media/image45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5" Type="http://schemas.openxmlformats.org/officeDocument/2006/relationships/image" Target="../media/image45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5" Type="http://schemas.openxmlformats.org/officeDocument/2006/relationships/image" Target="../media/image45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ACBE1851-2230-47A9-B000-CE9046EA61B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>
          <a:xfrm>
            <a:off x="0" y="0"/>
            <a:ext cx="5468548" cy="6281737"/>
          </a:xfrm>
          <a:prstGeom prst="rect">
            <a:avLst/>
          </a:prstGeom>
          <a:solidFill>
            <a:srgbClr val="4143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23B93832-6514-44F4-849B-5EE2C8A2337D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/>
          </p:nvPr>
        </p:nvCxnSpPr>
        <p:spPr>
          <a:xfrm>
            <a:off x="786679" y="3598798"/>
            <a:ext cx="393192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53" t="8396" r="19876" b="37283"/>
          <a:stretch/>
        </p:blipFill>
        <p:spPr>
          <a:xfrm rot="21600000">
            <a:off x="6096000" y="596620"/>
            <a:ext cx="5459470" cy="5089390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0" y="6281531"/>
            <a:ext cx="12192000" cy="576470"/>
          </a:xfrm>
          <a:prstGeom prst="rect">
            <a:avLst/>
          </a:prstGeom>
          <a:solidFill>
            <a:srgbClr val="3E03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4276" y="736171"/>
            <a:ext cx="4208656" cy="2779845"/>
          </a:xfrm>
        </p:spPr>
        <p:txBody>
          <a:bodyPr anchor="b">
            <a:normAutofit/>
          </a:bodyPr>
          <a:lstStyle/>
          <a:p>
            <a:pPr algn="r"/>
            <a:r>
              <a:rPr lang="en-US" sz="4700" b="1" dirty="0">
                <a:solidFill>
                  <a:srgbClr val="FFFFFF"/>
                </a:solidFill>
                <a:latin typeface="Apple Braille" charset="0"/>
                <a:ea typeface="Apple Braille" charset="0"/>
                <a:cs typeface="Apple Braille" charset="0"/>
              </a:rPr>
              <a:t>1. Orientation</a:t>
            </a:r>
            <a:br>
              <a:rPr lang="en-US" sz="4700" b="1" dirty="0">
                <a:solidFill>
                  <a:srgbClr val="FFFFFF"/>
                </a:solidFill>
                <a:latin typeface="Apple Braille" charset="0"/>
                <a:ea typeface="Apple Braille" charset="0"/>
                <a:cs typeface="Apple Braille" charset="0"/>
              </a:rPr>
            </a:br>
            <a:r>
              <a:rPr lang="en-US" sz="4700" b="1" dirty="0">
                <a:solidFill>
                  <a:srgbClr val="FFFFFF"/>
                </a:solidFill>
                <a:latin typeface="Apple Braille" charset="0"/>
                <a:ea typeface="Apple Braille" charset="0"/>
                <a:cs typeface="Apple Braille" charset="0"/>
              </a:rPr>
              <a:t/>
            </a:r>
            <a:br>
              <a:rPr lang="en-US" sz="4700" b="1" dirty="0">
                <a:solidFill>
                  <a:srgbClr val="FFFFFF"/>
                </a:solidFill>
                <a:latin typeface="Apple Braille" charset="0"/>
                <a:ea typeface="Apple Braille" charset="0"/>
                <a:cs typeface="Apple Braille" charset="0"/>
              </a:rPr>
            </a:br>
            <a:r>
              <a:rPr lang="en-US" sz="4700" b="1" dirty="0">
                <a:solidFill>
                  <a:srgbClr val="FFFFFF"/>
                </a:solidFill>
                <a:latin typeface="Apple Braille" charset="0"/>
                <a:ea typeface="Apple Braille" charset="0"/>
                <a:cs typeface="Apple Braille" charset="0"/>
              </a:rPr>
              <a:t>ESC Spring 2018  </a:t>
            </a:r>
            <a:r>
              <a:rPr lang="en-US" sz="47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pple Braille" charset="0"/>
                <a:ea typeface="Apple Braille" charset="0"/>
                <a:cs typeface="Apple Braille" charset="0"/>
              </a:rPr>
              <a:t>Data Mining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xmlns="" id="{D1F96F18-DCC2-4253-8256-050BD2004B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0650" y="4049505"/>
            <a:ext cx="4282883" cy="1655762"/>
          </a:xfrm>
        </p:spPr>
        <p:txBody>
          <a:bodyPr>
            <a:normAutofit/>
          </a:bodyPr>
          <a:lstStyle/>
          <a:p>
            <a:pPr algn="r"/>
            <a:endParaRPr lang="en-US" altLang="ko-KR" b="1" dirty="0">
              <a:solidFill>
                <a:srgbClr val="FFFFFF"/>
              </a:solidFill>
              <a:latin typeface="Apple Braille" charset="0"/>
            </a:endParaRPr>
          </a:p>
          <a:p>
            <a:pPr algn="r"/>
            <a:r>
              <a:rPr lang="en-US" altLang="ko-KR" b="1" dirty="0">
                <a:solidFill>
                  <a:srgbClr val="FFFFFF"/>
                </a:solidFill>
                <a:latin typeface="Apple Braille" charset="0"/>
              </a:rPr>
              <a:t>Applied Statistics</a:t>
            </a:r>
            <a:br>
              <a:rPr lang="en-US" altLang="ko-KR" b="1" dirty="0">
                <a:solidFill>
                  <a:srgbClr val="FFFFFF"/>
                </a:solidFill>
                <a:latin typeface="Apple Braille" charset="0"/>
              </a:rPr>
            </a:br>
            <a:r>
              <a:rPr lang="en-US" altLang="ko-KR" b="1" dirty="0">
                <a:solidFill>
                  <a:srgbClr val="FFFFFF"/>
                </a:solidFill>
                <a:latin typeface="Apple Braille" charset="0"/>
              </a:rPr>
              <a:t>Song, </a:t>
            </a:r>
            <a:r>
              <a:rPr lang="en-US" altLang="ko-KR" b="1" dirty="0" err="1">
                <a:solidFill>
                  <a:srgbClr val="FFFFFF"/>
                </a:solidFill>
                <a:latin typeface="Apple Braille" charset="0"/>
              </a:rPr>
              <a:t>Chaegeun</a:t>
            </a:r>
            <a:endParaRPr lang="ko-KR" altLang="en-US" b="1" dirty="0">
              <a:solidFill>
                <a:srgbClr val="FFFFFF"/>
              </a:solidFill>
              <a:latin typeface="Apple Braille" charset="0"/>
            </a:endParaRP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xmlns="" id="{4E8DB004-730D-44FB-9536-D08E6F5742FE}"/>
              </a:ext>
            </a:extLst>
          </p:cNvPr>
          <p:cNvSpPr txBox="1">
            <a:spLocks/>
          </p:cNvSpPr>
          <p:nvPr/>
        </p:nvSpPr>
        <p:spPr>
          <a:xfrm>
            <a:off x="82825" y="6281063"/>
            <a:ext cx="12026349" cy="5764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Apple Braille" charset="0"/>
                <a:ea typeface="Apple Braille" charset="0"/>
                <a:cs typeface="Apple Braille" charset="0"/>
              </a:rPr>
              <a:t>Yonsei University 								15 MAR 2018</a:t>
            </a:r>
          </a:p>
        </p:txBody>
      </p:sp>
    </p:spTree>
    <p:extLst>
      <p:ext uri="{BB962C8B-B14F-4D97-AF65-F5344CB8AC3E}">
        <p14:creationId xmlns:p14="http://schemas.microsoft.com/office/powerpoint/2010/main" val="1620906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576470"/>
          </a:xfrm>
          <a:prstGeom prst="rect">
            <a:avLst/>
          </a:prstGeom>
          <a:solidFill>
            <a:srgbClr val="6549AA">
              <a:alpha val="9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9756"/>
            <a:ext cx="12192000" cy="516836"/>
          </a:xfrm>
        </p:spPr>
        <p:txBody>
          <a:bodyPr>
            <a:normAutofit/>
          </a:bodyPr>
          <a:lstStyle/>
          <a:p>
            <a:pPr algn="ctr"/>
            <a:r>
              <a:rPr lang="en-US" sz="1800" b="1" dirty="0">
                <a:latin typeface="+mn-lt"/>
              </a:rPr>
              <a:t>1. </a:t>
            </a:r>
            <a:r>
              <a:rPr lang="ko-KR" altLang="en-US" sz="1800" b="1" dirty="0">
                <a:latin typeface="+mn-lt"/>
              </a:rPr>
              <a:t>데이터 마이닝이란</a:t>
            </a:r>
            <a:r>
              <a:rPr lang="en-US" altLang="ko-KR" sz="1800" b="1" dirty="0">
                <a:latin typeface="+mn-lt"/>
              </a:rPr>
              <a:t>?</a:t>
            </a:r>
            <a:r>
              <a:rPr lang="en-US" sz="1800" b="1" dirty="0">
                <a:latin typeface="+mn-lt"/>
              </a:rPr>
              <a:t>	</a:t>
            </a:r>
            <a:r>
              <a:rPr lang="en-US" sz="1800" b="1" dirty="0">
                <a:solidFill>
                  <a:schemeClr val="bg1"/>
                </a:solidFill>
                <a:latin typeface="+mn-lt"/>
              </a:rPr>
              <a:t>2. </a:t>
            </a:r>
            <a:r>
              <a:rPr lang="ko-KR" altLang="en-US" sz="1800" b="1" dirty="0">
                <a:solidFill>
                  <a:schemeClr val="bg1"/>
                </a:solidFill>
                <a:latin typeface="+mn-lt"/>
              </a:rPr>
              <a:t>데이터 마이닝 방법들</a:t>
            </a:r>
            <a:r>
              <a:rPr lang="en-US" sz="1800" b="1" dirty="0">
                <a:latin typeface="+mn-lt"/>
              </a:rPr>
              <a:t>	3. </a:t>
            </a:r>
            <a:r>
              <a:rPr lang="ko-KR" altLang="en-US" sz="1800" b="1" dirty="0">
                <a:latin typeface="+mn-lt"/>
              </a:rPr>
              <a:t>데이터 마이닝의 이슈들</a:t>
            </a:r>
            <a:r>
              <a:rPr lang="en-US" sz="1800" b="1" dirty="0">
                <a:latin typeface="+mn-lt"/>
              </a:rPr>
              <a:t>	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+mn-lt"/>
              </a:rPr>
              <a:t>Decision</a:t>
            </a:r>
            <a:r>
              <a:rPr lang="ko-KR" altLang="en-US" sz="4000" b="1" dirty="0">
                <a:latin typeface="+mn-lt"/>
              </a:rPr>
              <a:t> </a:t>
            </a:r>
            <a:r>
              <a:rPr lang="en-US" altLang="ko-KR" sz="4000" b="1" dirty="0">
                <a:latin typeface="+mn-lt"/>
              </a:rPr>
              <a:t>Tree</a:t>
            </a:r>
            <a:endParaRPr lang="en-US" sz="4000" b="1" dirty="0">
              <a:latin typeface="+mn-lt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38200" y="1315843"/>
            <a:ext cx="11128513" cy="5330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Clr>
                <a:srgbClr val="6549AA"/>
              </a:buClr>
            </a:pPr>
            <a:endParaRPr lang="en-US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rgbClr val="6549AA"/>
              </a:buClr>
              <a:buNone/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6549AA"/>
              </a:buClr>
            </a:pPr>
            <a:endParaRPr lang="en-US" sz="2400" dirty="0"/>
          </a:p>
          <a:p>
            <a:pPr>
              <a:lnSpc>
                <a:spcPct val="150000"/>
              </a:lnSpc>
              <a:spcBef>
                <a:spcPts val="0"/>
              </a:spcBef>
              <a:buClr>
                <a:srgbClr val="6549AA"/>
              </a:buClr>
            </a:pPr>
            <a:endParaRPr lang="en-US" sz="2400" dirty="0"/>
          </a:p>
          <a:p>
            <a:pPr>
              <a:lnSpc>
                <a:spcPct val="150000"/>
              </a:lnSpc>
              <a:spcBef>
                <a:spcPts val="0"/>
              </a:spcBef>
              <a:buClr>
                <a:srgbClr val="6549AA"/>
              </a:buClr>
            </a:pPr>
            <a:endParaRPr lang="en-US" sz="2400" dirty="0"/>
          </a:p>
          <a:p>
            <a:pPr>
              <a:lnSpc>
                <a:spcPct val="200000"/>
              </a:lnSpc>
              <a:spcBef>
                <a:spcPts val="0"/>
              </a:spcBef>
              <a:buClr>
                <a:srgbClr val="6549AA"/>
              </a:buClr>
            </a:pP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9382539" y="-3101009"/>
                <a:ext cx="22012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FB681FE7-4521-CC49-AEF6-8AA23E3BCC7E}" type="mathplaceholder">
                        <a:rPr lang="en-US" altLang="ko-KR" i="1" smtClean="0">
                          <a:latin typeface="Cambria Math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2539" y="-3101009"/>
                <a:ext cx="2201244" cy="369332"/>
              </a:xfrm>
              <a:prstGeom prst="rect">
                <a:avLst/>
              </a:prstGeom>
              <a:blipFill rotWithShape="0">
                <a:blip r:embed="rId5"/>
                <a:stretch>
                  <a:fillRect t="-95082" b="-121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9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55503BE5-903C-4388-884E-C3272C82184D}"/>
              </a:ext>
            </a:extLst>
          </p:cNvPr>
          <p:cNvSpPr txBox="1">
            <a:spLocks/>
          </p:cNvSpPr>
          <p:nvPr/>
        </p:nvSpPr>
        <p:spPr>
          <a:xfrm>
            <a:off x="4337108" y="1315843"/>
            <a:ext cx="7629605" cy="5330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Clr>
                <a:srgbClr val="6549AA"/>
              </a:buClr>
            </a:pPr>
            <a:endParaRPr lang="en-US" altLang="ko-KR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rgbClr val="6549AA"/>
              </a:buClr>
              <a:buNone/>
            </a:pPr>
            <a:endParaRPr lang="en-US" sz="2400" dirty="0"/>
          </a:p>
          <a:p>
            <a:pPr>
              <a:lnSpc>
                <a:spcPct val="200000"/>
              </a:lnSpc>
              <a:spcBef>
                <a:spcPts val="0"/>
              </a:spcBef>
              <a:buClr>
                <a:srgbClr val="6549AA"/>
              </a:buClr>
            </a:pPr>
            <a:endParaRPr 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9BCF4E7E-6907-4598-8126-632E25DD65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2338" y="2016057"/>
            <a:ext cx="3706536" cy="3792155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xmlns="" id="{F700E3CC-B5F2-47C1-AA10-54193065D59D}"/>
              </a:ext>
            </a:extLst>
          </p:cNvPr>
          <p:cNvSpPr txBox="1">
            <a:spLocks/>
          </p:cNvSpPr>
          <p:nvPr/>
        </p:nvSpPr>
        <p:spPr>
          <a:xfrm>
            <a:off x="4489508" y="1468243"/>
            <a:ext cx="7629605" cy="5330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Clr>
                <a:srgbClr val="6549AA"/>
              </a:buClr>
            </a:pPr>
            <a:endParaRPr lang="en-US" altLang="ko-KR" dirty="0"/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6549AA"/>
              </a:buClr>
            </a:pPr>
            <a:r>
              <a:rPr lang="ko-KR" altLang="en-US" dirty="0"/>
              <a:t>설명변수를 사용하여</a:t>
            </a:r>
            <a:r>
              <a:rPr lang="en-US" altLang="ko-KR" dirty="0"/>
              <a:t>,</a:t>
            </a:r>
            <a:r>
              <a:rPr lang="ko-KR" altLang="en-US" dirty="0"/>
              <a:t> 예측 가능한 규칙들의 집합을 생성하는 알고리즘</a:t>
            </a:r>
            <a:r>
              <a:rPr lang="en-US" altLang="ko-KR" sz="2400" dirty="0"/>
              <a:t> / </a:t>
            </a:r>
            <a:r>
              <a:rPr lang="ko-KR" altLang="en-US" dirty="0"/>
              <a:t>스무고개</a:t>
            </a:r>
            <a:endParaRPr lang="en-US" altLang="ko-KR" dirty="0"/>
          </a:p>
          <a:p>
            <a:pPr>
              <a:lnSpc>
                <a:spcPct val="200000"/>
              </a:lnSpc>
              <a:spcBef>
                <a:spcPts val="0"/>
              </a:spcBef>
              <a:buClr>
                <a:srgbClr val="6549AA"/>
              </a:buClr>
            </a:pPr>
            <a:r>
              <a:rPr lang="ko-KR" altLang="en-US" dirty="0"/>
              <a:t>불순도</a:t>
            </a:r>
            <a:r>
              <a:rPr lang="en-US" altLang="ko-KR" dirty="0"/>
              <a:t>(impurity)</a:t>
            </a:r>
            <a:r>
              <a:rPr lang="ko-KR" altLang="en-US" dirty="0"/>
              <a:t>를 감소하는 방향으로 학습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-Gini, Entropy </a:t>
            </a:r>
            <a:r>
              <a:rPr lang="en-US" altLang="ko-KR" dirty="0">
                <a:sym typeface="Wingdings" panose="05000000000000000000" pitchFamily="2" charset="2"/>
              </a:rPr>
              <a:t> CART, C4.5, CRUISE </a:t>
            </a:r>
            <a:r>
              <a:rPr lang="en-US" altLang="ko-KR" dirty="0" err="1">
                <a:sym typeface="Wingdings" panose="05000000000000000000" pitchFamily="2" charset="2"/>
              </a:rPr>
              <a:t>etc</a:t>
            </a:r>
            <a:endParaRPr lang="en-US" altLang="ko-KR" dirty="0"/>
          </a:p>
          <a:p>
            <a:pPr>
              <a:lnSpc>
                <a:spcPct val="200000"/>
              </a:lnSpc>
              <a:spcBef>
                <a:spcPts val="0"/>
              </a:spcBef>
              <a:buClr>
                <a:srgbClr val="6549AA"/>
              </a:buClr>
            </a:pPr>
            <a:r>
              <a:rPr lang="ko-KR" altLang="en-US" dirty="0"/>
              <a:t>가지치기</a:t>
            </a:r>
            <a:r>
              <a:rPr lang="en-US" altLang="ko-KR" dirty="0"/>
              <a:t>(Pruning)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buClr>
                <a:srgbClr val="6549AA"/>
              </a:buClr>
              <a:buNone/>
            </a:pPr>
            <a:endParaRPr lang="en-US" dirty="0"/>
          </a:p>
          <a:p>
            <a:pPr marL="0" indent="0">
              <a:lnSpc>
                <a:spcPct val="200000"/>
              </a:lnSpc>
              <a:spcBef>
                <a:spcPts val="0"/>
              </a:spcBef>
              <a:buClr>
                <a:srgbClr val="6549AA"/>
              </a:buCl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766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576470"/>
          </a:xfrm>
          <a:prstGeom prst="rect">
            <a:avLst/>
          </a:prstGeom>
          <a:solidFill>
            <a:srgbClr val="6549AA">
              <a:alpha val="9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9756"/>
            <a:ext cx="12192000" cy="516836"/>
          </a:xfrm>
        </p:spPr>
        <p:txBody>
          <a:bodyPr>
            <a:normAutofit/>
          </a:bodyPr>
          <a:lstStyle/>
          <a:p>
            <a:pPr algn="ctr"/>
            <a:r>
              <a:rPr lang="en-US" sz="1800" b="1" dirty="0">
                <a:latin typeface="+mn-lt"/>
              </a:rPr>
              <a:t>1. </a:t>
            </a:r>
            <a:r>
              <a:rPr lang="ko-KR" altLang="en-US" sz="1800" b="1" dirty="0">
                <a:latin typeface="+mn-lt"/>
              </a:rPr>
              <a:t>데이터 마이닝이란</a:t>
            </a:r>
            <a:r>
              <a:rPr lang="en-US" altLang="ko-KR" sz="1800" b="1" dirty="0">
                <a:latin typeface="+mn-lt"/>
              </a:rPr>
              <a:t>?</a:t>
            </a:r>
            <a:r>
              <a:rPr lang="en-US" sz="1800" b="1" dirty="0">
                <a:latin typeface="+mn-lt"/>
              </a:rPr>
              <a:t>	</a:t>
            </a:r>
            <a:r>
              <a:rPr lang="en-US" sz="1800" b="1" dirty="0">
                <a:solidFill>
                  <a:schemeClr val="bg1"/>
                </a:solidFill>
                <a:latin typeface="+mn-lt"/>
              </a:rPr>
              <a:t>2. </a:t>
            </a:r>
            <a:r>
              <a:rPr lang="ko-KR" altLang="en-US" sz="1800" b="1" dirty="0">
                <a:solidFill>
                  <a:schemeClr val="bg1"/>
                </a:solidFill>
                <a:latin typeface="+mn-lt"/>
              </a:rPr>
              <a:t>데이터 마이닝 방법들</a:t>
            </a:r>
            <a:r>
              <a:rPr lang="en-US" sz="1800" b="1" dirty="0">
                <a:latin typeface="+mn-lt"/>
              </a:rPr>
              <a:t>	3. </a:t>
            </a:r>
            <a:r>
              <a:rPr lang="ko-KR" altLang="en-US" sz="1800" b="1" dirty="0">
                <a:latin typeface="+mn-lt"/>
              </a:rPr>
              <a:t>데이터 마이닝의 이슈들</a:t>
            </a:r>
            <a:r>
              <a:rPr lang="en-US" sz="1800" b="1" dirty="0">
                <a:latin typeface="+mn-lt"/>
              </a:rPr>
              <a:t>	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+mn-lt"/>
              </a:rPr>
              <a:t>Decision</a:t>
            </a:r>
            <a:r>
              <a:rPr lang="ko-KR" altLang="en-US" sz="4000" b="1" dirty="0">
                <a:latin typeface="+mn-lt"/>
              </a:rPr>
              <a:t> </a:t>
            </a:r>
            <a:r>
              <a:rPr lang="en-US" altLang="ko-KR" sz="4000" b="1" dirty="0">
                <a:latin typeface="+mn-lt"/>
              </a:rPr>
              <a:t>Tree(Ensemble)</a:t>
            </a:r>
            <a:endParaRPr lang="en-US" sz="4000" b="1" dirty="0">
              <a:latin typeface="+mn-lt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38200" y="1315843"/>
            <a:ext cx="11128513" cy="5330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Clr>
                <a:srgbClr val="6549AA"/>
              </a:buClr>
            </a:pPr>
            <a:endParaRPr lang="en-US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rgbClr val="6549AA"/>
              </a:buClr>
              <a:buNone/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6549AA"/>
              </a:buClr>
            </a:pPr>
            <a:endParaRPr lang="en-US" sz="2400" dirty="0"/>
          </a:p>
          <a:p>
            <a:pPr>
              <a:lnSpc>
                <a:spcPct val="150000"/>
              </a:lnSpc>
              <a:spcBef>
                <a:spcPts val="0"/>
              </a:spcBef>
              <a:buClr>
                <a:srgbClr val="6549AA"/>
              </a:buClr>
            </a:pPr>
            <a:endParaRPr lang="en-US" sz="2400" dirty="0"/>
          </a:p>
          <a:p>
            <a:pPr>
              <a:lnSpc>
                <a:spcPct val="150000"/>
              </a:lnSpc>
              <a:spcBef>
                <a:spcPts val="0"/>
              </a:spcBef>
              <a:buClr>
                <a:srgbClr val="6549AA"/>
              </a:buClr>
            </a:pPr>
            <a:endParaRPr lang="en-US" sz="2400" dirty="0"/>
          </a:p>
          <a:p>
            <a:pPr>
              <a:lnSpc>
                <a:spcPct val="200000"/>
              </a:lnSpc>
              <a:spcBef>
                <a:spcPts val="0"/>
              </a:spcBef>
              <a:buClr>
                <a:srgbClr val="6549AA"/>
              </a:buClr>
            </a:pP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9382539" y="-3101009"/>
                <a:ext cx="22012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07543D25-D6BF-024B-B815-0C0FFDEF02F6}" type="mathplaceholder">
                        <a:rPr lang="en-US" altLang="ko-KR" i="1" smtClean="0">
                          <a:latin typeface="Cambria Math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2539" y="-3101009"/>
                <a:ext cx="2201244" cy="369332"/>
              </a:xfrm>
              <a:prstGeom prst="rect">
                <a:avLst/>
              </a:prstGeom>
              <a:blipFill rotWithShape="0">
                <a:blip r:embed="rId5"/>
                <a:stretch>
                  <a:fillRect t="-95082" b="-121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10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55503BE5-903C-4388-884E-C3272C82184D}"/>
              </a:ext>
            </a:extLst>
          </p:cNvPr>
          <p:cNvSpPr txBox="1">
            <a:spLocks/>
          </p:cNvSpPr>
          <p:nvPr/>
        </p:nvSpPr>
        <p:spPr>
          <a:xfrm>
            <a:off x="4337108" y="1315843"/>
            <a:ext cx="7629605" cy="5330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Clr>
                <a:srgbClr val="6549AA"/>
              </a:buClr>
            </a:pPr>
            <a:endParaRPr lang="en-US" altLang="ko-KR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rgbClr val="6549AA"/>
              </a:buClr>
              <a:buNone/>
            </a:pPr>
            <a:endParaRPr lang="en-US" sz="2400" dirty="0"/>
          </a:p>
          <a:p>
            <a:pPr>
              <a:lnSpc>
                <a:spcPct val="200000"/>
              </a:lnSpc>
              <a:spcBef>
                <a:spcPts val="0"/>
              </a:spcBef>
              <a:buClr>
                <a:srgbClr val="6549AA"/>
              </a:buClr>
            </a:pP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xmlns="" id="{F700E3CC-B5F2-47C1-AA10-54193065D59D}"/>
              </a:ext>
            </a:extLst>
          </p:cNvPr>
          <p:cNvSpPr txBox="1">
            <a:spLocks/>
          </p:cNvSpPr>
          <p:nvPr/>
        </p:nvSpPr>
        <p:spPr>
          <a:xfrm>
            <a:off x="4489508" y="1468243"/>
            <a:ext cx="7629605" cy="5330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Clr>
                <a:srgbClr val="6549AA"/>
              </a:buClr>
            </a:pPr>
            <a:endParaRPr lang="en-US" altLang="ko-KR" dirty="0"/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6549AA"/>
              </a:buClr>
            </a:pPr>
            <a:r>
              <a:rPr lang="en-US" altLang="ko-KR" b="1" dirty="0"/>
              <a:t>Bagging</a:t>
            </a:r>
            <a:r>
              <a:rPr lang="en-US" altLang="ko-KR" dirty="0"/>
              <a:t>: </a:t>
            </a:r>
            <a:r>
              <a:rPr lang="ko-KR" altLang="en-US" dirty="0"/>
              <a:t>부트스트랩을 통해 크고 다양한 트리 생성 </a:t>
            </a:r>
            <a:r>
              <a:rPr lang="en-US" altLang="ko-KR" dirty="0"/>
              <a:t>+ </a:t>
            </a:r>
            <a:r>
              <a:rPr lang="ko-KR" altLang="en-US" dirty="0"/>
              <a:t>트리의 투표를 통해 결정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rgbClr val="6549AA"/>
              </a:buClr>
              <a:buNone/>
            </a:pPr>
            <a:endParaRPr lang="en-US" altLang="ko-KR" dirty="0"/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6549AA"/>
              </a:buClr>
            </a:pPr>
            <a:r>
              <a:rPr lang="en-US" altLang="ko-KR" b="1" dirty="0"/>
              <a:t>Boosting</a:t>
            </a:r>
            <a:r>
              <a:rPr lang="en-US" altLang="ko-KR" dirty="0"/>
              <a:t>: </a:t>
            </a:r>
            <a:r>
              <a:rPr lang="ko-KR" altLang="en-US" dirty="0" err="1"/>
              <a:t>오분류에</a:t>
            </a:r>
            <a:r>
              <a:rPr lang="ko-KR" altLang="en-US" dirty="0"/>
              <a:t> 가중치를 주어서</a:t>
            </a:r>
            <a:r>
              <a:rPr lang="en-US" altLang="ko-KR" dirty="0"/>
              <a:t>, </a:t>
            </a:r>
            <a:r>
              <a:rPr lang="ko-KR" altLang="en-US" dirty="0"/>
              <a:t>트리를 다시 만드는 것을 반복</a:t>
            </a:r>
            <a:r>
              <a:rPr lang="en-US" altLang="ko-KR" dirty="0"/>
              <a:t>.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6549AA"/>
              </a:buClr>
            </a:pPr>
            <a:endParaRPr lang="en-US" altLang="ko-KR" dirty="0"/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6549AA"/>
              </a:buClr>
            </a:pPr>
            <a:endParaRPr lang="en-US" altLang="ko-KR" dirty="0"/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6549AA"/>
              </a:buClr>
            </a:pPr>
            <a:r>
              <a:rPr lang="en-US" altLang="ko-KR" b="1" dirty="0"/>
              <a:t>Random forest</a:t>
            </a:r>
            <a:r>
              <a:rPr lang="en-US" altLang="ko-KR" dirty="0"/>
              <a:t>: Bagging + Random</a:t>
            </a:r>
            <a:r>
              <a:rPr lang="ko-KR" altLang="en-US" dirty="0"/>
              <a:t> </a:t>
            </a:r>
            <a:r>
              <a:rPr lang="en-US" altLang="ko-KR" dirty="0"/>
              <a:t>variables</a:t>
            </a:r>
            <a:br>
              <a:rPr lang="en-US" altLang="ko-KR" dirty="0"/>
            </a:br>
            <a:endParaRPr lang="en-US" altLang="ko-KR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rgbClr val="6549AA"/>
              </a:buClr>
              <a:buNone/>
            </a:pPr>
            <a:endParaRPr lang="en-US" sz="2400" dirty="0"/>
          </a:p>
          <a:p>
            <a:pPr>
              <a:lnSpc>
                <a:spcPct val="200000"/>
              </a:lnSpc>
              <a:spcBef>
                <a:spcPts val="0"/>
              </a:spcBef>
              <a:buClr>
                <a:srgbClr val="6549AA"/>
              </a:buClr>
            </a:pPr>
            <a:endParaRPr lang="en-US" dirty="0"/>
          </a:p>
        </p:txBody>
      </p:sp>
      <p:pic>
        <p:nvPicPr>
          <p:cNvPr id="1026" name="Picture 2" descr="random forest에 대한 이미지 검색결과">
            <a:extLst>
              <a:ext uri="{FF2B5EF4-FFF2-40B4-BE49-F238E27FC236}">
                <a16:creationId xmlns:a16="http://schemas.microsoft.com/office/drawing/2014/main" xmlns="" id="{5E41761E-9CB7-42EB-82A8-35B2D36D9F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476" y="2002164"/>
            <a:ext cx="3896232" cy="2922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1485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576470"/>
          </a:xfrm>
          <a:prstGeom prst="rect">
            <a:avLst/>
          </a:prstGeom>
          <a:solidFill>
            <a:srgbClr val="6549AA">
              <a:alpha val="9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9756"/>
            <a:ext cx="12192000" cy="516836"/>
          </a:xfrm>
        </p:spPr>
        <p:txBody>
          <a:bodyPr>
            <a:normAutofit/>
          </a:bodyPr>
          <a:lstStyle/>
          <a:p>
            <a:pPr algn="ctr"/>
            <a:r>
              <a:rPr lang="en-US" sz="1800" b="1" dirty="0">
                <a:latin typeface="+mn-lt"/>
              </a:rPr>
              <a:t>1. </a:t>
            </a:r>
            <a:r>
              <a:rPr lang="ko-KR" altLang="en-US" sz="1800" b="1" dirty="0">
                <a:latin typeface="+mn-lt"/>
              </a:rPr>
              <a:t>데이터 마이닝이란</a:t>
            </a:r>
            <a:r>
              <a:rPr lang="en-US" altLang="ko-KR" sz="1800" b="1" dirty="0">
                <a:latin typeface="+mn-lt"/>
              </a:rPr>
              <a:t>?</a:t>
            </a:r>
            <a:r>
              <a:rPr lang="en-US" sz="1800" b="1" dirty="0">
                <a:latin typeface="+mn-lt"/>
              </a:rPr>
              <a:t>	</a:t>
            </a:r>
            <a:r>
              <a:rPr lang="en-US" sz="1800" b="1" dirty="0">
                <a:solidFill>
                  <a:schemeClr val="bg1"/>
                </a:solidFill>
                <a:latin typeface="+mn-lt"/>
              </a:rPr>
              <a:t>2. </a:t>
            </a:r>
            <a:r>
              <a:rPr lang="ko-KR" altLang="en-US" sz="1800" b="1" dirty="0">
                <a:solidFill>
                  <a:schemeClr val="bg1"/>
                </a:solidFill>
                <a:latin typeface="+mn-lt"/>
              </a:rPr>
              <a:t>데이터 마이닝 방법들</a:t>
            </a:r>
            <a:r>
              <a:rPr lang="en-US" sz="1800" b="1" dirty="0">
                <a:latin typeface="+mn-lt"/>
              </a:rPr>
              <a:t>	3. </a:t>
            </a:r>
            <a:r>
              <a:rPr lang="ko-KR" altLang="en-US" sz="1800" b="1" dirty="0">
                <a:latin typeface="+mn-lt"/>
              </a:rPr>
              <a:t>데이터 마이닝의 이슈들</a:t>
            </a:r>
            <a:r>
              <a:rPr lang="en-US" sz="1800" b="1" dirty="0">
                <a:latin typeface="+mn-lt"/>
              </a:rPr>
              <a:t>	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b="1" dirty="0">
                <a:latin typeface="+mn-lt"/>
              </a:rPr>
              <a:t>그렇다면 좋은 추정이란</a:t>
            </a:r>
            <a:r>
              <a:rPr lang="en-US" altLang="ko-KR" sz="4000" b="1" dirty="0">
                <a:latin typeface="+mn-lt"/>
              </a:rPr>
              <a:t>?</a:t>
            </a:r>
            <a:endParaRPr lang="en-US" sz="4000" b="1" dirty="0">
              <a:latin typeface="+mn-lt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38200" y="1315843"/>
            <a:ext cx="11128513" cy="5330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Clr>
                <a:srgbClr val="6549AA"/>
              </a:buClr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6549AA"/>
              </a:buClr>
            </a:pPr>
            <a:r>
              <a:rPr lang="en-US" sz="2400" dirty="0"/>
              <a:t>Prediction error</a:t>
            </a:r>
            <a:r>
              <a:rPr lang="ko-KR" altLang="en-US" sz="2400" dirty="0"/>
              <a:t>를 가장 최소화 하는 방향</a:t>
            </a:r>
            <a:endParaRPr lang="en-US" altLang="ko-KR" sz="2400" dirty="0"/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6549AA"/>
              </a:buClr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6549AA"/>
              </a:buClr>
            </a:pPr>
            <a:r>
              <a:rPr lang="en-US" sz="2400" dirty="0"/>
              <a:t>Given data=Training data+ Test data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6549AA"/>
              </a:buClr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6549AA"/>
              </a:buClr>
            </a:pPr>
            <a:endParaRPr lang="en-US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rgbClr val="6549AA"/>
              </a:buClr>
              <a:buNone/>
            </a:pPr>
            <a:endParaRPr lang="en-US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rgbClr val="6549AA"/>
              </a:buClr>
              <a:buNone/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6549AA"/>
              </a:buClr>
            </a:pPr>
            <a:r>
              <a:rPr lang="en-US" sz="2400" dirty="0"/>
              <a:t>The bias variance decomposition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rgbClr val="6549AA"/>
              </a:buClr>
              <a:buNone/>
            </a:pPr>
            <a:endParaRPr lang="en-US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rgbClr val="6549AA"/>
              </a:buClr>
              <a:buNone/>
            </a:pP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6549AA"/>
              </a:buClr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6549AA"/>
              </a:buClr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6549AA"/>
              </a:buClr>
            </a:pPr>
            <a:endParaRPr lang="en-US" sz="2400" dirty="0"/>
          </a:p>
          <a:p>
            <a:pPr>
              <a:lnSpc>
                <a:spcPct val="150000"/>
              </a:lnSpc>
              <a:spcBef>
                <a:spcPts val="0"/>
              </a:spcBef>
              <a:buClr>
                <a:srgbClr val="6549AA"/>
              </a:buClr>
            </a:pPr>
            <a:endParaRPr lang="en-US" sz="2400" dirty="0"/>
          </a:p>
          <a:p>
            <a:pPr>
              <a:lnSpc>
                <a:spcPct val="150000"/>
              </a:lnSpc>
              <a:spcBef>
                <a:spcPts val="0"/>
              </a:spcBef>
              <a:buClr>
                <a:srgbClr val="6549AA"/>
              </a:buClr>
            </a:pPr>
            <a:endParaRPr lang="en-US" sz="2400" dirty="0"/>
          </a:p>
          <a:p>
            <a:pPr>
              <a:lnSpc>
                <a:spcPct val="200000"/>
              </a:lnSpc>
              <a:spcBef>
                <a:spcPts val="0"/>
              </a:spcBef>
              <a:buClr>
                <a:srgbClr val="6549AA"/>
              </a:buClr>
            </a:pP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9382539" y="-3101009"/>
                <a:ext cx="22012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3F820152-E550-964C-85F6-C76ED64AE4EE}" type="mathplaceholder">
                        <a:rPr lang="en-US" altLang="ko-KR" i="1" smtClean="0">
                          <a:latin typeface="Cambria Math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2539" y="-3101009"/>
                <a:ext cx="2201244" cy="369332"/>
              </a:xfrm>
              <a:prstGeom prst="rect">
                <a:avLst/>
              </a:prstGeom>
              <a:blipFill rotWithShape="0">
                <a:blip r:embed="rId5"/>
                <a:stretch>
                  <a:fillRect t="-95082" b="-121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11</a:t>
            </a:fld>
            <a:endParaRPr 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D6A8BAE9-4B54-4F65-ADC6-8FBC2950C0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49302" y="3063863"/>
            <a:ext cx="3786275" cy="81016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1695545E-2CAF-42F9-B15C-EDBEB0AF72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70870" y="5054426"/>
            <a:ext cx="8050260" cy="691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707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576470"/>
          </a:xfrm>
          <a:prstGeom prst="rect">
            <a:avLst/>
          </a:prstGeom>
          <a:solidFill>
            <a:srgbClr val="6549AA">
              <a:alpha val="9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9756"/>
            <a:ext cx="12192000" cy="516836"/>
          </a:xfrm>
        </p:spPr>
        <p:txBody>
          <a:bodyPr>
            <a:normAutofit/>
          </a:bodyPr>
          <a:lstStyle/>
          <a:p>
            <a:pPr algn="ctr"/>
            <a:r>
              <a:rPr lang="en-US" sz="1800" b="1" dirty="0">
                <a:latin typeface="+mn-lt"/>
              </a:rPr>
              <a:t>1. </a:t>
            </a:r>
            <a:r>
              <a:rPr lang="ko-KR" altLang="en-US" sz="1800" b="1" dirty="0">
                <a:latin typeface="+mn-lt"/>
              </a:rPr>
              <a:t>데이터 마이닝이란</a:t>
            </a:r>
            <a:r>
              <a:rPr lang="en-US" altLang="ko-KR" sz="1800" b="1" dirty="0">
                <a:latin typeface="+mn-lt"/>
              </a:rPr>
              <a:t>?</a:t>
            </a:r>
            <a:r>
              <a:rPr lang="en-US" sz="1800" b="1" dirty="0">
                <a:latin typeface="+mn-lt"/>
              </a:rPr>
              <a:t>	2. </a:t>
            </a:r>
            <a:r>
              <a:rPr lang="ko-KR" altLang="en-US" sz="1800" b="1" dirty="0">
                <a:latin typeface="+mn-lt"/>
              </a:rPr>
              <a:t>데이터 마이닝 방법들</a:t>
            </a:r>
            <a:r>
              <a:rPr lang="en-US" sz="1800" b="1" dirty="0">
                <a:latin typeface="+mn-lt"/>
              </a:rPr>
              <a:t>	</a:t>
            </a:r>
            <a:r>
              <a:rPr lang="en-US" sz="1800" b="1" dirty="0">
                <a:solidFill>
                  <a:schemeClr val="bg1"/>
                </a:solidFill>
                <a:latin typeface="+mn-lt"/>
              </a:rPr>
              <a:t>3. </a:t>
            </a:r>
            <a:r>
              <a:rPr lang="ko-KR" altLang="en-US" sz="1800" b="1" dirty="0">
                <a:solidFill>
                  <a:schemeClr val="bg1"/>
                </a:solidFill>
                <a:latin typeface="+mn-lt"/>
              </a:rPr>
              <a:t>데이터 마이닝의 이슈들</a:t>
            </a:r>
            <a:r>
              <a:rPr lang="en-US" sz="1800" b="1" dirty="0">
                <a:latin typeface="+mn-lt"/>
              </a:rPr>
              <a:t>	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b="1" dirty="0">
                <a:latin typeface="+mn-lt"/>
              </a:rPr>
              <a:t>데이터 마이닝의 이슈들 </a:t>
            </a:r>
            <a:r>
              <a:rPr lang="en-US" altLang="ko-KR" sz="4000" b="1" dirty="0">
                <a:latin typeface="+mn-lt"/>
              </a:rPr>
              <a:t>&amp; </a:t>
            </a:r>
            <a:r>
              <a:rPr lang="ko-KR" altLang="en-US" sz="4000" b="1" dirty="0">
                <a:latin typeface="+mn-lt"/>
              </a:rPr>
              <a:t>유의사항</a:t>
            </a:r>
            <a:endParaRPr lang="en-US" sz="4000" b="1" dirty="0">
              <a:latin typeface="+mn-lt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38200" y="1315843"/>
            <a:ext cx="11128513" cy="5330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Clr>
                <a:srgbClr val="6549AA"/>
              </a:buClr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6549AA"/>
              </a:buClr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6549AA"/>
              </a:buClr>
            </a:pPr>
            <a:r>
              <a:rPr lang="ko-KR" altLang="en-US" sz="2400" dirty="0"/>
              <a:t>데이터 마이닝은 신이 아니다</a:t>
            </a:r>
            <a:r>
              <a:rPr lang="en-US" altLang="ko-KR" sz="2400" dirty="0"/>
              <a:t>. 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6549AA"/>
              </a:buClr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6549AA"/>
              </a:buClr>
            </a:pPr>
            <a:r>
              <a:rPr lang="ko-KR" altLang="en-US" sz="2400" dirty="0"/>
              <a:t>찾아낸 모든 규칙들이 의미 있는 것은 아니다</a:t>
            </a:r>
            <a:r>
              <a:rPr lang="en-US" altLang="ko-KR" sz="2400" dirty="0"/>
              <a:t>. 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6549AA"/>
              </a:buClr>
            </a:pPr>
            <a:endParaRPr lang="en-US" altLang="ko-KR" sz="2400" dirty="0"/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6549AA"/>
              </a:buClr>
            </a:pPr>
            <a:r>
              <a:rPr lang="ko-KR" altLang="en-US" sz="2400" dirty="0"/>
              <a:t>숫자와 컴퓨터에 집착하지 말자</a:t>
            </a:r>
            <a:r>
              <a:rPr lang="en-US" altLang="ko-KR" sz="2400" dirty="0"/>
              <a:t>. 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6549AA"/>
              </a:buClr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6549AA"/>
              </a:buClr>
            </a:pPr>
            <a:r>
              <a:rPr lang="ko-KR" altLang="en-US" sz="2400" dirty="0"/>
              <a:t>적절한 배경지식도 필요하다</a:t>
            </a:r>
            <a:r>
              <a:rPr lang="en-US" altLang="ko-KR" sz="2400" dirty="0"/>
              <a:t>. 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6549AA"/>
              </a:buClr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6549AA"/>
              </a:buClr>
            </a:pPr>
            <a:r>
              <a:rPr lang="ko-KR" altLang="en-US" sz="2400" dirty="0"/>
              <a:t>형식적이고 </a:t>
            </a:r>
            <a:r>
              <a:rPr lang="ko-KR" altLang="en-US" sz="2400" dirty="0" err="1"/>
              <a:t>약식화된</a:t>
            </a:r>
            <a:r>
              <a:rPr lang="ko-KR" altLang="en-US" sz="2400" dirty="0"/>
              <a:t> 검증을 피하자</a:t>
            </a:r>
            <a:r>
              <a:rPr lang="en-US" altLang="ko-KR" sz="2400" dirty="0"/>
              <a:t>. </a:t>
            </a:r>
            <a:endParaRPr lang="en-US" sz="2400" dirty="0"/>
          </a:p>
          <a:p>
            <a:pPr>
              <a:lnSpc>
                <a:spcPct val="200000"/>
              </a:lnSpc>
              <a:spcBef>
                <a:spcPts val="0"/>
              </a:spcBef>
              <a:buClr>
                <a:srgbClr val="6549AA"/>
              </a:buClr>
            </a:pP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9382539" y="-3101009"/>
                <a:ext cx="22012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D4147C00-7FD1-5E4E-B1A8-226510978706}" type="mathplaceholder">
                        <a:rPr lang="en-US" altLang="ko-KR" i="1" smtClean="0">
                          <a:latin typeface="Cambria Math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2539" y="-3101009"/>
                <a:ext cx="2201244" cy="369332"/>
              </a:xfrm>
              <a:prstGeom prst="rect">
                <a:avLst/>
              </a:prstGeom>
              <a:blipFill rotWithShape="0">
                <a:blip r:embed="rId5"/>
                <a:stretch>
                  <a:fillRect t="-95082" b="-121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8337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C5E6CFF1-2F42-4E10-9A97-F116F46F53F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51" b="21799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67182200-4859-4C8D-BCBB-55B245C28BA3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/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ko-KR" altLang="en-US" sz="6000" b="1" dirty="0">
                <a:solidFill>
                  <a:srgbClr val="FFFFFF"/>
                </a:solidFill>
                <a:latin typeface="+mn-lt"/>
              </a:rPr>
              <a:t>끝</a:t>
            </a:r>
            <a:endParaRPr lang="en-US" sz="6000" b="1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5379" y="1065862"/>
            <a:ext cx="5744685" cy="4726276"/>
          </a:xfrm>
        </p:spPr>
        <p:txBody>
          <a:bodyPr anchor="ctr">
            <a:normAutofit/>
          </a:bodyPr>
          <a:lstStyle/>
          <a:p>
            <a:pPr>
              <a:spcBef>
                <a:spcPts val="0"/>
              </a:spcBef>
              <a:buClr>
                <a:srgbClr val="6549AA"/>
              </a:buClr>
              <a:defRPr/>
            </a:pPr>
            <a:r>
              <a:rPr lang="ko-KR" altLang="en-US" sz="3200" b="1" dirty="0">
                <a:solidFill>
                  <a:srgbClr val="FFFFFF"/>
                </a:solidFill>
              </a:rPr>
              <a:t>한 학기동안 열심히 해봅시다</a:t>
            </a:r>
            <a:r>
              <a:rPr lang="en-US" altLang="ko-KR" sz="3200" b="1" dirty="0">
                <a:solidFill>
                  <a:srgbClr val="FFFFFF"/>
                </a:solidFill>
              </a:rPr>
              <a:t>!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53254" y="6356350"/>
            <a:ext cx="900545" cy="365125"/>
          </a:xfrm>
          <a:prstGeom prst="ellipse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6113E31D-E2AB-40D1-8B51-AFA5AFEF393A}" type="slidenum">
              <a:rPr lang="en-US">
                <a:solidFill>
                  <a:srgbClr val="FFFFFF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13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4207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+mn-lt"/>
              </a:rPr>
              <a:t>목차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marR="0" lvl="0" indent="-51435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549AA"/>
              </a:buClr>
              <a:buSzTx/>
              <a:buFont typeface="+mj-lt"/>
              <a:buAutoNum type="arabicPeriod"/>
              <a:tabLst/>
              <a:defRPr/>
            </a:pPr>
            <a:r>
              <a:rPr lang="ko-KR" altLang="en-US" dirty="0"/>
              <a:t>데이터 마이닝이란</a:t>
            </a:r>
            <a:r>
              <a:rPr lang="en-US" altLang="ko-KR" dirty="0"/>
              <a:t>?</a:t>
            </a:r>
            <a:endParaRPr lang="en-US" dirty="0"/>
          </a:p>
          <a:p>
            <a:pPr marL="514350" marR="0" lvl="0" indent="-51435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549AA"/>
              </a:buClr>
              <a:buSzTx/>
              <a:buFont typeface="+mj-lt"/>
              <a:buAutoNum type="arabicPeriod"/>
              <a:tabLst/>
              <a:defRPr/>
            </a:pPr>
            <a:r>
              <a:rPr lang="ko-KR" altLang="en-US" dirty="0"/>
              <a:t>데이터 마이닝 방법들</a:t>
            </a:r>
            <a:endParaRPr lang="en-US" altLang="ko-KR" dirty="0"/>
          </a:p>
          <a:p>
            <a:pPr marL="514350" marR="0" lvl="0" indent="-51435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549AA"/>
              </a:buClr>
              <a:buSzTx/>
              <a:buFont typeface="+mj-lt"/>
              <a:buAutoNum type="arabicPeriod"/>
              <a:tabLst/>
              <a:defRPr/>
            </a:pPr>
            <a:r>
              <a:rPr lang="ko-KR" altLang="en-US" dirty="0"/>
              <a:t>데이터 마이닝의 이슈들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alphaModFix amt="3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53" t="8396" r="19876" b="37283"/>
          <a:stretch/>
        </p:blipFill>
        <p:spPr>
          <a:xfrm rot="19673766">
            <a:off x="5737594" y="368363"/>
            <a:ext cx="6421493" cy="598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9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576470"/>
          </a:xfrm>
          <a:prstGeom prst="rect">
            <a:avLst/>
          </a:prstGeom>
          <a:solidFill>
            <a:srgbClr val="6549AA">
              <a:alpha val="9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9756"/>
            <a:ext cx="12192000" cy="516836"/>
          </a:xfrm>
        </p:spPr>
        <p:txBody>
          <a:bodyPr>
            <a:normAutofit/>
          </a:bodyPr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+mn-lt"/>
              </a:rPr>
              <a:t>1. </a:t>
            </a:r>
            <a:r>
              <a:rPr lang="ko-KR" altLang="en-US" sz="1800" b="1" dirty="0">
                <a:solidFill>
                  <a:schemeClr val="bg1"/>
                </a:solidFill>
                <a:latin typeface="+mn-lt"/>
              </a:rPr>
              <a:t>데이터 마이닝이란</a:t>
            </a:r>
            <a:r>
              <a:rPr lang="en-US" altLang="ko-KR" sz="1800" b="1" dirty="0">
                <a:solidFill>
                  <a:schemeClr val="bg1"/>
                </a:solidFill>
                <a:latin typeface="+mn-lt"/>
              </a:rPr>
              <a:t>?</a:t>
            </a:r>
            <a:r>
              <a:rPr lang="en-US" sz="1800" b="1" dirty="0">
                <a:latin typeface="+mn-lt"/>
              </a:rPr>
              <a:t>	2. </a:t>
            </a:r>
            <a:r>
              <a:rPr lang="ko-KR" altLang="en-US" sz="1800" b="1" dirty="0">
                <a:latin typeface="+mn-lt"/>
              </a:rPr>
              <a:t>데이터 마이닝 방법들</a:t>
            </a:r>
            <a:r>
              <a:rPr lang="en-US" sz="1800" b="1" dirty="0">
                <a:latin typeface="+mn-lt"/>
              </a:rPr>
              <a:t>	3. </a:t>
            </a:r>
            <a:r>
              <a:rPr lang="ko-KR" altLang="en-US" sz="1800" b="1" dirty="0">
                <a:latin typeface="+mn-lt"/>
              </a:rPr>
              <a:t>데이터 마이닝의 이슈들</a:t>
            </a:r>
            <a:r>
              <a:rPr lang="en-US" sz="1800" b="1" dirty="0">
                <a:latin typeface="+mn-lt"/>
              </a:rPr>
              <a:t>	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b="1" dirty="0">
                <a:latin typeface="+mn-lt"/>
              </a:rPr>
              <a:t>데이터 마이닝의 정의</a:t>
            </a:r>
            <a:endParaRPr lang="en-US" sz="4000" b="1" dirty="0">
              <a:latin typeface="+mn-lt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030493" y="1315843"/>
            <a:ext cx="6936220" cy="5330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Clr>
                <a:srgbClr val="6549AA"/>
              </a:buClr>
              <a:buNone/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6549AA"/>
              </a:buClr>
            </a:pPr>
            <a:r>
              <a:rPr lang="ko-KR" altLang="en-US" b="1" dirty="0"/>
              <a:t>다양한 정의들</a:t>
            </a:r>
            <a:endParaRPr lang="en-US" altLang="ko-KR" b="1" dirty="0"/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6549AA"/>
              </a:buClr>
            </a:pPr>
            <a:endParaRPr lang="en-US" altLang="ko-KR" b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rgbClr val="6549AA"/>
              </a:buClr>
              <a:buNone/>
            </a:pPr>
            <a:r>
              <a:rPr lang="en-US" altLang="ko-KR" dirty="0"/>
              <a:t>-</a:t>
            </a:r>
            <a:r>
              <a:rPr lang="ko-KR" altLang="en-US" dirty="0"/>
              <a:t>수 많은 데이터 속에서 의미 있고 흥미로운 패턴을 찾아내는 일</a:t>
            </a:r>
            <a:r>
              <a:rPr lang="en-US" altLang="ko-KR" dirty="0"/>
              <a:t> (nontrivial, implicit, unknown, potentially useful)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rgbClr val="6549AA"/>
              </a:buClr>
              <a:buNone/>
            </a:pP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-EDA, data oriented, model fitting</a:t>
            </a:r>
            <a:br>
              <a:rPr lang="en-US" altLang="ko-KR" dirty="0"/>
            </a:b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6549AA"/>
              </a:buClr>
            </a:pPr>
            <a:r>
              <a:rPr lang="ko-KR" altLang="en-US" dirty="0"/>
              <a:t>다양한 분야</a:t>
            </a:r>
            <a:r>
              <a:rPr lang="en-US" altLang="ko-KR" dirty="0"/>
              <a:t>(Database, Statistics, ML, AI,…)</a:t>
            </a:r>
            <a:br>
              <a:rPr lang="en-US" altLang="ko-KR" dirty="0"/>
            </a:br>
            <a:r>
              <a:rPr lang="ko-KR" altLang="en-US" dirty="0"/>
              <a:t>다양한 이름</a:t>
            </a:r>
            <a:r>
              <a:rPr lang="en-US" altLang="ko-KR" dirty="0"/>
              <a:t>(EDA, KDD, BI,…)</a:t>
            </a: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6549AA"/>
              </a:buClr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6549AA"/>
              </a:buClr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6549AA"/>
              </a:buClr>
            </a:pPr>
            <a:endParaRPr lang="en-US" sz="2400" dirty="0"/>
          </a:p>
          <a:p>
            <a:pPr>
              <a:lnSpc>
                <a:spcPct val="150000"/>
              </a:lnSpc>
              <a:spcBef>
                <a:spcPts val="0"/>
              </a:spcBef>
              <a:buClr>
                <a:srgbClr val="6549AA"/>
              </a:buClr>
            </a:pPr>
            <a:endParaRPr lang="en-US" sz="2400" dirty="0"/>
          </a:p>
          <a:p>
            <a:pPr>
              <a:lnSpc>
                <a:spcPct val="150000"/>
              </a:lnSpc>
              <a:spcBef>
                <a:spcPts val="0"/>
              </a:spcBef>
              <a:buClr>
                <a:srgbClr val="6549AA"/>
              </a:buClr>
            </a:pPr>
            <a:endParaRPr lang="en-US" sz="2400" dirty="0"/>
          </a:p>
          <a:p>
            <a:pPr>
              <a:lnSpc>
                <a:spcPct val="200000"/>
              </a:lnSpc>
              <a:spcBef>
                <a:spcPts val="0"/>
              </a:spcBef>
              <a:buClr>
                <a:srgbClr val="6549AA"/>
              </a:buClr>
            </a:pP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9382539" y="-3101009"/>
                <a:ext cx="22012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D4AB19D0-FA1A-1F4F-AA0B-75724819CEB7}" type="mathplaceholder">
                        <a:rPr lang="en-US" altLang="ko-KR" i="1" smtClean="0">
                          <a:latin typeface="Cambria Math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2539" y="-3101009"/>
                <a:ext cx="2201244" cy="369332"/>
              </a:xfrm>
              <a:prstGeom prst="rect">
                <a:avLst/>
              </a:prstGeom>
              <a:blipFill rotWithShape="0">
                <a:blip r:embed="rId5"/>
                <a:stretch>
                  <a:fillRect t="-95082" b="-121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</a:t>
            </a:fld>
            <a:endParaRPr lang="en-US" dirty="0"/>
          </a:p>
        </p:txBody>
      </p:sp>
      <p:pic>
        <p:nvPicPr>
          <p:cNvPr id="1028" name="Picture 4" descr="관련 이미지">
            <a:extLst>
              <a:ext uri="{FF2B5EF4-FFF2-40B4-BE49-F238E27FC236}">
                <a16:creationId xmlns:a16="http://schemas.microsoft.com/office/drawing/2014/main" xmlns="" id="{03EDA18F-358A-4482-AACB-4D018FA701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713" y="1862418"/>
            <a:ext cx="4644770" cy="4493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8725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576470"/>
          </a:xfrm>
          <a:prstGeom prst="rect">
            <a:avLst/>
          </a:prstGeom>
          <a:solidFill>
            <a:srgbClr val="6549AA">
              <a:alpha val="9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9756"/>
            <a:ext cx="12192000" cy="516836"/>
          </a:xfrm>
        </p:spPr>
        <p:txBody>
          <a:bodyPr>
            <a:normAutofit/>
          </a:bodyPr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+mn-lt"/>
              </a:rPr>
              <a:t>1. </a:t>
            </a:r>
            <a:r>
              <a:rPr lang="ko-KR" altLang="en-US" sz="1800" b="1" dirty="0">
                <a:solidFill>
                  <a:schemeClr val="bg1"/>
                </a:solidFill>
                <a:latin typeface="+mn-lt"/>
              </a:rPr>
              <a:t>데이터 마이닝이란</a:t>
            </a:r>
            <a:r>
              <a:rPr lang="en-US" altLang="ko-KR" sz="1800" b="1" dirty="0">
                <a:solidFill>
                  <a:schemeClr val="bg1"/>
                </a:solidFill>
                <a:latin typeface="+mn-lt"/>
              </a:rPr>
              <a:t>?</a:t>
            </a:r>
            <a:r>
              <a:rPr lang="en-US" sz="1800" b="1" dirty="0">
                <a:latin typeface="+mn-lt"/>
              </a:rPr>
              <a:t>	2. </a:t>
            </a:r>
            <a:r>
              <a:rPr lang="ko-KR" altLang="en-US" sz="1800" b="1" dirty="0">
                <a:latin typeface="+mn-lt"/>
              </a:rPr>
              <a:t>데이터 마이닝 방법들</a:t>
            </a:r>
            <a:r>
              <a:rPr lang="en-US" sz="1800" b="1" dirty="0">
                <a:latin typeface="+mn-lt"/>
              </a:rPr>
              <a:t>	3. </a:t>
            </a:r>
            <a:r>
              <a:rPr lang="ko-KR" altLang="en-US" sz="1800" b="1" dirty="0">
                <a:latin typeface="+mn-lt"/>
              </a:rPr>
              <a:t>데이터 마이닝의 이슈들</a:t>
            </a:r>
            <a:r>
              <a:rPr lang="en-US" sz="1800" b="1" dirty="0">
                <a:latin typeface="+mn-lt"/>
              </a:rPr>
              <a:t>	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b="1" dirty="0">
                <a:latin typeface="+mn-lt"/>
              </a:rPr>
              <a:t>데이터 마이닝 과정</a:t>
            </a:r>
            <a:endParaRPr lang="en-US" sz="4000" b="1" dirty="0">
              <a:latin typeface="+mn-lt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938682" y="1315843"/>
            <a:ext cx="5028031" cy="5330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Clr>
                <a:srgbClr val="6549AA"/>
              </a:buClr>
              <a:buNone/>
            </a:pPr>
            <a:r>
              <a:rPr lang="ko-KR" altLang="en-US" dirty="0"/>
              <a:t>우리가 주로 하게 될 일</a:t>
            </a:r>
            <a:r>
              <a:rPr lang="en-US" altLang="ko-KR" dirty="0"/>
              <a:t/>
            </a:r>
            <a:br>
              <a:rPr lang="en-US" altLang="ko-KR" dirty="0"/>
            </a:b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6549AA"/>
              </a:buClr>
            </a:pPr>
            <a:r>
              <a:rPr lang="en-US" dirty="0"/>
              <a:t>Data cleaning and preprocessing(60% effort)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6549AA"/>
              </a:buClr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6549AA"/>
              </a:buClr>
            </a:pPr>
            <a:r>
              <a:rPr lang="en-US" dirty="0"/>
              <a:t>Data reduction and transformation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6549AA"/>
              </a:buClr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6549AA"/>
              </a:buClr>
            </a:pPr>
            <a:r>
              <a:rPr lang="en-US" dirty="0"/>
              <a:t>Data mining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6549AA"/>
              </a:buClr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6549AA"/>
              </a:buClr>
            </a:pPr>
            <a:r>
              <a:rPr lang="en-US" dirty="0"/>
              <a:t>Pattern evaluation and knowledge presentation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6549AA"/>
              </a:buClr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6549AA"/>
              </a:buClr>
            </a:pPr>
            <a:endParaRPr lang="en-US" sz="2400" dirty="0"/>
          </a:p>
          <a:p>
            <a:pPr>
              <a:lnSpc>
                <a:spcPct val="150000"/>
              </a:lnSpc>
              <a:spcBef>
                <a:spcPts val="0"/>
              </a:spcBef>
              <a:buClr>
                <a:srgbClr val="6549AA"/>
              </a:buClr>
            </a:pPr>
            <a:endParaRPr lang="en-US" sz="2400" dirty="0"/>
          </a:p>
          <a:p>
            <a:pPr>
              <a:lnSpc>
                <a:spcPct val="150000"/>
              </a:lnSpc>
              <a:spcBef>
                <a:spcPts val="0"/>
              </a:spcBef>
              <a:buClr>
                <a:srgbClr val="6549AA"/>
              </a:buClr>
            </a:pPr>
            <a:endParaRPr lang="en-US" sz="2400" dirty="0"/>
          </a:p>
          <a:p>
            <a:pPr>
              <a:lnSpc>
                <a:spcPct val="200000"/>
              </a:lnSpc>
              <a:spcBef>
                <a:spcPts val="0"/>
              </a:spcBef>
              <a:buClr>
                <a:srgbClr val="6549AA"/>
              </a:buClr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9382539" y="-3101009"/>
                <a:ext cx="22012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4A0D6B30-2A73-9241-88FF-90B6D8E4FF6E}" type="mathplaceholder">
                        <a:rPr lang="en-US" altLang="ko-KR" i="1" smtClean="0">
                          <a:latin typeface="Cambria Math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2539" y="-3101009"/>
                <a:ext cx="2201244" cy="369332"/>
              </a:xfrm>
              <a:prstGeom prst="rect">
                <a:avLst/>
              </a:prstGeom>
              <a:blipFill rotWithShape="0">
                <a:blip r:embed="rId5"/>
                <a:stretch>
                  <a:fillRect t="-95082" b="-121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</a:t>
            </a:fld>
            <a:endParaRPr 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D2B41702-823B-45F0-AD7B-8FF23ADD5D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5077" y="2016057"/>
            <a:ext cx="6389881" cy="3866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732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576470"/>
          </a:xfrm>
          <a:prstGeom prst="rect">
            <a:avLst/>
          </a:prstGeom>
          <a:solidFill>
            <a:srgbClr val="6549AA">
              <a:alpha val="9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9756"/>
            <a:ext cx="12192000" cy="516836"/>
          </a:xfrm>
        </p:spPr>
        <p:txBody>
          <a:bodyPr>
            <a:normAutofit/>
          </a:bodyPr>
          <a:lstStyle/>
          <a:p>
            <a:pPr algn="ctr"/>
            <a:r>
              <a:rPr lang="en-US" sz="1800" b="1" dirty="0">
                <a:latin typeface="+mn-lt"/>
              </a:rPr>
              <a:t>1. </a:t>
            </a:r>
            <a:r>
              <a:rPr lang="ko-KR" altLang="en-US" sz="1800" b="1" dirty="0">
                <a:latin typeface="+mn-lt"/>
              </a:rPr>
              <a:t>데이터 마이닝이란</a:t>
            </a:r>
            <a:r>
              <a:rPr lang="en-US" altLang="ko-KR" sz="1800" b="1" dirty="0">
                <a:latin typeface="+mn-lt"/>
              </a:rPr>
              <a:t>?</a:t>
            </a:r>
            <a:r>
              <a:rPr lang="en-US" sz="1800" b="1" dirty="0">
                <a:latin typeface="+mn-lt"/>
              </a:rPr>
              <a:t>	</a:t>
            </a:r>
            <a:r>
              <a:rPr lang="en-US" sz="1800" b="1" dirty="0">
                <a:solidFill>
                  <a:schemeClr val="bg1"/>
                </a:solidFill>
                <a:latin typeface="+mn-lt"/>
              </a:rPr>
              <a:t>2. </a:t>
            </a:r>
            <a:r>
              <a:rPr lang="ko-KR" altLang="en-US" sz="1800" b="1" dirty="0">
                <a:solidFill>
                  <a:schemeClr val="bg1"/>
                </a:solidFill>
                <a:latin typeface="+mn-lt"/>
              </a:rPr>
              <a:t>데이터 마이닝 방법들</a:t>
            </a:r>
            <a:r>
              <a:rPr lang="en-US" sz="1800" b="1" dirty="0">
                <a:latin typeface="+mn-lt"/>
              </a:rPr>
              <a:t>	3. </a:t>
            </a:r>
            <a:r>
              <a:rPr lang="ko-KR" altLang="en-US" sz="1800" b="1" dirty="0">
                <a:latin typeface="+mn-lt"/>
              </a:rPr>
              <a:t>데이터 마이닝의 이슈들</a:t>
            </a:r>
            <a:r>
              <a:rPr lang="en-US" sz="1800" b="1" dirty="0">
                <a:latin typeface="+mn-lt"/>
              </a:rPr>
              <a:t>	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b="1" dirty="0">
                <a:latin typeface="+mn-lt"/>
              </a:rPr>
              <a:t>데이터 마이닝 목적</a:t>
            </a:r>
            <a:endParaRPr lang="en-US" sz="4000" b="1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 txBox="1">
                <a:spLocks/>
              </p:cNvSpPr>
              <p:nvPr/>
            </p:nvSpPr>
            <p:spPr>
              <a:xfrm>
                <a:off x="838200" y="1315843"/>
                <a:ext cx="11128513" cy="533028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ts val="0"/>
                  </a:spcBef>
                  <a:buClr>
                    <a:srgbClr val="6549AA"/>
                  </a:buClr>
                </a:pPr>
                <a:endParaRPr lang="en-US" sz="24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buClr>
                    <a:srgbClr val="6549AA"/>
                  </a:buClr>
                </a:pPr>
                <a:r>
                  <a:rPr lang="ko-KR" altLang="en-US" sz="2400" dirty="0"/>
                  <a:t>데이터 사이의 관계를 찾는 일 </a:t>
                </a:r>
                <a:r>
                  <a:rPr lang="en-US" altLang="ko-KR" sz="2400" dirty="0">
                    <a:sym typeface="Wingdings" panose="05000000000000000000" pitchFamily="2" charset="2"/>
                  </a:rPr>
                  <a:t> </a:t>
                </a:r>
                <a:r>
                  <a:rPr lang="ko-KR" altLang="en-US" sz="2400" dirty="0">
                    <a:solidFill>
                      <a:srgbClr val="C00000"/>
                    </a:solidFill>
                    <a:sym typeface="Wingdings" panose="05000000000000000000" pitchFamily="2" charset="2"/>
                  </a:rPr>
                  <a:t>관계식</a:t>
                </a:r>
                <a:r>
                  <a:rPr lang="en-US" altLang="ko-KR" sz="2400" dirty="0">
                    <a:solidFill>
                      <a:srgbClr val="C00000"/>
                    </a:solidFill>
                    <a:sym typeface="Wingdings" panose="05000000000000000000" pitchFamily="2" charset="2"/>
                  </a:rPr>
                  <a:t>(</a:t>
                </a:r>
                <a:r>
                  <a:rPr lang="ko-KR" altLang="en-US" sz="2400" dirty="0">
                    <a:solidFill>
                      <a:srgbClr val="C00000"/>
                    </a:solidFill>
                    <a:sym typeface="Wingdings" panose="05000000000000000000" pitchFamily="2" charset="2"/>
                  </a:rPr>
                  <a:t>함수</a:t>
                </a:r>
                <a:r>
                  <a:rPr lang="en-US" altLang="ko-KR" sz="2400" dirty="0">
                    <a:solidFill>
                      <a:srgbClr val="C00000"/>
                    </a:solidFill>
                    <a:sym typeface="Wingdings" panose="05000000000000000000" pitchFamily="2" charset="2"/>
                  </a:rPr>
                  <a:t>)</a:t>
                </a:r>
                <a:r>
                  <a:rPr lang="ko-KR" altLang="en-US" sz="2400" dirty="0">
                    <a:solidFill>
                      <a:srgbClr val="C00000"/>
                    </a:solidFill>
                    <a:sym typeface="Wingdings" panose="05000000000000000000" pitchFamily="2" charset="2"/>
                  </a:rPr>
                  <a:t>를 추정 </a:t>
                </a:r>
                <a:r>
                  <a:rPr lang="en-US" altLang="ko-KR" sz="2400" dirty="0">
                    <a:solidFill>
                      <a:srgbClr val="C00000"/>
                    </a:solidFill>
                    <a:sym typeface="Wingdings" panose="05000000000000000000" pitchFamily="2" charset="2"/>
                  </a:rPr>
                  <a:t>(Estimating </a:t>
                </a:r>
                <a14:m>
                  <m:oMath xmlns:m="http://schemas.openxmlformats.org/officeDocument/2006/math">
                    <m:r>
                      <a:rPr lang="en-US" altLang="ko-KR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ko-KR" sz="2400" dirty="0">
                    <a:solidFill>
                      <a:srgbClr val="C00000"/>
                    </a:solidFill>
                    <a:sym typeface="Wingdings" panose="05000000000000000000" pitchFamily="2" charset="2"/>
                  </a:rPr>
                  <a:t>)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Clr>
                    <a:srgbClr val="6549AA"/>
                  </a:buClr>
                  <a:buNone/>
                </a:pPr>
                <a:endParaRPr lang="en-US" sz="24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buClr>
                    <a:srgbClr val="6549AA"/>
                  </a:buClr>
                </a:pPr>
                <a:endParaRPr lang="en-US" sz="24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buClr>
                    <a:srgbClr val="6549AA"/>
                  </a:buClr>
                </a:pPr>
                <a:endParaRPr lang="en-US" sz="24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buClr>
                    <a:srgbClr val="6549AA"/>
                  </a:buClr>
                </a:pPr>
                <a:endParaRPr lang="en-US" sz="24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buClr>
                    <a:srgbClr val="6549AA"/>
                  </a:buClr>
                </a:pPr>
                <a:endParaRPr lang="en-US" sz="2400" dirty="0"/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buClr>
                    <a:srgbClr val="6549AA"/>
                  </a:buClr>
                </a:pPr>
                <a:endParaRPr lang="en-US" sz="2400" dirty="0"/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buClr>
                    <a:srgbClr val="6549AA"/>
                  </a:buClr>
                </a:pPr>
                <a:endParaRPr lang="en-US" sz="2400" dirty="0"/>
              </a:p>
              <a:p>
                <a:pPr>
                  <a:lnSpc>
                    <a:spcPct val="200000"/>
                  </a:lnSpc>
                  <a:spcBef>
                    <a:spcPts val="0"/>
                  </a:spcBef>
                  <a:buClr>
                    <a:srgbClr val="6549AA"/>
                  </a:buClr>
                </a:pPr>
                <a:endParaRPr lang="en-US" sz="2400" dirty="0"/>
              </a:p>
            </p:txBody>
          </p:sp>
        </mc:Choice>
        <mc:Fallback xmlns="">
          <p:sp>
            <p:nvSpPr>
              <p:cNvPr id="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315843"/>
                <a:ext cx="11128513" cy="5330283"/>
              </a:xfrm>
              <a:prstGeom prst="rect">
                <a:avLst/>
              </a:prstGeom>
              <a:blipFill>
                <a:blip r:embed="rId3"/>
                <a:stretch>
                  <a:fillRect l="-7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9382539" y="-3101009"/>
                <a:ext cx="22012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EBC02116-E949-5D43-AF72-F39EA722AF48}" type="mathplaceholder">
                        <a:rPr lang="en-US" altLang="ko-KR" i="1" smtClean="0">
                          <a:latin typeface="Cambria Math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2539" y="-3101009"/>
                <a:ext cx="2201244" cy="369332"/>
              </a:xfrm>
              <a:prstGeom prst="rect">
                <a:avLst/>
              </a:prstGeom>
              <a:blipFill rotWithShape="0">
                <a:blip r:embed="rId5"/>
                <a:stretch>
                  <a:fillRect t="-95082" b="-121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4</a:t>
            </a:fld>
            <a:endParaRPr lang="en-US" dirty="0"/>
          </a:p>
        </p:txBody>
      </p:sp>
      <p:graphicFrame>
        <p:nvGraphicFramePr>
          <p:cNvPr id="7" name="다이어그램 6">
            <a:extLst>
              <a:ext uri="{FF2B5EF4-FFF2-40B4-BE49-F238E27FC236}">
                <a16:creationId xmlns:a16="http://schemas.microsoft.com/office/drawing/2014/main" xmlns="" id="{16A7F23E-4694-4697-9F5E-BB25975798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74462164"/>
              </p:ext>
            </p:extLst>
          </p:nvPr>
        </p:nvGraphicFramePr>
        <p:xfrm>
          <a:off x="1390650" y="2647951"/>
          <a:ext cx="7753350" cy="31920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2229330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576470"/>
          </a:xfrm>
          <a:prstGeom prst="rect">
            <a:avLst/>
          </a:prstGeom>
          <a:solidFill>
            <a:srgbClr val="6549AA">
              <a:alpha val="9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9756"/>
            <a:ext cx="12192000" cy="516836"/>
          </a:xfrm>
        </p:spPr>
        <p:txBody>
          <a:bodyPr>
            <a:normAutofit/>
          </a:bodyPr>
          <a:lstStyle/>
          <a:p>
            <a:pPr algn="ctr"/>
            <a:r>
              <a:rPr lang="en-US" sz="1800" b="1" dirty="0">
                <a:latin typeface="+mn-lt"/>
              </a:rPr>
              <a:t>1. </a:t>
            </a:r>
            <a:r>
              <a:rPr lang="ko-KR" altLang="en-US" sz="1800" b="1" dirty="0">
                <a:latin typeface="+mn-lt"/>
              </a:rPr>
              <a:t>데이터 마이닝이란</a:t>
            </a:r>
            <a:r>
              <a:rPr lang="en-US" altLang="ko-KR" sz="1800" b="1" dirty="0">
                <a:latin typeface="+mn-lt"/>
              </a:rPr>
              <a:t>?</a:t>
            </a:r>
            <a:r>
              <a:rPr lang="en-US" sz="1800" b="1" dirty="0">
                <a:latin typeface="+mn-lt"/>
              </a:rPr>
              <a:t>	</a:t>
            </a:r>
            <a:r>
              <a:rPr lang="en-US" sz="1800" b="1" dirty="0">
                <a:solidFill>
                  <a:schemeClr val="bg1"/>
                </a:solidFill>
                <a:latin typeface="+mn-lt"/>
              </a:rPr>
              <a:t>2. </a:t>
            </a:r>
            <a:r>
              <a:rPr lang="ko-KR" altLang="en-US" sz="1800" b="1" dirty="0">
                <a:solidFill>
                  <a:schemeClr val="bg1"/>
                </a:solidFill>
                <a:latin typeface="+mn-lt"/>
              </a:rPr>
              <a:t>데이터 마이닝 방법들</a:t>
            </a:r>
            <a:r>
              <a:rPr lang="en-US" sz="1800" b="1" dirty="0">
                <a:latin typeface="+mn-lt"/>
              </a:rPr>
              <a:t>	3. </a:t>
            </a:r>
            <a:r>
              <a:rPr lang="ko-KR" altLang="en-US" sz="1800" b="1" dirty="0">
                <a:latin typeface="+mn-lt"/>
              </a:rPr>
              <a:t>데이터 마이닝의 이슈들</a:t>
            </a:r>
            <a:r>
              <a:rPr lang="en-US" sz="1800" b="1" dirty="0">
                <a:latin typeface="+mn-lt"/>
              </a:rPr>
              <a:t>	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b="1" dirty="0">
                <a:latin typeface="+mn-lt"/>
              </a:rPr>
              <a:t>그렇다면 추정은 어떻게</a:t>
            </a:r>
            <a:r>
              <a:rPr lang="en-US" altLang="ko-KR" sz="4000" b="1" dirty="0">
                <a:latin typeface="+mn-lt"/>
              </a:rPr>
              <a:t>?</a:t>
            </a:r>
            <a:endParaRPr lang="en-US" sz="4000" b="1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 txBox="1">
                <a:spLocks/>
              </p:cNvSpPr>
              <p:nvPr/>
            </p:nvSpPr>
            <p:spPr>
              <a:xfrm>
                <a:off x="838200" y="1315843"/>
                <a:ext cx="11128513" cy="533028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ts val="0"/>
                  </a:spcBef>
                  <a:buClr>
                    <a:srgbClr val="6549AA"/>
                  </a:buClr>
                </a:pPr>
                <a:endParaRPr lang="en-US" sz="24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buClr>
                    <a:srgbClr val="6549AA"/>
                  </a:buClr>
                </a:pPr>
                <a:r>
                  <a:rPr lang="en-US" sz="2400" b="1" dirty="0"/>
                  <a:t>Parametric methods</a:t>
                </a:r>
                <a:r>
                  <a:rPr lang="en-US" sz="2400" dirty="0"/>
                  <a:t>: </a:t>
                </a:r>
                <a:r>
                  <a:rPr lang="ko-KR" altLang="en-US" sz="2400" dirty="0"/>
                  <a:t>관계식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ko-KR" altLang="en-US" sz="2400" dirty="0"/>
                  <a:t>가 특정한 형태를 취한다고 가정</a:t>
                </a:r>
                <a:r>
                  <a:rPr lang="en-US" altLang="ko-KR" sz="2400" dirty="0"/>
                  <a:t>. </a:t>
                </a:r>
                <a:r>
                  <a:rPr lang="ko-KR" altLang="en-US" sz="2400" dirty="0"/>
                  <a:t>예를 들어</a:t>
                </a:r>
                <a:r>
                  <a:rPr lang="en-US" altLang="ko-KR" sz="2400" dirty="0"/>
                  <a:t>, </a:t>
                </a:r>
                <a:br>
                  <a:rPr lang="en-US" altLang="ko-KR" sz="2400" dirty="0"/>
                </a:br>
                <a:r>
                  <a:rPr lang="en-US" altLang="ko-KR" sz="2400" dirty="0"/>
                  <a:t/>
                </a:r>
                <a:br>
                  <a:rPr lang="en-US" altLang="ko-KR" sz="2400" dirty="0"/>
                </a:br>
                <a:r>
                  <a:rPr lang="en-US" altLang="ko-KR" sz="2400" dirty="0"/>
                  <a:t/>
                </a:r>
                <a:br>
                  <a:rPr lang="en-US" altLang="ko-KR" sz="2400" dirty="0"/>
                </a:br>
                <a:r>
                  <a:rPr lang="en-US" altLang="ko-KR" sz="2400" dirty="0"/>
                  <a:t/>
                </a:r>
                <a:br>
                  <a:rPr lang="en-US" altLang="ko-KR" sz="2400" dirty="0"/>
                </a:br>
                <a:r>
                  <a:rPr lang="en-US" altLang="ko-KR" sz="2400" dirty="0"/>
                  <a:t/>
                </a:r>
                <a:br>
                  <a:rPr lang="en-US" altLang="ko-KR" sz="2400" dirty="0"/>
                </a:br>
                <a:r>
                  <a:rPr lang="en-US" altLang="ko-KR" sz="2400" dirty="0"/>
                  <a:t>                                        </a:t>
                </a:r>
                <a:r>
                  <a:rPr lang="en-US" sz="2400" dirty="0"/>
                  <a:t> 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Clr>
                    <a:srgbClr val="6549AA"/>
                  </a:buClr>
                  <a:buNone/>
                </a:pPr>
                <a:r>
                  <a:rPr lang="en-US" sz="2400" dirty="0"/>
                  <a:t>                                             -</a:t>
                </a:r>
                <a:r>
                  <a:rPr lang="ko-KR" altLang="en-US" sz="2400" dirty="0"/>
                  <a:t>해석과 활용이 쉬움</a:t>
                </a:r>
                <a:r>
                  <a:rPr lang="en-US" altLang="ko-KR" sz="2400" dirty="0"/>
                  <a:t>./ fit quality</a:t>
                </a:r>
                <a:r>
                  <a:rPr lang="ko-KR" altLang="en-US" sz="2400" dirty="0"/>
                  <a:t>에 한계가 있음</a:t>
                </a:r>
                <a:r>
                  <a:rPr lang="en-US" altLang="ko-KR" sz="2400" dirty="0"/>
                  <a:t>.</a:t>
                </a:r>
                <a:endParaRPr lang="en-US" sz="24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buClr>
                    <a:srgbClr val="6549AA"/>
                  </a:buClr>
                </a:pPr>
                <a:endParaRPr lang="en-US" sz="24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buClr>
                    <a:srgbClr val="6549AA"/>
                  </a:buClr>
                </a:pPr>
                <a:endParaRPr lang="en-US" sz="24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buClr>
                    <a:srgbClr val="6549AA"/>
                  </a:buClr>
                </a:pPr>
                <a:r>
                  <a:rPr lang="en-US" sz="2400" b="1" dirty="0"/>
                  <a:t>Nonparametric methods</a:t>
                </a:r>
                <a:r>
                  <a:rPr lang="en-US" sz="2400" dirty="0"/>
                  <a:t>: </a:t>
                </a:r>
                <a:r>
                  <a:rPr lang="ko-KR" altLang="en-US" sz="2400" dirty="0"/>
                  <a:t>관계식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ko-KR" altLang="en-US" sz="2400" dirty="0"/>
                  <a:t>에 대해서 아무런 가정을 하지 않음</a:t>
                </a:r>
                <a:r>
                  <a:rPr lang="en-US" altLang="ko-KR" sz="2400" dirty="0"/>
                  <a:t>. </a:t>
                </a:r>
                <a:r>
                  <a:rPr lang="ko-KR" altLang="en-US" sz="2400" dirty="0"/>
                  <a:t>그래도</a:t>
                </a:r>
                <a:r>
                  <a:rPr lang="en-US" altLang="ko-KR" sz="2400" dirty="0"/>
                  <a:t/>
                </a:r>
                <a:br>
                  <a:rPr lang="en-US" altLang="ko-KR" sz="2400" dirty="0"/>
                </a:br>
                <a:r>
                  <a:rPr lang="en-US" altLang="ko-KR" sz="2400" dirty="0"/>
                  <a:t>                                                </a:t>
                </a:r>
                <a:r>
                  <a:rPr lang="ko-KR" altLang="en-US" sz="2400" dirty="0"/>
                  <a:t>대충 어느 정도 물결형태인지에 대한 제한 정도는 함</a:t>
                </a:r>
                <a:r>
                  <a:rPr lang="en-US" altLang="ko-KR" sz="2400" dirty="0"/>
                  <a:t>.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Clr>
                    <a:srgbClr val="6549AA"/>
                  </a:buClr>
                  <a:buNone/>
                </a:pPr>
                <a:r>
                  <a:rPr lang="en-US" altLang="ko-KR" sz="2400" dirty="0"/>
                  <a:t/>
                </a:r>
                <a:br>
                  <a:rPr lang="en-US" altLang="ko-KR" sz="2400" dirty="0"/>
                </a:br>
                <a:r>
                  <a:rPr lang="en-US" altLang="ko-KR" sz="2400" dirty="0"/>
                  <a:t>                                            -</a:t>
                </a:r>
                <a:r>
                  <a:rPr lang="ko-KR" altLang="en-US" sz="2400" dirty="0"/>
                  <a:t>데이터가 더해질수록</a:t>
                </a:r>
                <a:r>
                  <a:rPr lang="en-US" altLang="ko-KR" sz="2400" dirty="0"/>
                  <a:t>, </a:t>
                </a:r>
                <a:r>
                  <a:rPr lang="ko-KR" altLang="en-US" sz="2400" dirty="0"/>
                  <a:t>향상</a:t>
                </a:r>
                <a:r>
                  <a:rPr lang="en-US" altLang="ko-KR" sz="2400" dirty="0"/>
                  <a:t>/ </a:t>
                </a:r>
                <a:r>
                  <a:rPr lang="ko-KR" altLang="en-US" sz="2400" dirty="0"/>
                  <a:t>해석과 활용이 어려움</a:t>
                </a:r>
                <a:r>
                  <a:rPr lang="en-US" altLang="ko-KR" sz="2400" dirty="0"/>
                  <a:t>.</a:t>
                </a:r>
                <a:r>
                  <a:rPr lang="ko-KR" altLang="en-US" sz="2400" dirty="0"/>
                  <a:t> </a:t>
                </a:r>
                <a:endParaRPr lang="en-US" sz="24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buClr>
                    <a:srgbClr val="6549AA"/>
                  </a:buClr>
                </a:pPr>
                <a:endParaRPr lang="en-US" sz="24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buClr>
                    <a:srgbClr val="6549AA"/>
                  </a:buClr>
                </a:pPr>
                <a:endParaRPr lang="en-US" sz="24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buClr>
                    <a:srgbClr val="6549AA"/>
                  </a:buClr>
                </a:pPr>
                <a:endParaRPr lang="en-US" sz="24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buClr>
                    <a:srgbClr val="6549AA"/>
                  </a:buClr>
                </a:pPr>
                <a:endParaRPr lang="en-US" sz="2400" dirty="0"/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buClr>
                    <a:srgbClr val="6549AA"/>
                  </a:buClr>
                </a:pPr>
                <a:endParaRPr lang="en-US" sz="2400" dirty="0"/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buClr>
                    <a:srgbClr val="6549AA"/>
                  </a:buClr>
                </a:pPr>
                <a:endParaRPr lang="en-US" sz="2400" dirty="0"/>
              </a:p>
              <a:p>
                <a:pPr>
                  <a:lnSpc>
                    <a:spcPct val="200000"/>
                  </a:lnSpc>
                  <a:spcBef>
                    <a:spcPts val="0"/>
                  </a:spcBef>
                  <a:buClr>
                    <a:srgbClr val="6549AA"/>
                  </a:buClr>
                </a:pPr>
                <a:endParaRPr lang="en-US" sz="2400" dirty="0"/>
              </a:p>
            </p:txBody>
          </p:sp>
        </mc:Choice>
        <mc:Fallback xmlns="">
          <p:sp>
            <p:nvSpPr>
              <p:cNvPr id="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315843"/>
                <a:ext cx="11128513" cy="5330283"/>
              </a:xfrm>
              <a:prstGeom prst="rect">
                <a:avLst/>
              </a:prstGeom>
              <a:blipFill>
                <a:blip r:embed="rId3"/>
                <a:stretch>
                  <a:fillRect l="-767" b="-4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9382539" y="-3101009"/>
                <a:ext cx="22012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18E3633-3F53-C249-AB88-F5CA2936E735}" type="mathplaceholder">
                        <a:rPr lang="en-US" altLang="ko-KR" i="1" smtClean="0">
                          <a:latin typeface="Cambria Math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2539" y="-3101009"/>
                <a:ext cx="2201244" cy="369332"/>
              </a:xfrm>
              <a:prstGeom prst="rect">
                <a:avLst/>
              </a:prstGeom>
              <a:blipFill rotWithShape="0">
                <a:blip r:embed="rId5"/>
                <a:stretch>
                  <a:fillRect t="-95082" b="-121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5</a:t>
            </a:fld>
            <a:endParaRPr 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FAA19DE8-16CB-40C6-9EBB-E7F9BFA079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38600" y="2105031"/>
            <a:ext cx="6610350" cy="1388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731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576470"/>
          </a:xfrm>
          <a:prstGeom prst="rect">
            <a:avLst/>
          </a:prstGeom>
          <a:solidFill>
            <a:srgbClr val="6549AA">
              <a:alpha val="9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9756"/>
            <a:ext cx="12192000" cy="516836"/>
          </a:xfrm>
        </p:spPr>
        <p:txBody>
          <a:bodyPr>
            <a:normAutofit/>
          </a:bodyPr>
          <a:lstStyle/>
          <a:p>
            <a:pPr algn="ctr"/>
            <a:r>
              <a:rPr lang="en-US" sz="1800" b="1" dirty="0">
                <a:latin typeface="+mn-lt"/>
              </a:rPr>
              <a:t>1. </a:t>
            </a:r>
            <a:r>
              <a:rPr lang="ko-KR" altLang="en-US" sz="1800" b="1" dirty="0">
                <a:latin typeface="+mn-lt"/>
              </a:rPr>
              <a:t>데이터 마이닝이란</a:t>
            </a:r>
            <a:r>
              <a:rPr lang="en-US" altLang="ko-KR" sz="1800" b="1" dirty="0">
                <a:latin typeface="+mn-lt"/>
              </a:rPr>
              <a:t>?</a:t>
            </a:r>
            <a:r>
              <a:rPr lang="en-US" sz="1800" b="1" dirty="0">
                <a:latin typeface="+mn-lt"/>
              </a:rPr>
              <a:t>	</a:t>
            </a:r>
            <a:r>
              <a:rPr lang="en-US" sz="1800" b="1" dirty="0">
                <a:solidFill>
                  <a:schemeClr val="bg1"/>
                </a:solidFill>
                <a:latin typeface="+mn-lt"/>
              </a:rPr>
              <a:t>2. </a:t>
            </a:r>
            <a:r>
              <a:rPr lang="ko-KR" altLang="en-US" sz="1800" b="1" dirty="0">
                <a:solidFill>
                  <a:schemeClr val="bg1"/>
                </a:solidFill>
                <a:latin typeface="+mn-lt"/>
              </a:rPr>
              <a:t>데이터 마이닝 방법들</a:t>
            </a:r>
            <a:r>
              <a:rPr lang="en-US" sz="1800" b="1" dirty="0">
                <a:latin typeface="+mn-lt"/>
              </a:rPr>
              <a:t>	3. </a:t>
            </a:r>
            <a:r>
              <a:rPr lang="ko-KR" altLang="en-US" sz="1800" b="1" dirty="0">
                <a:latin typeface="+mn-lt"/>
              </a:rPr>
              <a:t>데이터 마이닝의 이슈들</a:t>
            </a:r>
            <a:r>
              <a:rPr lang="en-US" sz="1800" b="1" dirty="0">
                <a:latin typeface="+mn-lt"/>
              </a:rPr>
              <a:t>	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+mn-lt"/>
              </a:rPr>
              <a:t>Unsupervised vs Supervised learning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38200" y="1315843"/>
            <a:ext cx="11128513" cy="5330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Clr>
                <a:srgbClr val="6549AA"/>
              </a:buClr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6549AA"/>
              </a:buClr>
            </a:pPr>
            <a:r>
              <a:rPr lang="en-US" sz="2400" b="1" dirty="0"/>
              <a:t>Unsupervised learning</a:t>
            </a:r>
            <a:r>
              <a:rPr lang="en-US" sz="2400" dirty="0"/>
              <a:t>:  X</a:t>
            </a:r>
            <a:r>
              <a:rPr lang="ko-KR" altLang="en-US" sz="2400" dirty="0"/>
              <a:t>변수 존재</a:t>
            </a:r>
            <a:r>
              <a:rPr lang="en-US" altLang="ko-KR" sz="2400" dirty="0"/>
              <a:t>, but Y</a:t>
            </a:r>
            <a:r>
              <a:rPr lang="ko-KR" altLang="en-US" sz="2400" dirty="0"/>
              <a:t>변수 존재</a:t>
            </a:r>
            <a:r>
              <a:rPr lang="en-US" altLang="ko-KR" sz="2400" dirty="0"/>
              <a:t>X</a:t>
            </a:r>
            <a:br>
              <a:rPr lang="en-US" altLang="ko-KR" sz="2400" dirty="0"/>
            </a:br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en-US" altLang="ko-KR" sz="2400" dirty="0"/>
              <a:t>-</a:t>
            </a:r>
            <a:r>
              <a:rPr lang="ko-KR" altLang="en-US" sz="2400" dirty="0"/>
              <a:t>데이터 변수 관계를 이해하는 것</a:t>
            </a:r>
            <a:r>
              <a:rPr lang="en-US" altLang="ko-KR" sz="2400" dirty="0"/>
              <a:t>.</a:t>
            </a:r>
            <a:br>
              <a:rPr lang="en-US" altLang="ko-KR" sz="2400" dirty="0"/>
            </a:br>
            <a:r>
              <a:rPr lang="en-US" altLang="ko-KR" sz="2400" dirty="0"/>
              <a:t>-Y</a:t>
            </a:r>
            <a:r>
              <a:rPr lang="ko-KR" altLang="en-US" sz="2400" dirty="0"/>
              <a:t>값을 부여하는 것</a:t>
            </a:r>
            <a:r>
              <a:rPr lang="en-US" altLang="ko-KR" sz="2400" dirty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rgbClr val="6549AA"/>
              </a:buClr>
              <a:buNone/>
            </a:pPr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en-US" altLang="ko-KR" sz="2400" dirty="0"/>
              <a:t/>
            </a:r>
            <a:br>
              <a:rPr lang="en-US" altLang="ko-KR" sz="2400" dirty="0"/>
            </a:b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6549AA"/>
              </a:buClr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6549AA"/>
              </a:buClr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6549AA"/>
              </a:buClr>
            </a:pPr>
            <a:r>
              <a:rPr lang="ko-KR" altLang="en-US" sz="2400" dirty="0"/>
              <a:t>변수 간 의미 있는 관계를 찾는 것</a:t>
            </a:r>
            <a:r>
              <a:rPr lang="en-US" altLang="ko-KR" sz="2400" dirty="0"/>
              <a:t> </a:t>
            </a:r>
            <a:r>
              <a:rPr lang="en-US" altLang="ko-KR" sz="2400" dirty="0">
                <a:sym typeface="Wingdings" panose="05000000000000000000" pitchFamily="2" charset="2"/>
              </a:rPr>
              <a:t> Correlation analysis.</a:t>
            </a:r>
            <a:endParaRPr lang="en-US" altLang="ko-KR" sz="2400" dirty="0"/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6549AA"/>
              </a:buClr>
            </a:pPr>
            <a:r>
              <a:rPr lang="ko-KR" altLang="en-US" sz="2400" dirty="0"/>
              <a:t>데이터 시각화를 위해 차원을 축소하는 것 </a:t>
            </a:r>
            <a:r>
              <a:rPr lang="en-US" altLang="ko-KR" sz="2400" dirty="0">
                <a:sym typeface="Wingdings" panose="05000000000000000000" pitchFamily="2" charset="2"/>
              </a:rPr>
              <a:t> PCA, ICA, </a:t>
            </a:r>
            <a:r>
              <a:rPr lang="en-US" altLang="ko-KR" sz="2400" dirty="0" err="1">
                <a:sym typeface="Wingdings" panose="05000000000000000000" pitchFamily="2" charset="2"/>
              </a:rPr>
              <a:t>isomap,etc</a:t>
            </a:r>
            <a:r>
              <a:rPr lang="en-US" altLang="ko-KR" sz="2400" dirty="0">
                <a:sym typeface="Wingdings" panose="05000000000000000000" pitchFamily="2" charset="2"/>
              </a:rPr>
              <a:t>. </a:t>
            </a:r>
            <a:endParaRPr lang="en-US" altLang="ko-KR" sz="2400" dirty="0"/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6549AA"/>
              </a:buClr>
            </a:pPr>
            <a:r>
              <a:rPr lang="ko-KR" altLang="en-US" sz="2400" dirty="0"/>
              <a:t>데이터 그룹화 하는 것</a:t>
            </a:r>
            <a:r>
              <a:rPr lang="en-US" altLang="ko-KR" sz="2400" dirty="0"/>
              <a:t> </a:t>
            </a:r>
            <a:r>
              <a:rPr lang="en-US" altLang="ko-KR" sz="2400" dirty="0">
                <a:sym typeface="Wingdings" panose="05000000000000000000" pitchFamily="2" charset="2"/>
              </a:rPr>
              <a:t> Clustering.</a:t>
            </a: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6549AA"/>
              </a:buClr>
            </a:pPr>
            <a:endParaRPr lang="en-US" sz="2400" dirty="0"/>
          </a:p>
          <a:p>
            <a:pPr>
              <a:lnSpc>
                <a:spcPct val="150000"/>
              </a:lnSpc>
              <a:spcBef>
                <a:spcPts val="0"/>
              </a:spcBef>
              <a:buClr>
                <a:srgbClr val="6549AA"/>
              </a:buClr>
            </a:pPr>
            <a:endParaRPr lang="en-US" sz="2400" dirty="0"/>
          </a:p>
          <a:p>
            <a:pPr>
              <a:lnSpc>
                <a:spcPct val="150000"/>
              </a:lnSpc>
              <a:spcBef>
                <a:spcPts val="0"/>
              </a:spcBef>
              <a:buClr>
                <a:srgbClr val="6549AA"/>
              </a:buClr>
            </a:pPr>
            <a:endParaRPr lang="en-US" sz="2400" dirty="0"/>
          </a:p>
          <a:p>
            <a:pPr>
              <a:lnSpc>
                <a:spcPct val="200000"/>
              </a:lnSpc>
              <a:spcBef>
                <a:spcPts val="0"/>
              </a:spcBef>
              <a:buClr>
                <a:srgbClr val="6549AA"/>
              </a:buClr>
            </a:pP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9382539" y="-3101009"/>
                <a:ext cx="22012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96AF3190-BDE5-0543-B5E6-27706201C328}" type="mathplaceholder">
                        <a:rPr lang="en-US" altLang="ko-KR" i="1" smtClean="0">
                          <a:latin typeface="Cambria Math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2539" y="-3101009"/>
                <a:ext cx="2201244" cy="369332"/>
              </a:xfrm>
              <a:prstGeom prst="rect">
                <a:avLst/>
              </a:prstGeom>
              <a:blipFill rotWithShape="0">
                <a:blip r:embed="rId5"/>
                <a:stretch>
                  <a:fillRect t="-95082" b="-121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6</a:t>
            </a:fld>
            <a:endParaRPr lang="en-US" dirty="0"/>
          </a:p>
        </p:txBody>
      </p:sp>
      <p:pic>
        <p:nvPicPr>
          <p:cNvPr id="1026" name="Picture 2" descr="관련 이미지">
            <a:extLst>
              <a:ext uri="{FF2B5EF4-FFF2-40B4-BE49-F238E27FC236}">
                <a16:creationId xmlns:a16="http://schemas.microsoft.com/office/drawing/2014/main" xmlns="" id="{B88FD731-66DD-4B75-9A6D-AE2F1088CA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2088947"/>
            <a:ext cx="4610100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5368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576470"/>
          </a:xfrm>
          <a:prstGeom prst="rect">
            <a:avLst/>
          </a:prstGeom>
          <a:solidFill>
            <a:srgbClr val="6549AA">
              <a:alpha val="9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9756"/>
            <a:ext cx="12192000" cy="516836"/>
          </a:xfrm>
        </p:spPr>
        <p:txBody>
          <a:bodyPr>
            <a:normAutofit/>
          </a:bodyPr>
          <a:lstStyle/>
          <a:p>
            <a:pPr algn="ctr"/>
            <a:r>
              <a:rPr lang="en-US" sz="1800" b="1" dirty="0">
                <a:latin typeface="+mn-lt"/>
              </a:rPr>
              <a:t>1. </a:t>
            </a:r>
            <a:r>
              <a:rPr lang="ko-KR" altLang="en-US" sz="1800" b="1" dirty="0">
                <a:latin typeface="+mn-lt"/>
              </a:rPr>
              <a:t>데이터 마이닝이란</a:t>
            </a:r>
            <a:r>
              <a:rPr lang="en-US" altLang="ko-KR" sz="1800" b="1" dirty="0">
                <a:latin typeface="+mn-lt"/>
              </a:rPr>
              <a:t>?</a:t>
            </a:r>
            <a:r>
              <a:rPr lang="en-US" sz="1800" b="1" dirty="0">
                <a:latin typeface="+mn-lt"/>
              </a:rPr>
              <a:t>	</a:t>
            </a:r>
            <a:r>
              <a:rPr lang="en-US" sz="1800" b="1" dirty="0">
                <a:solidFill>
                  <a:schemeClr val="bg1"/>
                </a:solidFill>
                <a:latin typeface="+mn-lt"/>
              </a:rPr>
              <a:t>2. </a:t>
            </a:r>
            <a:r>
              <a:rPr lang="ko-KR" altLang="en-US" sz="1800" b="1" dirty="0">
                <a:solidFill>
                  <a:schemeClr val="bg1"/>
                </a:solidFill>
                <a:latin typeface="+mn-lt"/>
              </a:rPr>
              <a:t>데이터 마이닝 방법들</a:t>
            </a:r>
            <a:r>
              <a:rPr lang="en-US" sz="1800" b="1" dirty="0">
                <a:latin typeface="+mn-lt"/>
              </a:rPr>
              <a:t>	3. </a:t>
            </a:r>
            <a:r>
              <a:rPr lang="ko-KR" altLang="en-US" sz="1800" b="1" dirty="0">
                <a:latin typeface="+mn-lt"/>
              </a:rPr>
              <a:t>데이터 마이닝의 이슈들</a:t>
            </a:r>
            <a:r>
              <a:rPr lang="en-US" sz="1800" b="1" dirty="0">
                <a:latin typeface="+mn-lt"/>
              </a:rPr>
              <a:t>	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+mn-lt"/>
              </a:rPr>
              <a:t>Unsupervised vs Supervised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 txBox="1">
                <a:spLocks/>
              </p:cNvSpPr>
              <p:nvPr/>
            </p:nvSpPr>
            <p:spPr>
              <a:xfrm>
                <a:off x="838200" y="1315843"/>
                <a:ext cx="11128513" cy="533028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ts val="0"/>
                  </a:spcBef>
                  <a:buClr>
                    <a:srgbClr val="6549AA"/>
                  </a:buClr>
                </a:pPr>
                <a:endParaRPr lang="en-US" sz="24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buClr>
                    <a:srgbClr val="6549AA"/>
                  </a:buClr>
                </a:pPr>
                <a:r>
                  <a:rPr lang="en-US" sz="2400" b="1" dirty="0"/>
                  <a:t>supervised learning</a:t>
                </a:r>
                <a:r>
                  <a:rPr lang="en-US" sz="2400" dirty="0"/>
                  <a:t>: </a:t>
                </a:r>
                <a:r>
                  <a:rPr lang="en-US" altLang="ko-KR" sz="2400" dirty="0"/>
                  <a:t>X</a:t>
                </a:r>
                <a:r>
                  <a:rPr lang="ko-KR" altLang="en-US" sz="2400" dirty="0"/>
                  <a:t>변수 존재</a:t>
                </a:r>
                <a:r>
                  <a:rPr lang="en-US" altLang="ko-KR" sz="2400" dirty="0"/>
                  <a:t>,  Y</a:t>
                </a:r>
                <a:r>
                  <a:rPr lang="ko-KR" altLang="en-US" sz="2400" dirty="0"/>
                  <a:t>변수 존재</a:t>
                </a:r>
                <a:r>
                  <a:rPr lang="en-US" altLang="ko-KR" sz="2400" dirty="0"/>
                  <a:t/>
                </a:r>
                <a:br>
                  <a:rPr lang="en-US" altLang="ko-KR" sz="2400" dirty="0"/>
                </a:br>
                <a:r>
                  <a:rPr lang="en-US" altLang="ko-KR" sz="2400" dirty="0"/>
                  <a:t/>
                </a:r>
                <a:br>
                  <a:rPr lang="en-US" altLang="ko-KR" sz="2400" dirty="0"/>
                </a:br>
                <a:endParaRPr lang="en-US" altLang="ko-KR" sz="24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buClr>
                    <a:srgbClr val="6549AA"/>
                  </a:buClr>
                </a:pPr>
                <a:endParaRPr lang="en-US" altLang="ko-KR" sz="24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buClr>
                    <a:srgbClr val="6549AA"/>
                  </a:buClr>
                </a:pPr>
                <a:endParaRPr lang="en-US" altLang="ko-KR" sz="24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buClr>
                    <a:srgbClr val="6549AA"/>
                  </a:buClr>
                </a:pPr>
                <a:endParaRPr lang="en-US" altLang="ko-KR" sz="2400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Clr>
                    <a:srgbClr val="6549AA"/>
                  </a:buClr>
                  <a:buNone/>
                </a:pPr>
                <a:r>
                  <a:rPr lang="en-US" altLang="ko-KR" sz="2400" dirty="0"/>
                  <a:t> -</a:t>
                </a:r>
                <a:r>
                  <a:rPr lang="ko-KR" altLang="en-US" sz="2400" dirty="0"/>
                  <a:t>데이터 학습</a:t>
                </a:r>
                <a:r>
                  <a:rPr lang="en-US" altLang="ko-KR" sz="2400" dirty="0"/>
                  <a:t>, </a:t>
                </a:r>
                <a:r>
                  <a:rPr lang="ko-KR" altLang="en-US" sz="2400" dirty="0"/>
                  <a:t>알고리즘</a:t>
                </a:r>
                <a:r>
                  <a:rPr lang="en-US" altLang="ko-KR" sz="2400" dirty="0"/>
                  <a:t>,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400" i="1">
                        <a:latin typeface="Cambria Math" panose="02040503050406030204" pitchFamily="18" charset="0"/>
                      </a:rPr>
                      <m:t>찾</m:t>
                    </m:r>
                  </m:oMath>
                </a14:m>
                <a:r>
                  <a:rPr lang="ko-KR" altLang="en-US" sz="2400" dirty="0"/>
                  <a:t>기</a:t>
                </a:r>
                <a:r>
                  <a:rPr lang="en-US" altLang="ko-KR" sz="2400" dirty="0"/>
                  <a:t/>
                </a:r>
                <a:br>
                  <a:rPr lang="en-US" altLang="ko-KR" sz="2400" dirty="0"/>
                </a:br>
                <a:r>
                  <a:rPr lang="en-US" altLang="ko-KR" sz="2400" dirty="0">
                    <a:solidFill>
                      <a:srgbClr val="C00000"/>
                    </a:solidFill>
                  </a:rPr>
                  <a:t> -Classification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Clr>
                    <a:srgbClr val="6549AA"/>
                  </a:buClr>
                  <a:buNone/>
                </a:pPr>
                <a:endParaRPr lang="en-US" altLang="ko-KR" sz="24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buClr>
                    <a:srgbClr val="6549AA"/>
                  </a:buClr>
                </a:pPr>
                <a:r>
                  <a:rPr lang="en-US" altLang="ko-KR" sz="2400" dirty="0"/>
                  <a:t>Y</a:t>
                </a:r>
                <a:r>
                  <a:rPr lang="ko-KR" altLang="en-US" sz="2400" dirty="0"/>
                  <a:t>변수와 </a:t>
                </a:r>
                <a:r>
                  <a:rPr lang="en-US" altLang="ko-KR" sz="2400" dirty="0"/>
                  <a:t>X</a:t>
                </a:r>
                <a:r>
                  <a:rPr lang="ko-KR" altLang="en-US" sz="2400" dirty="0"/>
                  <a:t>변수 간의 구체적 관계를 찾는 것 </a:t>
                </a:r>
                <a:r>
                  <a:rPr lang="en-US" altLang="ko-KR" sz="2400" dirty="0">
                    <a:sym typeface="Wingdings" panose="05000000000000000000" pitchFamily="2" charset="2"/>
                  </a:rPr>
                  <a:t> Logistic regression/LDA, QDA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buClr>
                    <a:srgbClr val="6549AA"/>
                  </a:buClr>
                </a:pPr>
                <a:r>
                  <a:rPr lang="ko-KR" altLang="en-US" sz="2400" dirty="0"/>
                  <a:t>주변과 가장 비슷한 값으로 예측하는 것</a:t>
                </a:r>
                <a:r>
                  <a:rPr lang="en-US" altLang="ko-KR" sz="2400" dirty="0"/>
                  <a:t> </a:t>
                </a:r>
                <a:r>
                  <a:rPr lang="en-US" altLang="ko-KR" sz="2400" dirty="0">
                    <a:sym typeface="Wingdings" panose="05000000000000000000" pitchFamily="2" charset="2"/>
                  </a:rPr>
                  <a:t></a:t>
                </a:r>
                <a:r>
                  <a:rPr lang="en-US" altLang="ko-KR" sz="2400" dirty="0"/>
                  <a:t> K-nearest neighbors algorithm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buClr>
                    <a:srgbClr val="6549AA"/>
                  </a:buClr>
                </a:pPr>
                <a:r>
                  <a:rPr lang="ko-KR" altLang="en-US" sz="2400" dirty="0"/>
                  <a:t>데이터 패턴을 예측 가능한 규칙들의 조합으로 나타내는 것 </a:t>
                </a:r>
                <a:r>
                  <a:rPr lang="en-US" altLang="ko-KR" sz="2400" dirty="0">
                    <a:sym typeface="Wingdings" panose="05000000000000000000" pitchFamily="2" charset="2"/>
                  </a:rPr>
                  <a:t> Decision Tree(Boosting, Bagging, Random Forest)</a:t>
                </a:r>
                <a:r>
                  <a:rPr lang="en-US" altLang="ko-KR" sz="2400" dirty="0"/>
                  <a:t/>
                </a:r>
                <a:br>
                  <a:rPr lang="en-US" altLang="ko-KR" sz="2400" dirty="0"/>
                </a:br>
                <a:endParaRPr lang="en-US" sz="2400" dirty="0"/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buClr>
                    <a:srgbClr val="6549AA"/>
                  </a:buClr>
                </a:pPr>
                <a:endParaRPr lang="en-US" sz="2400" dirty="0"/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buClr>
                    <a:srgbClr val="6549AA"/>
                  </a:buClr>
                </a:pPr>
                <a:endParaRPr lang="en-US" sz="2400" dirty="0"/>
              </a:p>
              <a:p>
                <a:pPr>
                  <a:lnSpc>
                    <a:spcPct val="200000"/>
                  </a:lnSpc>
                  <a:spcBef>
                    <a:spcPts val="0"/>
                  </a:spcBef>
                  <a:buClr>
                    <a:srgbClr val="6549AA"/>
                  </a:buClr>
                </a:pPr>
                <a:endParaRPr lang="en-US" sz="2400" dirty="0"/>
              </a:p>
            </p:txBody>
          </p:sp>
        </mc:Choice>
        <mc:Fallback xmlns="">
          <p:sp>
            <p:nvSpPr>
              <p:cNvPr id="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315843"/>
                <a:ext cx="11128513" cy="5330283"/>
              </a:xfrm>
              <a:prstGeom prst="rect">
                <a:avLst/>
              </a:prstGeom>
              <a:blipFill>
                <a:blip r:embed="rId3"/>
                <a:stretch>
                  <a:fillRect l="-7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9382539" y="-3101009"/>
                <a:ext cx="22012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1CF9B9FB-0671-1A4E-923C-B210E50662F6}" type="mathplaceholder">
                        <a:rPr lang="en-US" altLang="ko-KR" i="1" smtClean="0">
                          <a:latin typeface="Cambria Math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2539" y="-3101009"/>
                <a:ext cx="2201244" cy="369332"/>
              </a:xfrm>
              <a:prstGeom prst="rect">
                <a:avLst/>
              </a:prstGeom>
              <a:blipFill rotWithShape="0">
                <a:blip r:embed="rId5"/>
                <a:stretch>
                  <a:fillRect t="-95082" b="-121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7</a:t>
            </a:fld>
            <a:endParaRPr 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7D9B341D-F9BD-48CC-862E-4F3A783766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82339" y="1834161"/>
            <a:ext cx="3200400" cy="24003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9626BA76-B79A-464F-8695-0EC7D5455B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96577" y="2615728"/>
            <a:ext cx="3171566" cy="837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112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576470"/>
          </a:xfrm>
          <a:prstGeom prst="rect">
            <a:avLst/>
          </a:prstGeom>
          <a:solidFill>
            <a:srgbClr val="6549AA">
              <a:alpha val="9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9756"/>
            <a:ext cx="12192000" cy="516836"/>
          </a:xfrm>
        </p:spPr>
        <p:txBody>
          <a:bodyPr>
            <a:normAutofit/>
          </a:bodyPr>
          <a:lstStyle/>
          <a:p>
            <a:pPr algn="ctr"/>
            <a:r>
              <a:rPr lang="en-US" sz="1800" b="1" dirty="0">
                <a:latin typeface="+mn-lt"/>
              </a:rPr>
              <a:t>1. </a:t>
            </a:r>
            <a:r>
              <a:rPr lang="ko-KR" altLang="en-US" sz="1800" b="1" dirty="0">
                <a:latin typeface="+mn-lt"/>
              </a:rPr>
              <a:t>데이터 마이닝이란</a:t>
            </a:r>
            <a:r>
              <a:rPr lang="en-US" altLang="ko-KR" sz="1800" b="1" dirty="0">
                <a:latin typeface="+mn-lt"/>
              </a:rPr>
              <a:t>?</a:t>
            </a:r>
            <a:r>
              <a:rPr lang="en-US" sz="1800" b="1" dirty="0">
                <a:latin typeface="+mn-lt"/>
              </a:rPr>
              <a:t>	</a:t>
            </a:r>
            <a:r>
              <a:rPr lang="en-US" sz="1800" b="1" dirty="0">
                <a:solidFill>
                  <a:schemeClr val="bg1"/>
                </a:solidFill>
                <a:latin typeface="+mn-lt"/>
              </a:rPr>
              <a:t>2. </a:t>
            </a:r>
            <a:r>
              <a:rPr lang="ko-KR" altLang="en-US" sz="1800" b="1" dirty="0">
                <a:solidFill>
                  <a:schemeClr val="bg1"/>
                </a:solidFill>
                <a:latin typeface="+mn-lt"/>
              </a:rPr>
              <a:t>데이터 마이닝 방법들</a:t>
            </a:r>
            <a:r>
              <a:rPr lang="en-US" sz="1800" b="1" dirty="0">
                <a:latin typeface="+mn-lt"/>
              </a:rPr>
              <a:t>	3. </a:t>
            </a:r>
            <a:r>
              <a:rPr lang="ko-KR" altLang="en-US" sz="1800" b="1" dirty="0">
                <a:latin typeface="+mn-lt"/>
              </a:rPr>
              <a:t>데이터 마이닝의 이슈들</a:t>
            </a:r>
            <a:r>
              <a:rPr lang="en-US" sz="1800" b="1" dirty="0">
                <a:latin typeface="+mn-lt"/>
              </a:rPr>
              <a:t>	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+mn-lt"/>
              </a:rPr>
              <a:t>Logistic Regression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38200" y="1315843"/>
            <a:ext cx="11128513" cy="5330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Clr>
                <a:srgbClr val="6549AA"/>
              </a:buClr>
            </a:pPr>
            <a:endParaRPr lang="en-US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rgbClr val="6549AA"/>
              </a:buClr>
              <a:buNone/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6549AA"/>
              </a:buClr>
            </a:pPr>
            <a:endParaRPr lang="en-US" sz="2400" dirty="0"/>
          </a:p>
          <a:p>
            <a:pPr>
              <a:lnSpc>
                <a:spcPct val="150000"/>
              </a:lnSpc>
              <a:spcBef>
                <a:spcPts val="0"/>
              </a:spcBef>
              <a:buClr>
                <a:srgbClr val="6549AA"/>
              </a:buClr>
            </a:pPr>
            <a:endParaRPr lang="en-US" sz="2400" dirty="0"/>
          </a:p>
          <a:p>
            <a:pPr>
              <a:lnSpc>
                <a:spcPct val="150000"/>
              </a:lnSpc>
              <a:spcBef>
                <a:spcPts val="0"/>
              </a:spcBef>
              <a:buClr>
                <a:srgbClr val="6549AA"/>
              </a:buClr>
            </a:pPr>
            <a:endParaRPr lang="en-US" sz="2400" dirty="0"/>
          </a:p>
          <a:p>
            <a:pPr>
              <a:lnSpc>
                <a:spcPct val="200000"/>
              </a:lnSpc>
              <a:spcBef>
                <a:spcPts val="0"/>
              </a:spcBef>
              <a:buClr>
                <a:srgbClr val="6549AA"/>
              </a:buClr>
            </a:pP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9382539" y="-3101009"/>
                <a:ext cx="22012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78ED6523-5B29-FC4B-9FC4-84F65C03B028}" type="mathplaceholder">
                        <a:rPr lang="en-US" altLang="ko-KR" i="1" smtClean="0">
                          <a:latin typeface="Cambria Math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2539" y="-3101009"/>
                <a:ext cx="2201244" cy="369332"/>
              </a:xfrm>
              <a:prstGeom prst="rect">
                <a:avLst/>
              </a:prstGeom>
              <a:blipFill rotWithShape="0">
                <a:blip r:embed="rId5"/>
                <a:stretch>
                  <a:fillRect t="-95082" b="-121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8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55503BE5-903C-4388-884E-C3272C82184D}"/>
              </a:ext>
            </a:extLst>
          </p:cNvPr>
          <p:cNvSpPr txBox="1">
            <a:spLocks/>
          </p:cNvSpPr>
          <p:nvPr/>
        </p:nvSpPr>
        <p:spPr>
          <a:xfrm>
            <a:off x="4337108" y="1315843"/>
            <a:ext cx="7629605" cy="5330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Clr>
                <a:srgbClr val="6549AA"/>
              </a:buClr>
            </a:pPr>
            <a:endParaRPr lang="en-US" altLang="ko-KR" dirty="0"/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6549AA"/>
              </a:buClr>
            </a:pPr>
            <a:r>
              <a:rPr lang="ko-KR" altLang="en-US" dirty="0"/>
              <a:t>일반적인 회귀의 특수한 경우</a:t>
            </a:r>
            <a:endParaRPr lang="en-US" altLang="ko-KR" dirty="0"/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6549AA"/>
              </a:buClr>
            </a:pPr>
            <a:endParaRPr lang="en-US" altLang="ko-KR" dirty="0"/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6549AA"/>
              </a:buClr>
            </a:pPr>
            <a:endParaRPr lang="en-US" altLang="ko-KR" dirty="0"/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6549AA"/>
              </a:buClr>
            </a:pPr>
            <a:endParaRPr lang="en-US" altLang="ko-KR" dirty="0"/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6549AA"/>
              </a:buClr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6549AA"/>
              </a:buClr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6549AA"/>
              </a:buClr>
            </a:pPr>
            <a:r>
              <a:rPr lang="ko-KR" altLang="en-US" dirty="0"/>
              <a:t>종속변수 </a:t>
            </a:r>
            <a:r>
              <a:rPr lang="en-US" altLang="ko-KR" dirty="0"/>
              <a:t>Y</a:t>
            </a:r>
            <a:r>
              <a:rPr lang="ko-KR" altLang="en-US" dirty="0"/>
              <a:t>의 </a:t>
            </a:r>
            <a:r>
              <a:rPr lang="ko-KR" altLang="en-US" dirty="0" err="1"/>
              <a:t>결과과</a:t>
            </a:r>
            <a:r>
              <a:rPr lang="ko-KR" altLang="en-US" dirty="0"/>
              <a:t> </a:t>
            </a:r>
            <a:r>
              <a:rPr lang="en-US" altLang="ko-KR" dirty="0"/>
              <a:t>(0,1)</a:t>
            </a:r>
            <a:r>
              <a:rPr lang="ko-KR" altLang="en-US" dirty="0"/>
              <a:t>로 제한</a:t>
            </a:r>
            <a:r>
              <a:rPr lang="en-US" altLang="ko-KR" dirty="0"/>
              <a:t>/ </a:t>
            </a:r>
            <a:r>
              <a:rPr lang="ko-KR" altLang="en-US" dirty="0"/>
              <a:t>이항분류</a:t>
            </a:r>
            <a:endParaRPr lang="en-US" altLang="ko-KR" dirty="0"/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6549AA"/>
              </a:buClr>
            </a:pPr>
            <a:endParaRPr lang="en-US" altLang="ko-KR" dirty="0"/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6549AA"/>
              </a:buClr>
            </a:pPr>
            <a:r>
              <a:rPr lang="ko-KR" altLang="en-US" dirty="0"/>
              <a:t>확률분포가 정규분포 대신 이항분포를 따름</a:t>
            </a:r>
            <a:endParaRPr lang="en-US" altLang="ko-KR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rgbClr val="6549AA"/>
              </a:buClr>
              <a:buNone/>
            </a:pPr>
            <a:endParaRPr lang="en-US" sz="2400" dirty="0"/>
          </a:p>
          <a:p>
            <a:pPr>
              <a:lnSpc>
                <a:spcPct val="200000"/>
              </a:lnSpc>
              <a:spcBef>
                <a:spcPts val="0"/>
              </a:spcBef>
              <a:buClr>
                <a:srgbClr val="6549AA"/>
              </a:buClr>
            </a:pPr>
            <a:endParaRPr 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662E06E9-3750-44EF-A4DD-C7515C27E5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9379" y="1451539"/>
            <a:ext cx="2994228" cy="233271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7AA07702-B854-441F-9384-A6AEA06BB3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9379" y="3980984"/>
            <a:ext cx="2994228" cy="2340726"/>
          </a:xfrm>
          <a:prstGeom prst="rect">
            <a:avLst/>
          </a:prstGeom>
        </p:spPr>
      </p:pic>
      <p:pic>
        <p:nvPicPr>
          <p:cNvPr id="18" name="Picture 6">
            <a:extLst>
              <a:ext uri="{FF2B5EF4-FFF2-40B4-BE49-F238E27FC236}">
                <a16:creationId xmlns:a16="http://schemas.microsoft.com/office/drawing/2014/main" xmlns="" id="{20EB3369-F2CA-4DE4-97AD-F6BA13C583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110" y="2452101"/>
            <a:ext cx="44196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051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6950</TotalTime>
  <Words>394</Words>
  <Application>Microsoft Macintosh PowerPoint</Application>
  <PresentationFormat>Widescreen</PresentationFormat>
  <Paragraphs>197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Apple Braille</vt:lpstr>
      <vt:lpstr>Calibri</vt:lpstr>
      <vt:lpstr>Calibri Light</vt:lpstr>
      <vt:lpstr>Cambria Math</vt:lpstr>
      <vt:lpstr>Wingdings</vt:lpstr>
      <vt:lpstr>맑은 고딕</vt:lpstr>
      <vt:lpstr>Arial</vt:lpstr>
      <vt:lpstr>Office Theme</vt:lpstr>
      <vt:lpstr>1. Orientation  ESC Spring 2018  Data Mining</vt:lpstr>
      <vt:lpstr>목차</vt:lpstr>
      <vt:lpstr>1. 데이터 마이닝이란? 2. 데이터 마이닝 방법들 3. 데이터 마이닝의 이슈들 </vt:lpstr>
      <vt:lpstr>1. 데이터 마이닝이란? 2. 데이터 마이닝 방법들 3. 데이터 마이닝의 이슈들 </vt:lpstr>
      <vt:lpstr>1. 데이터 마이닝이란? 2. 데이터 마이닝 방법들 3. 데이터 마이닝의 이슈들 </vt:lpstr>
      <vt:lpstr>1. 데이터 마이닝이란? 2. 데이터 마이닝 방법들 3. 데이터 마이닝의 이슈들 </vt:lpstr>
      <vt:lpstr>1. 데이터 마이닝이란? 2. 데이터 마이닝 방법들 3. 데이터 마이닝의 이슈들 </vt:lpstr>
      <vt:lpstr>1. 데이터 마이닝이란? 2. 데이터 마이닝 방법들 3. 데이터 마이닝의 이슈들 </vt:lpstr>
      <vt:lpstr>1. 데이터 마이닝이란? 2. 데이터 마이닝 방법들 3. 데이터 마이닝의 이슈들 </vt:lpstr>
      <vt:lpstr>1. 데이터 마이닝이란? 2. 데이터 마이닝 방법들 3. 데이터 마이닝의 이슈들 </vt:lpstr>
      <vt:lpstr>1. 데이터 마이닝이란? 2. 데이터 마이닝 방법들 3. 데이터 마이닝의 이슈들 </vt:lpstr>
      <vt:lpstr>1. 데이터 마이닝이란? 2. 데이터 마이닝 방법들 3. 데이터 마이닝의 이슈들 </vt:lpstr>
      <vt:lpstr>1. 데이터 마이닝이란? 2. 데이터 마이닝 방법들 3. 데이터 마이닝의 이슈들 </vt:lpstr>
      <vt:lpstr>끝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Seminar 2. Linear Regression dd ESC Spring 2017 – Data Mining</dc:title>
  <dc:creator>SeoHyeong Jeong</dc:creator>
  <cp:lastModifiedBy>SeoHyeong Jeong</cp:lastModifiedBy>
  <cp:revision>148</cp:revision>
  <dcterms:created xsi:type="dcterms:W3CDTF">2018-02-17T06:20:05Z</dcterms:created>
  <dcterms:modified xsi:type="dcterms:W3CDTF">2018-03-15T10:47:57Z</dcterms:modified>
</cp:coreProperties>
</file>